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tags/tag9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0.xml" ContentType="application/vnd.openxmlformats-officedocument.presentationml.tags+xml"/>
  <Override PartName="/ppt/notesSlides/notesSlide19.xml" ContentType="application/vnd.openxmlformats-officedocument.presentationml.notesSlide+xml"/>
  <Override PartName="/ppt/tags/tag11.xml" ContentType="application/vnd.openxmlformats-officedocument.presentationml.tags+xml"/>
  <Override PartName="/ppt/notesSlides/notesSlide20.xml" ContentType="application/vnd.openxmlformats-officedocument.presentationml.notesSlide+xml"/>
  <Override PartName="/ppt/tags/tag12.xml" ContentType="application/vnd.openxmlformats-officedocument.presentationml.tags+xml"/>
  <Override PartName="/ppt/notesSlides/notesSlide21.xml" ContentType="application/vnd.openxmlformats-officedocument.presentationml.notesSlide+xml"/>
  <Override PartName="/ppt/tags/tag13.xml" ContentType="application/vnd.openxmlformats-officedocument.presentationml.tags+xml"/>
  <Override PartName="/ppt/notesSlides/notesSlide22.xml" ContentType="application/vnd.openxmlformats-officedocument.presentationml.notesSlide+xml"/>
  <Override PartName="/ppt/tags/tag14.xml" ContentType="application/vnd.openxmlformats-officedocument.presentationml.tags+xml"/>
  <Override PartName="/ppt/notesSlides/notesSlide23.xml" ContentType="application/vnd.openxmlformats-officedocument.presentationml.notesSlide+xml"/>
  <Override PartName="/ppt/tags/tag15.xml" ContentType="application/vnd.openxmlformats-officedocument.presentationml.tags+xml"/>
  <Override PartName="/ppt/notesSlides/notesSlide24.xml" ContentType="application/vnd.openxmlformats-officedocument.presentationml.notesSlide+xml"/>
  <Override PartName="/ppt/tags/tag16.xml" ContentType="application/vnd.openxmlformats-officedocument.presentationml.tags+xml"/>
  <Override PartName="/ppt/notesSlides/notesSlide25.xml" ContentType="application/vnd.openxmlformats-officedocument.presentationml.notesSlide+xml"/>
  <Override PartName="/ppt/tags/tag17.xml" ContentType="application/vnd.openxmlformats-officedocument.presentationml.tags+xml"/>
  <Override PartName="/ppt/notesSlides/notesSlide26.xml" ContentType="application/vnd.openxmlformats-officedocument.presentationml.notesSlide+xml"/>
  <Override PartName="/ppt/tags/tag18.xml" ContentType="application/vnd.openxmlformats-officedocument.presentationml.tags+xml"/>
  <Override PartName="/ppt/notesSlides/notesSlide27.xml" ContentType="application/vnd.openxmlformats-officedocument.presentationml.notesSlide+xml"/>
  <Override PartName="/ppt/tags/tag19.xml" ContentType="application/vnd.openxmlformats-officedocument.presentationml.tags+xml"/>
  <Override PartName="/ppt/notesSlides/notesSlide28.xml" ContentType="application/vnd.openxmlformats-officedocument.presentationml.notesSlide+xml"/>
  <Override PartName="/ppt/tags/tag20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21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0" r:id="rId1"/>
  </p:sldMasterIdLst>
  <p:notesMasterIdLst>
    <p:notesMasterId r:id="rId40"/>
  </p:notesMasterIdLst>
  <p:sldIdLst>
    <p:sldId id="267" r:id="rId2"/>
    <p:sldId id="858" r:id="rId3"/>
    <p:sldId id="876" r:id="rId4"/>
    <p:sldId id="879" r:id="rId5"/>
    <p:sldId id="880" r:id="rId6"/>
    <p:sldId id="881" r:id="rId7"/>
    <p:sldId id="882" r:id="rId8"/>
    <p:sldId id="863" r:id="rId9"/>
    <p:sldId id="854" r:id="rId10"/>
    <p:sldId id="891" r:id="rId11"/>
    <p:sldId id="890" r:id="rId12"/>
    <p:sldId id="896" r:id="rId13"/>
    <p:sldId id="860" r:id="rId14"/>
    <p:sldId id="893" r:id="rId15"/>
    <p:sldId id="907" r:id="rId16"/>
    <p:sldId id="897" r:id="rId17"/>
    <p:sldId id="898" r:id="rId18"/>
    <p:sldId id="886" r:id="rId19"/>
    <p:sldId id="888" r:id="rId20"/>
    <p:sldId id="899" r:id="rId21"/>
    <p:sldId id="901" r:id="rId22"/>
    <p:sldId id="902" r:id="rId23"/>
    <p:sldId id="903" r:id="rId24"/>
    <p:sldId id="900" r:id="rId25"/>
    <p:sldId id="904" r:id="rId26"/>
    <p:sldId id="905" r:id="rId27"/>
    <p:sldId id="909" r:id="rId28"/>
    <p:sldId id="910" r:id="rId29"/>
    <p:sldId id="906" r:id="rId30"/>
    <p:sldId id="877" r:id="rId31"/>
    <p:sldId id="908" r:id="rId32"/>
    <p:sldId id="889" r:id="rId33"/>
    <p:sldId id="288" r:id="rId34"/>
    <p:sldId id="872" r:id="rId35"/>
    <p:sldId id="874" r:id="rId36"/>
    <p:sldId id="875" r:id="rId37"/>
    <p:sldId id="871" r:id="rId38"/>
    <p:sldId id="873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2AC1677A-3C57-5A48-AAE5-90BC51130A3F}">
          <p14:sldIdLst>
            <p14:sldId id="267"/>
            <p14:sldId id="858"/>
            <p14:sldId id="876"/>
            <p14:sldId id="879"/>
            <p14:sldId id="880"/>
            <p14:sldId id="881"/>
            <p14:sldId id="882"/>
            <p14:sldId id="863"/>
            <p14:sldId id="854"/>
            <p14:sldId id="891"/>
            <p14:sldId id="890"/>
          </p14:sldIdLst>
        </p14:section>
        <p14:section name="Structure" id="{BDB4AC02-D80C-1747-822B-E270FDDAF068}">
          <p14:sldIdLst>
            <p14:sldId id="896"/>
            <p14:sldId id="860"/>
            <p14:sldId id="893"/>
            <p14:sldId id="907"/>
            <p14:sldId id="897"/>
            <p14:sldId id="898"/>
            <p14:sldId id="886"/>
          </p14:sldIdLst>
        </p14:section>
        <p14:section name="Incentives and Fees" id="{6C5A7CA6-0B56-3E45-92E4-F1FEA463DF90}">
          <p14:sldIdLst>
            <p14:sldId id="888"/>
            <p14:sldId id="899"/>
            <p14:sldId id="901"/>
            <p14:sldId id="902"/>
            <p14:sldId id="903"/>
            <p14:sldId id="900"/>
            <p14:sldId id="904"/>
            <p14:sldId id="905"/>
            <p14:sldId id="909"/>
            <p14:sldId id="910"/>
            <p14:sldId id="906"/>
            <p14:sldId id="877"/>
            <p14:sldId id="908"/>
          </p14:sldIdLst>
        </p14:section>
        <p14:section name="Conclusion" id="{01665DD1-3FCE-F94A-BF3C-F2BBE7374E55}">
          <p14:sldIdLst>
            <p14:sldId id="889"/>
            <p14:sldId id="288"/>
          </p14:sldIdLst>
        </p14:section>
        <p14:section name="Bonus: Market Disintermediation and AI" id="{06D60D07-7CA3-574D-80CF-2C234B8C09B3}">
          <p14:sldIdLst>
            <p14:sldId id="872"/>
            <p14:sldId id="874"/>
            <p14:sldId id="875"/>
            <p14:sldId id="871"/>
            <p14:sldId id="8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D6D6D6"/>
    <a:srgbClr val="797979"/>
    <a:srgbClr val="000000"/>
    <a:srgbClr val="515151"/>
    <a:srgbClr val="929292"/>
    <a:srgbClr val="CBCBCB"/>
    <a:srgbClr val="424242"/>
    <a:srgbClr val="AAAAAA"/>
    <a:srgbClr val="FA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37" autoAdjust="0"/>
    <p:restoredTop sz="91508"/>
  </p:normalViewPr>
  <p:slideViewPr>
    <p:cSldViewPr snapToGrid="0" snapToObjects="1">
      <p:cViewPr varScale="1">
        <p:scale>
          <a:sx n="95" d="100"/>
          <a:sy n="95" d="100"/>
        </p:scale>
        <p:origin x="184" y="8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F61FF9-6E71-7D42-A6E3-1A3B5550DF7D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2A660-B5A9-DD4E-88B8-20936D2AA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110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2A660-B5A9-DD4E-88B8-20936D2AA6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00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71DB1-053D-46AE-9B5A-7FC70BBFB3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768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71DB1-053D-46AE-9B5A-7FC70BBFB3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68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71DB1-053D-46AE-9B5A-7FC70BBFB3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128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71DB1-053D-46AE-9B5A-7FC70BBFB3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152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71DB1-053D-46AE-9B5A-7FC70BBFB3C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8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71DB1-053D-46AE-9B5A-7FC70BBFB3C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777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71DB1-053D-46AE-9B5A-7FC70BBFB3C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22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71DB1-053D-46AE-9B5A-7FC70BBFB3C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6412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2A660-B5A9-DD4E-88B8-20936D2AA61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455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71DB1-053D-46AE-9B5A-7FC70BBFB3C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56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“backbone of the online platforms”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2A660-B5A9-DD4E-88B8-20936D2AA6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179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71DB1-053D-46AE-9B5A-7FC70BBFB3C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230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71DB1-053D-46AE-9B5A-7FC70BBFB3C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637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71DB1-053D-46AE-9B5A-7FC70BBFB3C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82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71DB1-053D-46AE-9B5A-7FC70BBFB3C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249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71DB1-053D-46AE-9B5A-7FC70BBFB3C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5930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71DB1-053D-46AE-9B5A-7FC70BBFB3C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2714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71DB1-053D-46AE-9B5A-7FC70BBFB3C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273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71DB1-053D-46AE-9B5A-7FC70BBFB3C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9251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71DB1-053D-46AE-9B5A-7FC70BBFB3C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515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71DB1-053D-46AE-9B5A-7FC70BBFB3C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064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2A660-B5A9-DD4E-88B8-20936D2AA6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159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2A660-B5A9-DD4E-88B8-20936D2AA61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8560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2A660-B5A9-DD4E-88B8-20936D2AA61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217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71DB1-053D-46AE-9B5A-7FC70BBFB3C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3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2A660-B5A9-DD4E-88B8-20936D2AA61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128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2A660-B5A9-DD4E-88B8-20936D2AA61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6658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2A660-B5A9-DD4E-88B8-20936D2AA61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391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2A660-B5A9-DD4E-88B8-20936D2AA61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962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2A660-B5A9-DD4E-88B8-20936D2AA61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2969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2A660-B5A9-DD4E-88B8-20936D2AA61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48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2A660-B5A9-DD4E-88B8-20936D2AA6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789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2A660-B5A9-DD4E-88B8-20936D2AA6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76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2A660-B5A9-DD4E-88B8-20936D2AA6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907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2A660-B5A9-DD4E-88B8-20936D2AA6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460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2A660-B5A9-DD4E-88B8-20936D2AA6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962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71DB1-053D-46AE-9B5A-7FC70BBFB3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66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86F9-CCFA-1D4D-837E-414E0DBCFFB3}" type="datetime1">
              <a:rPr lang="en-US" smtClean="0"/>
              <a:t>10/17/23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INFORMS 2023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9089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C717D-0C94-7643-92E6-F25DC7B71C2C}" type="datetime1">
              <a:rPr lang="en-US" smtClean="0"/>
              <a:t>10/17/23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INFORMS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850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79005-95E0-A04D-B0CC-B5B5010AC28F}" type="datetime1">
              <a:rPr lang="en-US" smtClean="0"/>
              <a:t>10/17/23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INFORMS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524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A6AFB-985B-564B-BED2-4D675E9064C1}" type="datetime1">
              <a:rPr lang="en-US" smtClean="0"/>
              <a:t>10/17/23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515100"/>
            <a:ext cx="5901189" cy="32004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INFORMS 2023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826240" y="6492240"/>
            <a:ext cx="365760" cy="365760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034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15A61-5781-F947-BBF8-3D03B3780086}" type="datetime1">
              <a:rPr lang="en-US" smtClean="0"/>
              <a:t>10/17/23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INFORMS 2023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933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DE8F-44E4-5C4F-B920-0C69681A35A1}" type="datetime1">
              <a:rPr lang="en-US" smtClean="0"/>
              <a:t>10/17/23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INFORMS 2023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624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8AFD7-0138-E847-980E-6F74C2C6A980}" type="datetime1">
              <a:rPr lang="en-US" smtClean="0"/>
              <a:t>10/17/23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INFORMS 2023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456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64559-AB1D-D74F-A033-3EFC211D3C9A}" type="datetime1">
              <a:rPr lang="en-US" smtClean="0"/>
              <a:t>10/17/23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INFORMS 2023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765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F251F-80D1-5A4C-ACA6-201CC23913C5}" type="datetime1">
              <a:rPr lang="en-US" smtClean="0"/>
              <a:t>10/17/23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INFORMS 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875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9DEF9-8C5F-9344-8638-2BDA0F3E40BF}" type="datetime1">
              <a:rPr lang="en-US" smtClean="0"/>
              <a:t>10/17/23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/>
              <a:t>INFORMS 2023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694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94F007A2-7C81-0946-AFCB-8D90C7205092}" type="datetime1">
              <a:rPr lang="en-US" smtClean="0"/>
              <a:t>10/17/23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/>
              <a:t>INFORMS 2023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053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F6CB0DA-C889-154E-B2E7-CBEEA6FF207E}" type="datetime1">
              <a:rPr lang="en-US" smtClean="0"/>
              <a:t>10/17/23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537960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INFORMS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26240" y="649224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396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werreviews.com/insights/information-shoppers-want-product-reviews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owerreviews.com/insights/information-shoppers-want-product-reviews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tcui-pitt.github.io/" TargetMode="External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hamilton@katz.pitt.edu" TargetMode="External"/><Relationship Id="rId11" Type="http://schemas.microsoft.com/office/2007/relationships/hdphoto" Target="../media/hdphoto2.wdp"/><Relationship Id="rId5" Type="http://schemas.openxmlformats.org/officeDocument/2006/relationships/hyperlink" Target="mailto:tic54@pitt.edu" TargetMode="External"/><Relationship Id="rId10" Type="http://schemas.openxmlformats.org/officeDocument/2006/relationships/image" Target="../media/image15.png"/><Relationship Id="rId4" Type="http://schemas.openxmlformats.org/officeDocument/2006/relationships/hyperlink" Target="https://mhamilton-pitt.github.io/publications/" TargetMode="External"/><Relationship Id="rId9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owerreviews.com/insights/information-shoppers-want-product-reviews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owerreviews.com/insights/information-shoppers-want-product-reviews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owerreviews.com/insights/information-shoppers-want-product-reviews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www.powerreviews.com/insights/information-shoppers-want-product-reviews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672B93D-D69B-3848-A3F7-341D99631C09}"/>
              </a:ext>
            </a:extLst>
          </p:cNvPr>
          <p:cNvGrpSpPr/>
          <p:nvPr/>
        </p:nvGrpSpPr>
        <p:grpSpPr>
          <a:xfrm>
            <a:off x="1109074" y="2640593"/>
            <a:ext cx="9973851" cy="784745"/>
            <a:chOff x="1212998" y="2730379"/>
            <a:chExt cx="9973851" cy="78474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B157B6-ED9E-CB4D-B4CC-BF9BDFC965C4}"/>
                </a:ext>
              </a:extLst>
            </p:cNvPr>
            <p:cNvSpPr txBox="1"/>
            <p:nvPr/>
          </p:nvSpPr>
          <p:spPr>
            <a:xfrm>
              <a:off x="1351400" y="2930349"/>
              <a:ext cx="9835449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dirty="0">
                  <a:latin typeface="Baskerville" panose="02020502070401020303" pitchFamily="18" charset="0"/>
                  <a:ea typeface="Baskerville" panose="02020502070401020303" pitchFamily="18" charset="0"/>
                </a:rPr>
                <a:t>Rating System Design: Structure, Incentives, and Fees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224AC38-E17E-7F49-A4C7-AB4063E4BF22}"/>
                </a:ext>
              </a:extLst>
            </p:cNvPr>
            <p:cNvGrpSpPr/>
            <p:nvPr/>
          </p:nvGrpSpPr>
          <p:grpSpPr>
            <a:xfrm>
              <a:off x="1212998" y="2730379"/>
              <a:ext cx="9835449" cy="744919"/>
              <a:chOff x="1086701" y="2994647"/>
              <a:chExt cx="9164117" cy="617215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17277D46-7D76-F44B-A09E-B9910EBCD5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61327" y="2994647"/>
                <a:ext cx="0" cy="61721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C3DE43DC-FE87-B449-98CE-234D7B333E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86701" y="3218772"/>
                <a:ext cx="916411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7C44A6A-A084-EA4D-AFC2-D15FC9CC2B7F}"/>
              </a:ext>
            </a:extLst>
          </p:cNvPr>
          <p:cNvSpPr txBox="1"/>
          <p:nvPr/>
        </p:nvSpPr>
        <p:spPr>
          <a:xfrm>
            <a:off x="1218559" y="4640245"/>
            <a:ext cx="989328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Titing Cui</a:t>
            </a:r>
            <a:r>
              <a:rPr lang="en-US" sz="2400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, </a:t>
            </a:r>
            <a:r>
              <a:rPr lang="en-US" sz="2400" b="1" dirty="0">
                <a:latin typeface="Baskerville" panose="02020502070401020303" pitchFamily="18" charset="0"/>
                <a:ea typeface="Baskerville" panose="02020502070401020303" pitchFamily="18" charset="0"/>
              </a:rPr>
              <a:t>Michael L. Hamilton</a:t>
            </a:r>
            <a:r>
              <a:rPr lang="en-US" sz="2400" b="1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, Su Jia</a:t>
            </a:r>
            <a:r>
              <a:rPr lang="en-US" sz="2400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endParaRPr lang="en-US" sz="24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EFE1F7-158C-FA47-88CA-AB24B2D6761C}"/>
              </a:ext>
            </a:extLst>
          </p:cNvPr>
          <p:cNvSpPr txBox="1"/>
          <p:nvPr/>
        </p:nvSpPr>
        <p:spPr>
          <a:xfrm>
            <a:off x="298566" y="5607714"/>
            <a:ext cx="11362846" cy="61555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700" i="1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1 </a:t>
            </a:r>
            <a:r>
              <a:rPr lang="en-US" sz="1700" i="1" dirty="0">
                <a:latin typeface="Baskerville" panose="02020502070401020303" pitchFamily="18" charset="0"/>
                <a:ea typeface="Baskerville" panose="02020502070401020303" pitchFamily="18" charset="0"/>
              </a:rPr>
              <a:t>Katz Graduate School of Business, University of Pittsburgh, </a:t>
            </a:r>
          </a:p>
          <a:p>
            <a:pPr algn="ctr"/>
            <a:r>
              <a:rPr lang="en-US" sz="1700" i="1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2 </a:t>
            </a:r>
            <a:r>
              <a:rPr lang="en-US" sz="1700" i="1" dirty="0">
                <a:latin typeface="Baskerville" panose="02020502070401020303" pitchFamily="18" charset="0"/>
                <a:ea typeface="Baskerville" panose="02020502070401020303" pitchFamily="18" charset="0"/>
              </a:rPr>
              <a:t>Department of Operations Research and Industrial Engineering, Cornell University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845745-5576-9FE5-0E18-72EAE4C98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64" y="387693"/>
            <a:ext cx="2638801" cy="112644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AC9BEC-B3D3-4821-87A2-F98DCAE7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INFORMS 2023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27BA916-7042-40FE-951B-A9AD540BE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3" name="Picture 12" descr="A red and white logo with black background&#10;&#10;Description automatically generated">
            <a:extLst>
              <a:ext uri="{FF2B5EF4-FFF2-40B4-BE49-F238E27FC236}">
                <a16:creationId xmlns:a16="http://schemas.microsoft.com/office/drawing/2014/main" id="{523677E6-52B4-B4E7-28E1-61838601C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6587" y="129230"/>
            <a:ext cx="3403008" cy="191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67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81C7CC-8259-EE48-F284-F5724AB38D6E}"/>
              </a:ext>
            </a:extLst>
          </p:cNvPr>
          <p:cNvSpPr/>
          <p:nvPr/>
        </p:nvSpPr>
        <p:spPr>
          <a:xfrm>
            <a:off x="673909" y="1077568"/>
            <a:ext cx="1004950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Baskerville"/>
              </a:rPr>
              <a:t>Introduce and study a moving average inspired rating system</a:t>
            </a:r>
          </a:p>
          <a:p>
            <a:pPr marL="342900" indent="-342900">
              <a:buBlip>
                <a:blip r:embed="rId4"/>
              </a:buBlip>
            </a:pPr>
            <a:endParaRPr lang="en-US" dirty="0">
              <a:latin typeface="Baskerville"/>
            </a:endParaRPr>
          </a:p>
          <a:p>
            <a:pPr marL="342900" indent="-342900">
              <a:buBlip>
                <a:blip r:embed="rId4"/>
              </a:buBlip>
            </a:pPr>
            <a:endParaRPr lang="en-US" dirty="0">
              <a:latin typeface="Baskerville"/>
            </a:endParaRPr>
          </a:p>
          <a:p>
            <a:endParaRPr lang="en-US" dirty="0">
              <a:latin typeface="Baskerville"/>
            </a:endParaRPr>
          </a:p>
          <a:p>
            <a:endParaRPr lang="en-US" dirty="0">
              <a:solidFill>
                <a:schemeClr val="tx2"/>
              </a:solidFill>
              <a:latin typeface="Baskerville"/>
            </a:endParaRPr>
          </a:p>
          <a:p>
            <a:endParaRPr lang="en-US" dirty="0">
              <a:solidFill>
                <a:schemeClr val="tx2"/>
              </a:solidFill>
              <a:latin typeface="Baskerville"/>
            </a:endParaRPr>
          </a:p>
          <a:p>
            <a:endParaRPr lang="en-US" dirty="0">
              <a:solidFill>
                <a:schemeClr val="tx2"/>
              </a:solidFill>
              <a:latin typeface="Baskerville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3439A-DDCC-70BE-5E53-0A958F5D6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INFORMS 2023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974D27-A2A0-49E6-AF9F-8D998D987393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Contributions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2FBA28-4E98-4429-8774-20C767FEC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78EEED-7DF0-E8C0-0AD3-6F260DCE93D3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28482D0-0EEB-7D0B-9200-E6314D83E7BB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0536D64-5DE3-9521-50C4-BC44067D9C55}"/>
              </a:ext>
            </a:extLst>
          </p:cNvPr>
          <p:cNvSpPr txBox="1"/>
          <p:nvPr/>
        </p:nvSpPr>
        <p:spPr>
          <a:xfrm>
            <a:off x="2219729" y="1471145"/>
            <a:ext cx="72159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Baskerville" panose="02020502070401020303"/>
              </a:rPr>
              <a:t>R</a:t>
            </a:r>
            <a:r>
              <a:rPr lang="en-US" sz="2200" baseline="-25000" dirty="0">
                <a:solidFill>
                  <a:schemeClr val="tx1"/>
                </a:solidFill>
                <a:latin typeface="Baskerville" panose="02020502070401020303"/>
              </a:rPr>
              <a:t>t</a:t>
            </a:r>
            <a:r>
              <a:rPr lang="en-US" sz="2200" dirty="0">
                <a:solidFill>
                  <a:schemeClr val="tx1"/>
                </a:solidFill>
                <a:latin typeface="Baskerville" panose="02020502070401020303"/>
              </a:rPr>
              <a:t>  =  (1-</a:t>
            </a:r>
            <a:r>
              <a:rPr lang="en-US" sz="2200" b="1" dirty="0">
                <a:solidFill>
                  <a:schemeClr val="accent3"/>
                </a:solidFill>
                <a:latin typeface="Baskerville" panose="02020502070401020303"/>
              </a:rPr>
              <a:t>⍺</a:t>
            </a:r>
            <a:r>
              <a:rPr lang="en-US" sz="2200" dirty="0">
                <a:solidFill>
                  <a:schemeClr val="tx1"/>
                </a:solidFill>
                <a:latin typeface="Baskerville" panose="02020502070401020303"/>
              </a:rPr>
              <a:t>) R</a:t>
            </a:r>
            <a:r>
              <a:rPr lang="en-US" sz="2200" baseline="-25000" dirty="0">
                <a:solidFill>
                  <a:schemeClr val="tx1"/>
                </a:solidFill>
                <a:latin typeface="Baskerville" panose="02020502070401020303"/>
              </a:rPr>
              <a:t>t-1  </a:t>
            </a:r>
            <a:r>
              <a:rPr lang="en-US" sz="2200" dirty="0">
                <a:solidFill>
                  <a:schemeClr val="tx1"/>
                </a:solidFill>
                <a:latin typeface="Baskerville" panose="02020502070401020303"/>
              </a:rPr>
              <a:t>+  ⍺ </a:t>
            </a:r>
            <a:r>
              <a:rPr lang="en-US" sz="2200" b="1" dirty="0">
                <a:solidFill>
                  <a:schemeClr val="accent3"/>
                </a:solidFill>
                <a:latin typeface="Baskerville" panose="02020502070401020303"/>
              </a:rPr>
              <a:t>g</a:t>
            </a:r>
            <a:r>
              <a:rPr lang="en-US" sz="2200" dirty="0">
                <a:solidFill>
                  <a:schemeClr val="tx1"/>
                </a:solidFill>
                <a:latin typeface="Baskerville" panose="02020502070401020303"/>
              </a:rPr>
              <a:t>(</a:t>
            </a:r>
            <a:r>
              <a:rPr lang="en-US" sz="2200" dirty="0" err="1">
                <a:solidFill>
                  <a:schemeClr val="tx1"/>
                </a:solidFill>
                <a:latin typeface="Baskerville" panose="02020502070401020303"/>
              </a:rPr>
              <a:t>Y</a:t>
            </a:r>
            <a:r>
              <a:rPr lang="en-US" sz="2200" baseline="-25000" dirty="0" err="1">
                <a:solidFill>
                  <a:schemeClr val="tx1"/>
                </a:solidFill>
                <a:latin typeface="Baskerville" panose="02020502070401020303"/>
              </a:rPr>
              <a:t>t</a:t>
            </a:r>
            <a:r>
              <a:rPr lang="en-US" sz="2200" dirty="0">
                <a:solidFill>
                  <a:schemeClr val="tx1"/>
                </a:solidFill>
                <a:latin typeface="Baskerville" panose="02020502070401020303"/>
              </a:rPr>
              <a:t>)  where </a:t>
            </a:r>
            <a:r>
              <a:rPr lang="en-US" sz="2200" dirty="0" err="1">
                <a:solidFill>
                  <a:schemeClr val="tx1"/>
                </a:solidFill>
                <a:latin typeface="Baskerville" panose="02020502070401020303"/>
              </a:rPr>
              <a:t>Y</a:t>
            </a:r>
            <a:r>
              <a:rPr lang="en-US" sz="2200" baseline="-25000" dirty="0" err="1">
                <a:solidFill>
                  <a:schemeClr val="tx1"/>
                </a:solidFill>
                <a:latin typeface="Baskerville" panose="02020502070401020303"/>
              </a:rPr>
              <a:t>t</a:t>
            </a:r>
            <a:r>
              <a:rPr lang="en-US" sz="2200" dirty="0">
                <a:solidFill>
                  <a:schemeClr val="tx1"/>
                </a:solidFill>
                <a:latin typeface="Baskerville" panose="02020502070401020303"/>
              </a:rPr>
              <a:t> 𝜖 {</a:t>
            </a:r>
            <a:r>
              <a:rPr lang="en-US" sz="2200" dirty="0">
                <a:solidFill>
                  <a:srgbClr val="FF0000"/>
                </a:solidFill>
                <a:latin typeface="Baskerville" panose="02020502070401020303"/>
              </a:rPr>
              <a:t>Neg.</a:t>
            </a:r>
            <a:r>
              <a:rPr lang="en-US" sz="2200" dirty="0">
                <a:solidFill>
                  <a:schemeClr val="tx1"/>
                </a:solidFill>
                <a:latin typeface="Baskerville" panose="02020502070401020303"/>
              </a:rPr>
              <a:t>, </a:t>
            </a:r>
            <a:r>
              <a:rPr lang="en-US" sz="2200" dirty="0">
                <a:solidFill>
                  <a:srgbClr val="00B050"/>
                </a:solidFill>
                <a:latin typeface="Baskerville" panose="02020502070401020303"/>
              </a:rPr>
              <a:t>Pos.</a:t>
            </a:r>
            <a:r>
              <a:rPr lang="en-US" sz="2200" dirty="0">
                <a:solidFill>
                  <a:schemeClr val="tx1"/>
                </a:solidFill>
                <a:latin typeface="Baskerville" panose="02020502070401020303"/>
              </a:rPr>
              <a:t>, No Rating}</a:t>
            </a:r>
            <a:endParaRPr lang="en-US" sz="22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B6F9124-09F3-C495-E978-EEB380193619}"/>
              </a:ext>
            </a:extLst>
          </p:cNvPr>
          <p:cNvGrpSpPr/>
          <p:nvPr/>
        </p:nvGrpSpPr>
        <p:grpSpPr>
          <a:xfrm>
            <a:off x="2684432" y="1955302"/>
            <a:ext cx="1236364" cy="820304"/>
            <a:chOff x="2684432" y="1955302"/>
            <a:chExt cx="1236364" cy="82030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211CD95-A3E6-D0DD-4F46-B018955350BC}"/>
                </a:ext>
              </a:extLst>
            </p:cNvPr>
            <p:cNvSpPr txBox="1"/>
            <p:nvPr/>
          </p:nvSpPr>
          <p:spPr>
            <a:xfrm>
              <a:off x="2684432" y="2129275"/>
              <a:ext cx="12363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chemeClr val="accent3"/>
                  </a:solidFill>
                  <a:latin typeface="Baskerville" panose="02020502070401020303" pitchFamily="18" charset="0"/>
                  <a:ea typeface="Baskerville" panose="02020502070401020303" pitchFamily="18" charset="0"/>
                </a:rPr>
                <a:t>Learning rate</a:t>
              </a:r>
            </a:p>
            <a:p>
              <a:r>
                <a:rPr lang="en-US" i="1" dirty="0">
                  <a:solidFill>
                    <a:schemeClr val="accent3"/>
                  </a:solidFill>
                  <a:latin typeface="Baskerville" panose="02020502070401020303" pitchFamily="18" charset="0"/>
                  <a:ea typeface="Baskerville" panose="02020502070401020303" pitchFamily="18" charset="0"/>
                </a:rPr>
                <a:t>parameter</a:t>
              </a:r>
            </a:p>
          </p:txBody>
        </p:sp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C1F2E753-7CF2-95D8-FD26-A13C622BAE0A}"/>
                </a:ext>
              </a:extLst>
            </p:cNvPr>
            <p:cNvSpPr/>
            <p:nvPr/>
          </p:nvSpPr>
          <p:spPr>
            <a:xfrm rot="16200000">
              <a:off x="3195411" y="1828621"/>
              <a:ext cx="239600" cy="492962"/>
            </a:xfrm>
            <a:prstGeom prst="lef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A6A0A5E-2867-E61A-0692-1D8541014931}"/>
              </a:ext>
            </a:extLst>
          </p:cNvPr>
          <p:cNvGrpSpPr/>
          <p:nvPr/>
        </p:nvGrpSpPr>
        <p:grpSpPr>
          <a:xfrm>
            <a:off x="4253204" y="1973428"/>
            <a:ext cx="1670009" cy="533464"/>
            <a:chOff x="4253204" y="1973428"/>
            <a:chExt cx="1670009" cy="53346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0106F29-30DC-6153-EE30-076E6025EED2}"/>
                </a:ext>
              </a:extLst>
            </p:cNvPr>
            <p:cNvSpPr txBox="1"/>
            <p:nvPr/>
          </p:nvSpPr>
          <p:spPr>
            <a:xfrm>
              <a:off x="4253204" y="2137560"/>
              <a:ext cx="1670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chemeClr val="accent3"/>
                  </a:solidFill>
                  <a:latin typeface="Baskerville" panose="02020502070401020303" pitchFamily="18" charset="0"/>
                  <a:ea typeface="Baskerville" panose="02020502070401020303" pitchFamily="18" charset="0"/>
                </a:rPr>
                <a:t>Processing function</a:t>
              </a:r>
            </a:p>
          </p:txBody>
        </p:sp>
        <p:sp>
          <p:nvSpPr>
            <p:cNvPr id="16" name="Left Brace 15">
              <a:extLst>
                <a:ext uri="{FF2B5EF4-FFF2-40B4-BE49-F238E27FC236}">
                  <a16:creationId xmlns:a16="http://schemas.microsoft.com/office/drawing/2014/main" id="{6D06064D-3FDF-1025-372E-068D28CF4A6A}"/>
                </a:ext>
              </a:extLst>
            </p:cNvPr>
            <p:cNvSpPr/>
            <p:nvPr/>
          </p:nvSpPr>
          <p:spPr>
            <a:xfrm rot="16200000">
              <a:off x="4840612" y="1846748"/>
              <a:ext cx="239601" cy="492962"/>
            </a:xfrm>
            <a:prstGeom prst="lef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13139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9D89899-2019-2076-84B8-94D227C2E49A}"/>
              </a:ext>
            </a:extLst>
          </p:cNvPr>
          <p:cNvSpPr/>
          <p:nvPr/>
        </p:nvSpPr>
        <p:spPr>
          <a:xfrm>
            <a:off x="673909" y="1077568"/>
            <a:ext cx="10049509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Baskerville"/>
              </a:rPr>
              <a:t>Introduce and study a moving average inspired rating system</a:t>
            </a:r>
          </a:p>
          <a:p>
            <a:pPr marL="342900" indent="-342900">
              <a:buBlip>
                <a:blip r:embed="rId4"/>
              </a:buBlip>
            </a:pPr>
            <a:endParaRPr lang="en-US" dirty="0">
              <a:latin typeface="Baskerville"/>
            </a:endParaRPr>
          </a:p>
          <a:p>
            <a:endParaRPr lang="en-US" dirty="0">
              <a:latin typeface="Baskerville"/>
            </a:endParaRPr>
          </a:p>
          <a:p>
            <a:pPr marL="342900" indent="-342900">
              <a:spcAft>
                <a:spcPts val="600"/>
              </a:spcAft>
              <a:buBlip>
                <a:blip r:embed="rId4"/>
              </a:buBlip>
            </a:pPr>
            <a:r>
              <a:rPr lang="en-US" dirty="0">
                <a:latin typeface="Baskerville"/>
              </a:rPr>
              <a:t>Study how to set constant </a:t>
            </a:r>
            <a:r>
              <a:rPr lang="en-US" sz="1800" dirty="0">
                <a:solidFill>
                  <a:schemeClr val="tx1"/>
                </a:solidFill>
                <a:latin typeface="Baskerville" panose="02020502070401020303"/>
              </a:rPr>
              <a:t>⍺ 𝜖 (0,1) and processin</a:t>
            </a:r>
            <a:r>
              <a:rPr lang="en-US" dirty="0">
                <a:latin typeface="Baskerville" panose="02020502070401020303"/>
              </a:rPr>
              <a:t>g function g: {</a:t>
            </a:r>
            <a:r>
              <a:rPr lang="en-US" dirty="0">
                <a:solidFill>
                  <a:srgbClr val="FF0000"/>
                </a:solidFill>
                <a:latin typeface="Baskerville" panose="02020502070401020303"/>
              </a:rPr>
              <a:t>N</a:t>
            </a:r>
            <a:r>
              <a:rPr lang="en-US" dirty="0">
                <a:latin typeface="Baskerville" panose="02020502070401020303"/>
              </a:rPr>
              <a:t>, </a:t>
            </a:r>
            <a:r>
              <a:rPr lang="en-US" dirty="0">
                <a:solidFill>
                  <a:srgbClr val="00B050"/>
                </a:solidFill>
                <a:latin typeface="Baskerville" panose="02020502070401020303"/>
              </a:rPr>
              <a:t>P</a:t>
            </a:r>
            <a:r>
              <a:rPr lang="en-US" dirty="0">
                <a:latin typeface="Baskerville" panose="02020502070401020303"/>
              </a:rPr>
              <a:t>, NR} → [0,1]</a:t>
            </a:r>
          </a:p>
          <a:p>
            <a:pPr marL="342900" indent="-342900">
              <a:spcAft>
                <a:spcPts val="600"/>
              </a:spcAft>
              <a:buBlip>
                <a:blip r:embed="rId4"/>
              </a:buBlip>
            </a:pPr>
            <a:r>
              <a:rPr lang="en-US" dirty="0">
                <a:latin typeface="Baskerville" panose="02020502070401020303"/>
              </a:rPr>
              <a:t>First direct study of this rating mechanism, although has appeared in the literature for game theoretic modeling </a:t>
            </a:r>
            <a:r>
              <a:rPr lang="en-US" baseline="30000" dirty="0">
                <a:latin typeface="Baskerville"/>
              </a:rPr>
              <a:t>[7]</a:t>
            </a:r>
            <a:r>
              <a:rPr lang="en-US" dirty="0">
                <a:latin typeface="Baskerville"/>
              </a:rPr>
              <a:t>. Intuitively, a smooth version of the truncated windows </a:t>
            </a:r>
            <a:r>
              <a:rPr lang="en-US" baseline="30000" dirty="0">
                <a:latin typeface="Baskerville"/>
              </a:rPr>
              <a:t>[2,8] </a:t>
            </a:r>
            <a:r>
              <a:rPr lang="en-US" dirty="0">
                <a:latin typeface="Baskerville"/>
              </a:rPr>
              <a:t>. </a:t>
            </a:r>
          </a:p>
          <a:p>
            <a:endParaRPr lang="en-US" dirty="0">
              <a:solidFill>
                <a:schemeClr val="tx2"/>
              </a:solidFill>
              <a:latin typeface="Baskerville"/>
            </a:endParaRPr>
          </a:p>
          <a:p>
            <a:r>
              <a:rPr lang="en-US" altLang="zh-CN" b="1" dirty="0">
                <a:latin typeface="Baskerville"/>
              </a:rPr>
              <a:t>We show moving average rating systems are min-max optimal for staling protection</a:t>
            </a:r>
          </a:p>
          <a:p>
            <a:pPr marL="342900" indent="-342900">
              <a:buBlip>
                <a:blip r:embed="rId4"/>
              </a:buBlip>
            </a:pPr>
            <a:r>
              <a:rPr lang="en-US" dirty="0">
                <a:latin typeface="Baskerville"/>
              </a:rPr>
              <a:t>When the underlying distribution of service quality can change at an unknown time, the </a:t>
            </a:r>
            <a:r>
              <a:rPr lang="en-US" dirty="0">
                <a:solidFill>
                  <a:srgbClr val="002060"/>
                </a:solidFill>
                <a:latin typeface="Baskerville"/>
              </a:rPr>
              <a:t>oblivious</a:t>
            </a:r>
            <a:r>
              <a:rPr lang="en-US" i="1" dirty="0">
                <a:latin typeface="Baskerville"/>
              </a:rPr>
              <a:t> </a:t>
            </a:r>
            <a:r>
              <a:rPr lang="en-US" dirty="0">
                <a:latin typeface="Baskerville"/>
              </a:rPr>
              <a:t>rating system that minimizes maximum expected mean squared error is of the form above.</a:t>
            </a:r>
            <a:endParaRPr lang="en-US" i="1" dirty="0">
              <a:latin typeface="Baskerville"/>
            </a:endParaRPr>
          </a:p>
          <a:p>
            <a:pPr marL="342900" indent="-342900">
              <a:buBlip>
                <a:blip r:embed="rId4"/>
              </a:buBlip>
            </a:pPr>
            <a:endParaRPr lang="en-US" dirty="0">
              <a:solidFill>
                <a:schemeClr val="tx2"/>
              </a:solidFill>
              <a:latin typeface="Baskerville"/>
            </a:endParaRPr>
          </a:p>
          <a:p>
            <a:r>
              <a:rPr lang="en-US" altLang="zh-CN" b="1" dirty="0">
                <a:latin typeface="Baskerville"/>
              </a:rPr>
              <a:t>We show moving average rating systems can disincentive disintermediation </a:t>
            </a:r>
          </a:p>
          <a:p>
            <a:pPr marL="342900" indent="-342900">
              <a:buBlip>
                <a:blip r:embed="rId4"/>
              </a:buBlip>
            </a:pPr>
            <a:r>
              <a:rPr lang="en-US" dirty="0">
                <a:latin typeface="Baskerville"/>
              </a:rPr>
              <a:t>In a Stackelberg game where service providers have an inherent rating drawn from a distribution and can choose to disintermediate at the cost of receiving a rating, we design processing functions that control the minimum service quality while maintain near optimal revenue.</a:t>
            </a:r>
          </a:p>
          <a:p>
            <a:endParaRPr lang="en-US" dirty="0">
              <a:solidFill>
                <a:schemeClr val="tx2"/>
              </a:solidFill>
              <a:latin typeface="Baskerville"/>
            </a:endParaRPr>
          </a:p>
          <a:p>
            <a:endParaRPr lang="en-US" dirty="0">
              <a:solidFill>
                <a:schemeClr val="tx2"/>
              </a:solidFill>
              <a:latin typeface="Baskerville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3439A-DDCC-70BE-5E53-0A958F5D6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INFORMS 2023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974D27-A2A0-49E6-AF9F-8D998D987393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Contributions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2FBA28-4E98-4429-8774-20C767FEC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78EEED-7DF0-E8C0-0AD3-6F260DCE93D3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28482D0-0EEB-7D0B-9200-E6314D83E7BB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331BF2C-7DA2-EC6C-86D8-3CAEEB17F6AF}"/>
              </a:ext>
            </a:extLst>
          </p:cNvPr>
          <p:cNvSpPr txBox="1"/>
          <p:nvPr/>
        </p:nvSpPr>
        <p:spPr>
          <a:xfrm>
            <a:off x="465042" y="5849573"/>
            <a:ext cx="11263564" cy="5539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[2] </a:t>
            </a:r>
            <a:r>
              <a:rPr lang="en-US" sz="1000" i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Mahfuze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. 2023. Optimal Design of Ratings History</a:t>
            </a:r>
          </a:p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[7] </a:t>
            </a:r>
            <a:r>
              <a:rPr lang="en-US" sz="1000" b="0" i="1" dirty="0" err="1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Carnehl</a:t>
            </a:r>
            <a:r>
              <a:rPr lang="en-US" sz="1000" b="0" i="1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 et al., 2023. Pricing for the stars: Dynamic pricing in the presence of rating systems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</a:p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 [8] </a:t>
            </a:r>
            <a:r>
              <a:rPr lang="en-US" sz="1000" i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Aperjis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 et al., 2010. </a:t>
            </a:r>
            <a:r>
              <a:rPr lang="en-US" sz="1000" i="1" dirty="0">
                <a:solidFill>
                  <a:srgbClr val="202225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Optimal Windows for Aggregating Ratings in Electronic Marketplaces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536D64-5DE3-9521-50C4-BC44067D9C55}"/>
              </a:ext>
            </a:extLst>
          </p:cNvPr>
          <p:cNvSpPr txBox="1"/>
          <p:nvPr/>
        </p:nvSpPr>
        <p:spPr>
          <a:xfrm>
            <a:off x="2219729" y="1456429"/>
            <a:ext cx="5918608" cy="43088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Baskerville" panose="02020502070401020303"/>
              </a:rPr>
              <a:t>R</a:t>
            </a:r>
            <a:r>
              <a:rPr lang="en-US" sz="2200" baseline="-25000" dirty="0">
                <a:solidFill>
                  <a:schemeClr val="tx1"/>
                </a:solidFill>
                <a:latin typeface="Baskerville" panose="02020502070401020303"/>
              </a:rPr>
              <a:t>t</a:t>
            </a:r>
            <a:r>
              <a:rPr lang="en-US" sz="2200" dirty="0">
                <a:solidFill>
                  <a:schemeClr val="tx1"/>
                </a:solidFill>
                <a:latin typeface="Baskerville" panose="02020502070401020303"/>
              </a:rPr>
              <a:t>  =  (1-⍺) R</a:t>
            </a:r>
            <a:r>
              <a:rPr lang="en-US" sz="2200" baseline="-25000" dirty="0">
                <a:solidFill>
                  <a:schemeClr val="tx1"/>
                </a:solidFill>
                <a:latin typeface="Baskerville" panose="02020502070401020303"/>
              </a:rPr>
              <a:t>t-1  </a:t>
            </a:r>
            <a:r>
              <a:rPr lang="en-US" sz="2200" dirty="0">
                <a:solidFill>
                  <a:schemeClr val="tx1"/>
                </a:solidFill>
                <a:latin typeface="Baskerville" panose="02020502070401020303"/>
              </a:rPr>
              <a:t>+  ⍺ g(</a:t>
            </a:r>
            <a:r>
              <a:rPr lang="en-US" sz="2200" dirty="0" err="1">
                <a:solidFill>
                  <a:schemeClr val="tx1"/>
                </a:solidFill>
                <a:latin typeface="Baskerville" panose="02020502070401020303"/>
              </a:rPr>
              <a:t>Y</a:t>
            </a:r>
            <a:r>
              <a:rPr lang="en-US" sz="2200" baseline="-25000" dirty="0" err="1">
                <a:solidFill>
                  <a:schemeClr val="tx1"/>
                </a:solidFill>
                <a:latin typeface="Baskerville" panose="02020502070401020303"/>
              </a:rPr>
              <a:t>t</a:t>
            </a:r>
            <a:r>
              <a:rPr lang="en-US" sz="2200" dirty="0">
                <a:solidFill>
                  <a:schemeClr val="tx1"/>
                </a:solidFill>
                <a:latin typeface="Baskerville" panose="02020502070401020303"/>
              </a:rPr>
              <a:t>)  where </a:t>
            </a:r>
            <a:r>
              <a:rPr lang="en-US" sz="2200" dirty="0" err="1">
                <a:solidFill>
                  <a:schemeClr val="tx1"/>
                </a:solidFill>
                <a:latin typeface="Baskerville" panose="02020502070401020303"/>
              </a:rPr>
              <a:t>Y</a:t>
            </a:r>
            <a:r>
              <a:rPr lang="en-US" sz="2200" baseline="-25000" dirty="0" err="1">
                <a:solidFill>
                  <a:schemeClr val="tx1"/>
                </a:solidFill>
                <a:latin typeface="Baskerville" panose="02020502070401020303"/>
              </a:rPr>
              <a:t>t</a:t>
            </a:r>
            <a:r>
              <a:rPr lang="en-US" sz="2200" dirty="0">
                <a:solidFill>
                  <a:schemeClr val="tx1"/>
                </a:solidFill>
                <a:latin typeface="Baskerville" panose="02020502070401020303"/>
              </a:rPr>
              <a:t> 𝜖 {</a:t>
            </a:r>
            <a:r>
              <a:rPr lang="en-US" sz="2200" dirty="0">
                <a:solidFill>
                  <a:srgbClr val="FF0000"/>
                </a:solidFill>
                <a:latin typeface="Baskerville" panose="02020502070401020303"/>
              </a:rPr>
              <a:t>N</a:t>
            </a:r>
            <a:r>
              <a:rPr lang="en-US" sz="2200" dirty="0">
                <a:solidFill>
                  <a:schemeClr val="tx1"/>
                </a:solidFill>
                <a:latin typeface="Baskerville" panose="02020502070401020303"/>
              </a:rPr>
              <a:t>, </a:t>
            </a:r>
            <a:r>
              <a:rPr lang="en-US" sz="2200" dirty="0">
                <a:solidFill>
                  <a:srgbClr val="00B050"/>
                </a:solidFill>
                <a:latin typeface="Baskerville" panose="02020502070401020303"/>
              </a:rPr>
              <a:t>P</a:t>
            </a:r>
            <a:r>
              <a:rPr lang="en-US" sz="2200" dirty="0">
                <a:solidFill>
                  <a:schemeClr val="tx1"/>
                </a:solidFill>
                <a:latin typeface="Baskerville" panose="02020502070401020303"/>
              </a:rPr>
              <a:t>, NR}</a:t>
            </a:r>
            <a:endParaRPr lang="en-US" sz="2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387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DBDDD-4910-1504-DB48-634568B7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INFORMS 2023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9BB722-E1A1-4917-B15F-61DC88B0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B26425-1954-7DE3-D310-7145B6E8ECAC}"/>
                  </a:ext>
                </a:extLst>
              </p:cNvPr>
              <p:cNvSpPr txBox="1"/>
              <p:nvPr/>
            </p:nvSpPr>
            <p:spPr>
              <a:xfrm>
                <a:off x="552611" y="1108257"/>
                <a:ext cx="6021799" cy="3831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i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Def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We call a rating </a:t>
                </a:r>
                <a:r>
                  <a:rPr lang="en-US" b="1" dirty="0">
                    <a:solidFill>
                      <a:srgbClr val="00206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stale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if it’s based off old transactions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A problem if the underlying quality changes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u="sng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Model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Two distributions for quality: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b="1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1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and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b="1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A rating system is defined by non-adaptive sequence of weights 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{</a:t>
                </a:r>
                <a:r>
                  <a:rPr lang="en-US" b="1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</a:t>
                </a:r>
                <a:r>
                  <a:rPr lang="en-US" b="1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}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u="sng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Mechanics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R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:= ( ∑ 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j ≤ 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q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)/ ( ∑ 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j ≤ 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)</a:t>
                </a:r>
                <a:endParaRPr lang="en-US" b="1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Before unknown 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b="1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*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q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~ </a:t>
                </a:r>
                <a:r>
                  <a:rPr lang="en-US" b="1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1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, after 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b="1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*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 q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~ </a:t>
                </a:r>
                <a:r>
                  <a:rPr lang="en-US" b="1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u="sng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Objective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 min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{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wi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}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max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[(R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-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[q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])</a:t>
                </a:r>
                <a:r>
                  <a:rPr lang="en-US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]</a:t>
                </a:r>
              </a:p>
              <a:p>
                <a:pPr>
                  <a:spcAft>
                    <a:spcPts val="600"/>
                  </a:spcAft>
                </a:pPr>
                <a:endParaRPr lang="en-US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B26425-1954-7DE3-D310-7145B6E8EC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611" y="1108257"/>
                <a:ext cx="6021799" cy="3831818"/>
              </a:xfrm>
              <a:prstGeom prst="rect">
                <a:avLst/>
              </a:prstGeom>
              <a:blipFill>
                <a:blip r:embed="rId4"/>
                <a:stretch>
                  <a:fillRect l="-842" t="-993" r="-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7D15E6A-E861-B313-06CE-AB2477B36D2E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 Design: Structure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AB0E03-A05F-D4B6-A21D-CD3E6B2307E1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F2F9D3-1293-9570-9BB7-93D1D97EB77A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85EAD55-EABF-4040-9A4E-00F8989B06B5}"/>
              </a:ext>
            </a:extLst>
          </p:cNvPr>
          <p:cNvSpPr/>
          <p:nvPr/>
        </p:nvSpPr>
        <p:spPr>
          <a:xfrm>
            <a:off x="6649819" y="1103341"/>
            <a:ext cx="5045184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Qu: 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What kind of rating system stays fresh?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Simple average becomes stale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995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DBDDD-4910-1504-DB48-634568B7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INFORMS 2023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9BB722-E1A1-4917-B15F-61DC88B0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B26425-1954-7DE3-D310-7145B6E8ECAC}"/>
                  </a:ext>
                </a:extLst>
              </p:cNvPr>
              <p:cNvSpPr txBox="1"/>
              <p:nvPr/>
            </p:nvSpPr>
            <p:spPr>
              <a:xfrm>
                <a:off x="552611" y="1108257"/>
                <a:ext cx="6021799" cy="3831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i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Def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We call a rating </a:t>
                </a:r>
                <a:r>
                  <a:rPr lang="en-US" b="1" dirty="0">
                    <a:solidFill>
                      <a:srgbClr val="00206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stale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if it’s based off old transactions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A problem if the underlying quality changes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u="sng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Model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Two distributions for quality: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b="1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1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and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b="1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A rating system is defined by non-adaptive sequence of weights 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{</a:t>
                </a:r>
                <a:r>
                  <a:rPr lang="en-US" b="1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</a:t>
                </a:r>
                <a:r>
                  <a:rPr lang="en-US" b="1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}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u="sng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Mechanics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R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:= ( ∑ 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j ≤ 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q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)/ ( ∑ 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j ≤ 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)</a:t>
                </a:r>
                <a:endParaRPr lang="en-US" b="1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Before unknown 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b="1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*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q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~ </a:t>
                </a:r>
                <a:r>
                  <a:rPr lang="en-US" b="1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1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, after 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b="1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*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 q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~ </a:t>
                </a:r>
                <a:r>
                  <a:rPr lang="en-US" b="1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u="sng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Objective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 min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{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wi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}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max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[(R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-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[q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])</a:t>
                </a:r>
                <a:r>
                  <a:rPr lang="en-US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]</a:t>
                </a:r>
              </a:p>
              <a:p>
                <a:pPr>
                  <a:spcAft>
                    <a:spcPts val="600"/>
                  </a:spcAft>
                </a:pPr>
                <a:endParaRPr lang="en-US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B26425-1954-7DE3-D310-7145B6E8EC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611" y="1108257"/>
                <a:ext cx="6021799" cy="3831818"/>
              </a:xfrm>
              <a:prstGeom prst="rect">
                <a:avLst/>
              </a:prstGeom>
              <a:blipFill>
                <a:blip r:embed="rId4"/>
                <a:stretch>
                  <a:fillRect l="-842" t="-993" r="-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7D15E6A-E861-B313-06CE-AB2477B36D2E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 Design: Structure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AB0E03-A05F-D4B6-A21D-CD3E6B2307E1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F2F9D3-1293-9570-9BB7-93D1D97EB77A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85EAD55-EABF-4040-9A4E-00F8989B06B5}"/>
              </a:ext>
            </a:extLst>
          </p:cNvPr>
          <p:cNvSpPr/>
          <p:nvPr/>
        </p:nvSpPr>
        <p:spPr>
          <a:xfrm>
            <a:off x="6649819" y="1103341"/>
            <a:ext cx="5045184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Qu: 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What kind of rating system stays fresh?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Simple average becomes stale</a:t>
            </a:r>
          </a:p>
        </p:txBody>
      </p:sp>
      <p:pic>
        <p:nvPicPr>
          <p:cNvPr id="11" name="Picture 10" descr="A drawing of a small building&#10;&#10;Description automatically generated">
            <a:extLst>
              <a:ext uri="{FF2B5EF4-FFF2-40B4-BE49-F238E27FC236}">
                <a16:creationId xmlns:a16="http://schemas.microsoft.com/office/drawing/2014/main" id="{B00A8DFC-2E19-5AE4-EFEE-09263FA4CF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417" l="10000" r="93500">
                        <a14:foregroundMark x1="89583" y1="55417" x2="89583" y2="55417"/>
                        <a14:foregroundMark x1="93500" y1="56167" x2="93500" y2="56167"/>
                        <a14:foregroundMark x1="74500" y1="50333" x2="74500" y2="50333"/>
                        <a14:foregroundMark x1="76583" y1="51417" x2="76583" y2="51417"/>
                        <a14:foregroundMark x1="51083" y1="86000" x2="51083" y2="86000"/>
                        <a14:foregroundMark x1="38500" y1="88667" x2="38500" y2="88667"/>
                        <a14:foregroundMark x1="32250" y1="88667" x2="32250" y2="88667"/>
                        <a14:foregroundMark x1="25000" y1="74000" x2="25000" y2="74000"/>
                        <a14:foregroundMark x1="21417" y1="70083" x2="21417" y2="70083"/>
                        <a14:foregroundMark x1="15167" y1="66250" x2="15417" y2="76083"/>
                        <a14:foregroundMark x1="14250" y1="38500" x2="16333" y2="68000"/>
                        <a14:foregroundMark x1="19667" y1="86750" x2="35333" y2="91750"/>
                        <a14:foregroundMark x1="35333" y1="91750" x2="45833" y2="91833"/>
                        <a14:foregroundMark x1="15000" y1="86167" x2="21417" y2="86417"/>
                        <a14:foregroundMark x1="13917" y1="75333" x2="14083" y2="81667"/>
                        <a14:foregroundMark x1="14417" y1="87167" x2="14417" y2="81167"/>
                        <a14:foregroundMark x1="44833" y1="92417" x2="50333" y2="87417"/>
                        <a14:foregroundMark x1="50333" y1="87417" x2="58083" y2="88833"/>
                        <a14:foregroundMark x1="58083" y1="88833" x2="65167" y2="88083"/>
                        <a14:foregroundMark x1="65167" y1="89167" x2="80667" y2="89917"/>
                        <a14:foregroundMark x1="80667" y1="89917" x2="87500" y2="87917"/>
                        <a14:foregroundMark x1="87500" y1="87917" x2="87833" y2="85833"/>
                        <a14:foregroundMark x1="83167" y1="90667" x2="88083" y2="88417"/>
                        <a14:foregroundMark x1="86000" y1="90333" x2="89000" y2="8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6513" y="4233128"/>
            <a:ext cx="1783225" cy="1783225"/>
          </a:xfrm>
          <a:prstGeom prst="rect">
            <a:avLst/>
          </a:prstGeom>
        </p:spPr>
      </p:pic>
      <p:pic>
        <p:nvPicPr>
          <p:cNvPr id="12" name="Picture 11" descr="A black silhouette of a person holding a knife and fork&#10;&#10;Description automatically generated">
            <a:extLst>
              <a:ext uri="{FF2B5EF4-FFF2-40B4-BE49-F238E27FC236}">
                <a16:creationId xmlns:a16="http://schemas.microsoft.com/office/drawing/2014/main" id="{B9D9D194-350A-8F8B-3190-6036F9021A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20" b="97004" l="9636" r="89936">
                        <a14:foregroundMark x1="48073" y1="54494" x2="48073" y2="54494"/>
                        <a14:foregroundMark x1="48715" y1="19476" x2="48715" y2="19476"/>
                        <a14:foregroundMark x1="36296" y1="5993" x2="36296" y2="5993"/>
                        <a14:foregroundMark x1="60278" y1="4307" x2="60278" y2="4307"/>
                        <a14:foregroundMark x1="44861" y1="93820" x2="44861" y2="93820"/>
                        <a14:foregroundMark x1="52677" y1="95693" x2="52677" y2="95693"/>
                        <a14:foregroundMark x1="45824" y1="97004" x2="45824" y2="970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4981" y="4530552"/>
            <a:ext cx="2340752" cy="13382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F015A9-DEB6-DEE8-BA5E-970F674B034F}"/>
              </a:ext>
            </a:extLst>
          </p:cNvPr>
          <p:cNvSpPr txBox="1"/>
          <p:nvPr/>
        </p:nvSpPr>
        <p:spPr>
          <a:xfrm>
            <a:off x="7767484" y="2931833"/>
            <a:ext cx="43105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Baskerville" panose="02020502070401020303" pitchFamily="18" charset="0"/>
                <a:ea typeface="Baskerville" panose="02020502070401020303" pitchFamily="18" charset="0"/>
              </a:rPr>
              <a:t>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= 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FE4F5B-3811-2C9A-FA57-0739EEBB52DB}"/>
              </a:ext>
            </a:extLst>
          </p:cNvPr>
          <p:cNvSpPr txBox="1"/>
          <p:nvPr/>
        </p:nvSpPr>
        <p:spPr>
          <a:xfrm>
            <a:off x="8724887" y="4160517"/>
            <a:ext cx="447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q</a:t>
            </a:r>
            <a:r>
              <a:rPr lang="en-US" baseline="-25000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endParaRPr lang="en-US" dirty="0">
              <a:solidFill>
                <a:srgbClr val="00B05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510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42 -0.01088 L -0.11498 -0.010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3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162 L -0.01835 -0.17916 " pathEditMode="relative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DBDDD-4910-1504-DB48-634568B7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INFORMS 2023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9BB722-E1A1-4917-B15F-61DC88B0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B26425-1954-7DE3-D310-7145B6E8ECAC}"/>
                  </a:ext>
                </a:extLst>
              </p:cNvPr>
              <p:cNvSpPr txBox="1"/>
              <p:nvPr/>
            </p:nvSpPr>
            <p:spPr>
              <a:xfrm>
                <a:off x="552611" y="1108257"/>
                <a:ext cx="6021799" cy="3831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i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Def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We call a rating </a:t>
                </a:r>
                <a:r>
                  <a:rPr lang="en-US" b="1" dirty="0">
                    <a:solidFill>
                      <a:srgbClr val="00206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stale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if it’s based off old transactions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A problem if the underlying quality changes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u="sng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Model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Two distributions for quality: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b="1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1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and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b="1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A rating system is defined by non-adaptive sequence of weights 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{</a:t>
                </a:r>
                <a:r>
                  <a:rPr lang="en-US" b="1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</a:t>
                </a:r>
                <a:r>
                  <a:rPr lang="en-US" b="1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}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u="sng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Mechanics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R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:= ( ∑ 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j ≤ 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q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)/ ( ∑ 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j ≤ 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)</a:t>
                </a:r>
                <a:endParaRPr lang="en-US" b="1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Before unknown 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b="1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*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q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~ </a:t>
                </a:r>
                <a:r>
                  <a:rPr lang="en-US" b="1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1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, after 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b="1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*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 q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~ </a:t>
                </a:r>
                <a:r>
                  <a:rPr lang="en-US" b="1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u="sng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Objective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 min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{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wi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}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max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[(R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-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[q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])</a:t>
                </a:r>
                <a:r>
                  <a:rPr lang="en-US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]</a:t>
                </a:r>
              </a:p>
              <a:p>
                <a:pPr>
                  <a:spcAft>
                    <a:spcPts val="600"/>
                  </a:spcAft>
                </a:pPr>
                <a:endParaRPr lang="en-US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B26425-1954-7DE3-D310-7145B6E8EC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611" y="1108257"/>
                <a:ext cx="6021799" cy="3831818"/>
              </a:xfrm>
              <a:prstGeom prst="rect">
                <a:avLst/>
              </a:prstGeom>
              <a:blipFill>
                <a:blip r:embed="rId4"/>
                <a:stretch>
                  <a:fillRect l="-842" t="-993" r="-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7D15E6A-E861-B313-06CE-AB2477B36D2E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 Design: Structure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AB0E03-A05F-D4B6-A21D-CD3E6B2307E1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F2F9D3-1293-9570-9BB7-93D1D97EB77A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85EAD55-EABF-4040-9A4E-00F8989B06B5}"/>
              </a:ext>
            </a:extLst>
          </p:cNvPr>
          <p:cNvSpPr/>
          <p:nvPr/>
        </p:nvSpPr>
        <p:spPr>
          <a:xfrm>
            <a:off x="6649819" y="1103341"/>
            <a:ext cx="5045184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Qu: 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What kind of rating system stays fresh?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Simple average becomes stale</a:t>
            </a:r>
          </a:p>
        </p:txBody>
      </p:sp>
      <p:pic>
        <p:nvPicPr>
          <p:cNvPr id="11" name="Picture 10" descr="A drawing of a small building&#10;&#10;Description automatically generated">
            <a:extLst>
              <a:ext uri="{FF2B5EF4-FFF2-40B4-BE49-F238E27FC236}">
                <a16:creationId xmlns:a16="http://schemas.microsoft.com/office/drawing/2014/main" id="{B00A8DFC-2E19-5AE4-EFEE-09263FA4CF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417" l="10000" r="93500">
                        <a14:foregroundMark x1="89583" y1="55417" x2="89583" y2="55417"/>
                        <a14:foregroundMark x1="93500" y1="56167" x2="93500" y2="56167"/>
                        <a14:foregroundMark x1="74500" y1="50333" x2="74500" y2="50333"/>
                        <a14:foregroundMark x1="76583" y1="51417" x2="76583" y2="51417"/>
                        <a14:foregroundMark x1="51083" y1="86000" x2="51083" y2="86000"/>
                        <a14:foregroundMark x1="38500" y1="88667" x2="38500" y2="88667"/>
                        <a14:foregroundMark x1="32250" y1="88667" x2="32250" y2="88667"/>
                        <a14:foregroundMark x1="25000" y1="74000" x2="25000" y2="74000"/>
                        <a14:foregroundMark x1="21417" y1="70083" x2="21417" y2="70083"/>
                        <a14:foregroundMark x1="15167" y1="66250" x2="15417" y2="76083"/>
                        <a14:foregroundMark x1="14250" y1="38500" x2="16333" y2="68000"/>
                        <a14:foregroundMark x1="19667" y1="86750" x2="35333" y2="91750"/>
                        <a14:foregroundMark x1="35333" y1="91750" x2="45833" y2="91833"/>
                        <a14:foregroundMark x1="15000" y1="86167" x2="21417" y2="86417"/>
                        <a14:foregroundMark x1="13917" y1="75333" x2="14083" y2="81667"/>
                        <a14:foregroundMark x1="14417" y1="87167" x2="14417" y2="81167"/>
                        <a14:foregroundMark x1="44833" y1="92417" x2="50333" y2="87417"/>
                        <a14:foregroundMark x1="50333" y1="87417" x2="58083" y2="88833"/>
                        <a14:foregroundMark x1="58083" y1="88833" x2="65167" y2="88083"/>
                        <a14:foregroundMark x1="65167" y1="89167" x2="80667" y2="89917"/>
                        <a14:foregroundMark x1="80667" y1="89917" x2="87500" y2="87917"/>
                        <a14:foregroundMark x1="87500" y1="87917" x2="87833" y2="85833"/>
                        <a14:foregroundMark x1="83167" y1="90667" x2="88083" y2="88417"/>
                        <a14:foregroundMark x1="86000" y1="90333" x2="89000" y2="8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6513" y="4233128"/>
            <a:ext cx="1783225" cy="1783225"/>
          </a:xfrm>
          <a:prstGeom prst="rect">
            <a:avLst/>
          </a:prstGeom>
        </p:spPr>
      </p:pic>
      <p:pic>
        <p:nvPicPr>
          <p:cNvPr id="12" name="Picture 11" descr="A black silhouette of a person holding a knife and fork&#10;&#10;Description automatically generated">
            <a:extLst>
              <a:ext uri="{FF2B5EF4-FFF2-40B4-BE49-F238E27FC236}">
                <a16:creationId xmlns:a16="http://schemas.microsoft.com/office/drawing/2014/main" id="{B9D9D194-350A-8F8B-3190-6036F9021A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20" b="97004" l="9636" r="89936">
                        <a14:foregroundMark x1="48073" y1="54494" x2="48073" y2="54494"/>
                        <a14:foregroundMark x1="48715" y1="19476" x2="48715" y2="19476"/>
                        <a14:foregroundMark x1="36296" y1="5993" x2="36296" y2="5993"/>
                        <a14:foregroundMark x1="60278" y1="4307" x2="60278" y2="4307"/>
                        <a14:foregroundMark x1="44861" y1="93820" x2="44861" y2="93820"/>
                        <a14:foregroundMark x1="52677" y1="95693" x2="52677" y2="95693"/>
                        <a14:foregroundMark x1="45824" y1="97004" x2="45824" y2="970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4981" y="4530552"/>
            <a:ext cx="2340752" cy="13382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F015A9-DEB6-DEE8-BA5E-970F674B034F}"/>
              </a:ext>
            </a:extLst>
          </p:cNvPr>
          <p:cNvSpPr txBox="1"/>
          <p:nvPr/>
        </p:nvSpPr>
        <p:spPr>
          <a:xfrm>
            <a:off x="7767484" y="2931833"/>
            <a:ext cx="43105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Baskerville" panose="02020502070401020303" pitchFamily="18" charset="0"/>
                <a:ea typeface="Baskerville" panose="02020502070401020303" pitchFamily="18" charset="0"/>
              </a:rPr>
              <a:t>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= 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q</a:t>
            </a:r>
            <a:r>
              <a:rPr lang="en-US" baseline="-25000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/w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FE4F5B-3811-2C9A-FA57-0739EEBB52DB}"/>
              </a:ext>
            </a:extLst>
          </p:cNvPr>
          <p:cNvSpPr txBox="1"/>
          <p:nvPr/>
        </p:nvSpPr>
        <p:spPr>
          <a:xfrm>
            <a:off x="8718624" y="4160517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q</a:t>
            </a:r>
            <a:r>
              <a:rPr lang="en-US" baseline="-25000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endParaRPr lang="en-US" dirty="0">
              <a:solidFill>
                <a:srgbClr val="00B05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5DF88A-B3C3-876A-4841-9D079F0D1363}"/>
              </a:ext>
            </a:extLst>
          </p:cNvPr>
          <p:cNvSpPr txBox="1"/>
          <p:nvPr/>
        </p:nvSpPr>
        <p:spPr>
          <a:xfrm>
            <a:off x="7778125" y="3280145"/>
            <a:ext cx="43105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Baskerville" panose="02020502070401020303" pitchFamily="18" charset="0"/>
                <a:ea typeface="Baskerville" panose="02020502070401020303" pitchFamily="18" charset="0"/>
              </a:rPr>
              <a:t>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= 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q</a:t>
            </a:r>
            <a:r>
              <a:rPr lang="en-US" baseline="-25000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baseline="-25000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+ 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896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092 L -0.13581 0.003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32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2268 L 0.04271 -0.1335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-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DBDDD-4910-1504-DB48-634568B7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INFORMS 2023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9BB722-E1A1-4917-B15F-61DC88B0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B26425-1954-7DE3-D310-7145B6E8ECAC}"/>
                  </a:ext>
                </a:extLst>
              </p:cNvPr>
              <p:cNvSpPr txBox="1"/>
              <p:nvPr/>
            </p:nvSpPr>
            <p:spPr>
              <a:xfrm>
                <a:off x="552611" y="1108257"/>
                <a:ext cx="6021799" cy="3831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i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Def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We call a rating </a:t>
                </a:r>
                <a:r>
                  <a:rPr lang="en-US" b="1" dirty="0">
                    <a:solidFill>
                      <a:srgbClr val="00206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stale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if it’s based off old transactions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A problem if the underlying quality changes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u="sng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Model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Two distributions for quality: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b="1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1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and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b="1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A rating system is defined by non-adaptive sequence of weights 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{</a:t>
                </a:r>
                <a:r>
                  <a:rPr lang="en-US" b="1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</a:t>
                </a:r>
                <a:r>
                  <a:rPr lang="en-US" b="1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}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u="sng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Mechanics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R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:= ( ∑ 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j ≤ 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q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)/ ( ∑ 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j ≤ 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)</a:t>
                </a:r>
                <a:endParaRPr lang="en-US" b="1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Before unknown 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b="1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*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q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~ </a:t>
                </a:r>
                <a:r>
                  <a:rPr lang="en-US" b="1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1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, after 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b="1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*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 q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~ </a:t>
                </a:r>
                <a:r>
                  <a:rPr lang="en-US" b="1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u="sng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Objective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 min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{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wi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}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max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[(R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-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[q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])</a:t>
                </a:r>
                <a:r>
                  <a:rPr lang="en-US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]</a:t>
                </a:r>
              </a:p>
              <a:p>
                <a:pPr>
                  <a:spcAft>
                    <a:spcPts val="600"/>
                  </a:spcAft>
                </a:pPr>
                <a:endParaRPr lang="en-US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B26425-1954-7DE3-D310-7145B6E8EC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611" y="1108257"/>
                <a:ext cx="6021799" cy="3831818"/>
              </a:xfrm>
              <a:prstGeom prst="rect">
                <a:avLst/>
              </a:prstGeom>
              <a:blipFill>
                <a:blip r:embed="rId4"/>
                <a:stretch>
                  <a:fillRect l="-842" t="-993" r="-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7D15E6A-E861-B313-06CE-AB2477B36D2E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 Design: Structure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AB0E03-A05F-D4B6-A21D-CD3E6B2307E1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F2F9D3-1293-9570-9BB7-93D1D97EB77A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85EAD55-EABF-4040-9A4E-00F8989B06B5}"/>
              </a:ext>
            </a:extLst>
          </p:cNvPr>
          <p:cNvSpPr/>
          <p:nvPr/>
        </p:nvSpPr>
        <p:spPr>
          <a:xfrm>
            <a:off x="6649819" y="1103341"/>
            <a:ext cx="5045184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Qu: 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What kind of rating system stays fresh?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Simple average becomes stale</a:t>
            </a:r>
          </a:p>
        </p:txBody>
      </p:sp>
      <p:pic>
        <p:nvPicPr>
          <p:cNvPr id="11" name="Picture 10" descr="A drawing of a small building&#10;&#10;Description automatically generated">
            <a:extLst>
              <a:ext uri="{FF2B5EF4-FFF2-40B4-BE49-F238E27FC236}">
                <a16:creationId xmlns:a16="http://schemas.microsoft.com/office/drawing/2014/main" id="{B00A8DFC-2E19-5AE4-EFEE-09263FA4CF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417" l="10000" r="93500">
                        <a14:foregroundMark x1="89583" y1="55417" x2="89583" y2="55417"/>
                        <a14:foregroundMark x1="93500" y1="56167" x2="93500" y2="56167"/>
                        <a14:foregroundMark x1="74500" y1="50333" x2="74500" y2="50333"/>
                        <a14:foregroundMark x1="76583" y1="51417" x2="76583" y2="51417"/>
                        <a14:foregroundMark x1="51083" y1="86000" x2="51083" y2="86000"/>
                        <a14:foregroundMark x1="38500" y1="88667" x2="38500" y2="88667"/>
                        <a14:foregroundMark x1="32250" y1="88667" x2="32250" y2="88667"/>
                        <a14:foregroundMark x1="25000" y1="74000" x2="25000" y2="74000"/>
                        <a14:foregroundMark x1="21417" y1="70083" x2="21417" y2="70083"/>
                        <a14:foregroundMark x1="15167" y1="66250" x2="15417" y2="76083"/>
                        <a14:foregroundMark x1="14250" y1="38500" x2="16333" y2="68000"/>
                        <a14:foregroundMark x1="19667" y1="86750" x2="35333" y2="91750"/>
                        <a14:foregroundMark x1="35333" y1="91750" x2="45833" y2="91833"/>
                        <a14:foregroundMark x1="15000" y1="86167" x2="21417" y2="86417"/>
                        <a14:foregroundMark x1="13917" y1="75333" x2="14083" y2="81667"/>
                        <a14:foregroundMark x1="14417" y1="87167" x2="14417" y2="81167"/>
                        <a14:foregroundMark x1="44833" y1="92417" x2="50333" y2="87417"/>
                        <a14:foregroundMark x1="50333" y1="87417" x2="58083" y2="88833"/>
                        <a14:foregroundMark x1="58083" y1="88833" x2="65167" y2="88083"/>
                        <a14:foregroundMark x1="65167" y1="89167" x2="80667" y2="89917"/>
                        <a14:foregroundMark x1="80667" y1="89917" x2="87500" y2="87917"/>
                        <a14:foregroundMark x1="87500" y1="87917" x2="87833" y2="85833"/>
                        <a14:foregroundMark x1="83167" y1="90667" x2="88083" y2="88417"/>
                        <a14:foregroundMark x1="86000" y1="90333" x2="89000" y2="8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6513" y="4233128"/>
            <a:ext cx="1783225" cy="17832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F015A9-DEB6-DEE8-BA5E-970F674B034F}"/>
              </a:ext>
            </a:extLst>
          </p:cNvPr>
          <p:cNvSpPr txBox="1"/>
          <p:nvPr/>
        </p:nvSpPr>
        <p:spPr>
          <a:xfrm>
            <a:off x="7767484" y="2931833"/>
            <a:ext cx="43105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Baskerville" panose="02020502070401020303" pitchFamily="18" charset="0"/>
                <a:ea typeface="Baskerville" panose="02020502070401020303" pitchFamily="18" charset="0"/>
              </a:rPr>
              <a:t>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= 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q</a:t>
            </a:r>
            <a:r>
              <a:rPr lang="en-US" baseline="-25000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/w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5DF88A-B3C3-876A-4841-9D079F0D1363}"/>
              </a:ext>
            </a:extLst>
          </p:cNvPr>
          <p:cNvSpPr txBox="1"/>
          <p:nvPr/>
        </p:nvSpPr>
        <p:spPr>
          <a:xfrm>
            <a:off x="7778125" y="3280145"/>
            <a:ext cx="43105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Baskerville" panose="02020502070401020303" pitchFamily="18" charset="0"/>
                <a:ea typeface="Baskerville" panose="02020502070401020303" pitchFamily="18" charset="0"/>
              </a:rPr>
              <a:t>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= (w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q</a:t>
            </a:r>
            <a:r>
              <a:rPr lang="en-US" baseline="-25000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+ 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q</a:t>
            </a:r>
            <a:r>
              <a:rPr lang="en-US" baseline="-25000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)/(w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+ 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) 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2227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DBDDD-4910-1504-DB48-634568B7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INFORMS 2023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9BB722-E1A1-4917-B15F-61DC88B0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B26425-1954-7DE3-D310-7145B6E8ECAC}"/>
                  </a:ext>
                </a:extLst>
              </p:cNvPr>
              <p:cNvSpPr txBox="1"/>
              <p:nvPr/>
            </p:nvSpPr>
            <p:spPr>
              <a:xfrm>
                <a:off x="552611" y="1108257"/>
                <a:ext cx="6021799" cy="3831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i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Def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We call a rating </a:t>
                </a:r>
                <a:r>
                  <a:rPr lang="en-US" b="1" dirty="0">
                    <a:solidFill>
                      <a:srgbClr val="00206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stale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if it’s based off old transactions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A problem if the underlying quality changes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u="sng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Model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Two distributions for quality: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b="1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1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and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b="1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A rating system is defined by non-adaptive sequence of weights 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{</a:t>
                </a:r>
                <a:r>
                  <a:rPr lang="en-US" b="1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</a:t>
                </a:r>
                <a:r>
                  <a:rPr lang="en-US" b="1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}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u="sng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Mechanics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R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:= ( ∑ 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j ≤ 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q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)/ ( ∑ 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j ≤ 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)</a:t>
                </a:r>
                <a:endParaRPr lang="en-US" b="1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Before unknown 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b="1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*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q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~ </a:t>
                </a:r>
                <a:r>
                  <a:rPr lang="en-US" b="1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1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, after 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b="1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*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 q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~ </a:t>
                </a:r>
                <a:r>
                  <a:rPr lang="en-US" b="1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u="sng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Objective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 min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{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wi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}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max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[(R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-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[q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])</a:t>
                </a:r>
                <a:r>
                  <a:rPr lang="en-US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]</a:t>
                </a:r>
              </a:p>
              <a:p>
                <a:pPr>
                  <a:spcAft>
                    <a:spcPts val="600"/>
                  </a:spcAft>
                </a:pPr>
                <a:endParaRPr lang="en-US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B26425-1954-7DE3-D310-7145B6E8EC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611" y="1108257"/>
                <a:ext cx="6021799" cy="3831818"/>
              </a:xfrm>
              <a:prstGeom prst="rect">
                <a:avLst/>
              </a:prstGeom>
              <a:blipFill>
                <a:blip r:embed="rId4"/>
                <a:stretch>
                  <a:fillRect l="-842" t="-993" r="-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7D15E6A-E861-B313-06CE-AB2477B36D2E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 Design: Structure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AB0E03-A05F-D4B6-A21D-CD3E6B2307E1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F2F9D3-1293-9570-9BB7-93D1D97EB77A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85EAD55-EABF-4040-9A4E-00F8989B06B5}"/>
              </a:ext>
            </a:extLst>
          </p:cNvPr>
          <p:cNvSpPr/>
          <p:nvPr/>
        </p:nvSpPr>
        <p:spPr>
          <a:xfrm>
            <a:off x="6649819" y="1103341"/>
            <a:ext cx="5045184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Qu: 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What kind of rating system stays fresh?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Simple average becomes stale</a:t>
            </a:r>
          </a:p>
        </p:txBody>
      </p:sp>
      <p:pic>
        <p:nvPicPr>
          <p:cNvPr id="11" name="Picture 10" descr="A drawing of a small building&#10;&#10;Description automatically generated">
            <a:extLst>
              <a:ext uri="{FF2B5EF4-FFF2-40B4-BE49-F238E27FC236}">
                <a16:creationId xmlns:a16="http://schemas.microsoft.com/office/drawing/2014/main" id="{B00A8DFC-2E19-5AE4-EFEE-09263FA4CF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417" l="10000" r="93500">
                        <a14:foregroundMark x1="89583" y1="55417" x2="89583" y2="55417"/>
                        <a14:foregroundMark x1="93500" y1="56167" x2="93500" y2="56167"/>
                        <a14:foregroundMark x1="74500" y1="50333" x2="74500" y2="50333"/>
                        <a14:foregroundMark x1="76583" y1="51417" x2="76583" y2="51417"/>
                        <a14:foregroundMark x1="51083" y1="86000" x2="51083" y2="86000"/>
                        <a14:foregroundMark x1="38500" y1="88667" x2="38500" y2="88667"/>
                        <a14:foregroundMark x1="32250" y1="88667" x2="32250" y2="88667"/>
                        <a14:foregroundMark x1="25000" y1="74000" x2="25000" y2="74000"/>
                        <a14:foregroundMark x1="21417" y1="70083" x2="21417" y2="70083"/>
                        <a14:foregroundMark x1="15167" y1="66250" x2="15417" y2="76083"/>
                        <a14:foregroundMark x1="14250" y1="38500" x2="16333" y2="68000"/>
                        <a14:foregroundMark x1="19667" y1="86750" x2="35333" y2="91750"/>
                        <a14:foregroundMark x1="35333" y1="91750" x2="45833" y2="91833"/>
                        <a14:foregroundMark x1="15000" y1="86167" x2="21417" y2="86417"/>
                        <a14:foregroundMark x1="13917" y1="75333" x2="14083" y2="81667"/>
                        <a14:foregroundMark x1="14417" y1="87167" x2="14417" y2="81167"/>
                        <a14:foregroundMark x1="44833" y1="92417" x2="50333" y2="87417"/>
                        <a14:foregroundMark x1="50333" y1="87417" x2="58083" y2="88833"/>
                        <a14:foregroundMark x1="58083" y1="88833" x2="65167" y2="88083"/>
                        <a14:foregroundMark x1="65167" y1="89167" x2="80667" y2="89917"/>
                        <a14:foregroundMark x1="80667" y1="89917" x2="87500" y2="87917"/>
                        <a14:foregroundMark x1="87500" y1="87917" x2="87833" y2="85833"/>
                        <a14:foregroundMark x1="83167" y1="90667" x2="88083" y2="88417"/>
                        <a14:foregroundMark x1="86000" y1="90333" x2="89000" y2="87500"/>
                      </a14:backgroundRemoval>
                    </a14:imgEffect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6513" y="4233128"/>
            <a:ext cx="1783225" cy="1783225"/>
          </a:xfrm>
          <a:prstGeom prst="rect">
            <a:avLst/>
          </a:prstGeom>
        </p:spPr>
      </p:pic>
      <p:pic>
        <p:nvPicPr>
          <p:cNvPr id="12" name="Picture 11" descr="A black silhouette of a person holding a knife and fork&#10;&#10;Description automatically generated">
            <a:extLst>
              <a:ext uri="{FF2B5EF4-FFF2-40B4-BE49-F238E27FC236}">
                <a16:creationId xmlns:a16="http://schemas.microsoft.com/office/drawing/2014/main" id="{B9D9D194-350A-8F8B-3190-6036F9021A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20" b="97004" l="9636" r="89936">
                        <a14:foregroundMark x1="48073" y1="54494" x2="48073" y2="54494"/>
                        <a14:foregroundMark x1="48715" y1="19476" x2="48715" y2="19476"/>
                        <a14:foregroundMark x1="36296" y1="5993" x2="36296" y2="5993"/>
                        <a14:foregroundMark x1="60278" y1="4307" x2="60278" y2="4307"/>
                        <a14:foregroundMark x1="44861" y1="93820" x2="44861" y2="93820"/>
                        <a14:foregroundMark x1="52677" y1="95693" x2="52677" y2="95693"/>
                        <a14:foregroundMark x1="45824" y1="97004" x2="45824" y2="970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4981" y="4530552"/>
            <a:ext cx="2340752" cy="13382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F015A9-DEB6-DEE8-BA5E-970F674B034F}"/>
              </a:ext>
            </a:extLst>
          </p:cNvPr>
          <p:cNvSpPr txBox="1"/>
          <p:nvPr/>
        </p:nvSpPr>
        <p:spPr>
          <a:xfrm>
            <a:off x="7767484" y="2931833"/>
            <a:ext cx="43105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Baskerville" panose="02020502070401020303" pitchFamily="18" charset="0"/>
                <a:ea typeface="Baskerville" panose="02020502070401020303" pitchFamily="18" charset="0"/>
              </a:rPr>
              <a:t>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= 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q</a:t>
            </a:r>
            <a:r>
              <a:rPr lang="en-US" baseline="-25000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/w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5DF88A-B3C3-876A-4841-9D079F0D1363}"/>
              </a:ext>
            </a:extLst>
          </p:cNvPr>
          <p:cNvSpPr txBox="1"/>
          <p:nvPr/>
        </p:nvSpPr>
        <p:spPr>
          <a:xfrm>
            <a:off x="7778125" y="3280145"/>
            <a:ext cx="43105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Baskerville" panose="02020502070401020303" pitchFamily="18" charset="0"/>
                <a:ea typeface="Baskerville" panose="02020502070401020303" pitchFamily="18" charset="0"/>
              </a:rPr>
              <a:t>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= (w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q</a:t>
            </a:r>
            <a:r>
              <a:rPr lang="en-US" baseline="-25000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+ 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q</a:t>
            </a:r>
            <a:r>
              <a:rPr lang="en-US" baseline="-25000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)/(w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+ 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)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E46FFC-90CD-EFEE-2800-86BBD5665687}"/>
              </a:ext>
            </a:extLst>
          </p:cNvPr>
          <p:cNvSpPr txBox="1"/>
          <p:nvPr/>
        </p:nvSpPr>
        <p:spPr>
          <a:xfrm>
            <a:off x="7778125" y="3658775"/>
            <a:ext cx="43105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Baskerville" panose="02020502070401020303" pitchFamily="18" charset="0"/>
                <a:ea typeface="Baskerville" panose="02020502070401020303" pitchFamily="18" charset="0"/>
              </a:rPr>
              <a:t>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3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= 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q</a:t>
            </a:r>
            <a:r>
              <a:rPr lang="en-US" baseline="-25000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baseline="-25000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+ 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q</a:t>
            </a:r>
            <a:r>
              <a:rPr lang="en-US" baseline="-25000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+ 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3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AEB2B1-DEE6-FF8F-BB04-F9349999BE72}"/>
              </a:ext>
            </a:extLst>
          </p:cNvPr>
          <p:cNvSpPr txBox="1"/>
          <p:nvPr/>
        </p:nvSpPr>
        <p:spPr>
          <a:xfrm>
            <a:off x="8724887" y="4160517"/>
            <a:ext cx="447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q</a:t>
            </a:r>
            <a:r>
              <a:rPr lang="en-US" baseline="-25000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3</a:t>
            </a:r>
            <a:endParaRPr lang="en-US" dirty="0">
              <a:solidFill>
                <a:srgbClr val="FF000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17" name="Picture 16" descr="A cloud with lightning and raindrops&#10;&#10;Description automatically generated">
            <a:extLst>
              <a:ext uri="{FF2B5EF4-FFF2-40B4-BE49-F238E27FC236}">
                <a16:creationId xmlns:a16="http://schemas.microsoft.com/office/drawing/2014/main" id="{B6DDC055-2B1F-D99D-F47C-2AFB366800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801541" y="3973666"/>
            <a:ext cx="850924" cy="9471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435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092 L -0.13581 0.003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32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162 L 0.10339 -0.074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69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DBDDD-4910-1504-DB48-634568B7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INFORMS 2023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9BB722-E1A1-4917-B15F-61DC88B0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B26425-1954-7DE3-D310-7145B6E8ECAC}"/>
                  </a:ext>
                </a:extLst>
              </p:cNvPr>
              <p:cNvSpPr txBox="1"/>
              <p:nvPr/>
            </p:nvSpPr>
            <p:spPr>
              <a:xfrm>
                <a:off x="552611" y="1108257"/>
                <a:ext cx="6021799" cy="49553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i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Def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We call a rating </a:t>
                </a:r>
                <a:r>
                  <a:rPr lang="en-US" b="1" dirty="0">
                    <a:solidFill>
                      <a:srgbClr val="00206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stale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if it’s based off old transactions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A problem if the underlying quality changes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u="sng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Model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Two distributions for quality: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b="1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1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and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b="1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A rating system is defined by non-adaptive sequence of weights 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{</a:t>
                </a:r>
                <a:r>
                  <a:rPr lang="en-US" b="1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</a:t>
                </a:r>
                <a:r>
                  <a:rPr lang="en-US" b="1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}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u="sng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Mechanics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R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:= ( ∑ 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j ≤ 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q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)/ ( ∑ 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j ≤ 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)</a:t>
                </a:r>
                <a:endParaRPr lang="en-US" b="1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Before unknown 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b="1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*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q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~ </a:t>
                </a:r>
                <a:r>
                  <a:rPr lang="en-US" b="1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00B05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1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, after 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b="1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*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 q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~ </a:t>
                </a:r>
                <a:r>
                  <a:rPr lang="en-US" b="1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F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u="sng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Objective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 min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{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wi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}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max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[(R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-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[q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])</a:t>
                </a:r>
                <a:r>
                  <a:rPr lang="en-US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]</a:t>
                </a:r>
              </a:p>
              <a:p>
                <a:pPr>
                  <a:spcAft>
                    <a:spcPts val="600"/>
                  </a:spcAft>
                </a:pPr>
                <a:endParaRPr lang="en-US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u="sng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Examples: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=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j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is simple average 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i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= ⍺ ∑ 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j &lt; i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  <a:r>
                  <a:rPr lang="en-US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w</a:t>
                </a:r>
                <a:r>
                  <a:rPr lang="en-US" baseline="-25000" dirty="0" err="1">
                    <a:latin typeface="Baskerville" panose="02020502070401020303" pitchFamily="18" charset="0"/>
                    <a:ea typeface="Baskerville" panose="02020502070401020303" pitchFamily="18" charset="0"/>
                  </a:rPr>
                  <a:t>j</a:t>
                </a:r>
                <a:r>
                  <a:rPr lang="en-US" baseline="-25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for some ⍺ is MA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B26425-1954-7DE3-D310-7145B6E8EC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611" y="1108257"/>
                <a:ext cx="6021799" cy="4955396"/>
              </a:xfrm>
              <a:prstGeom prst="rect">
                <a:avLst/>
              </a:prstGeom>
              <a:blipFill>
                <a:blip r:embed="rId4"/>
                <a:stretch>
                  <a:fillRect l="-842" t="-767" r="-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7D15E6A-E861-B313-06CE-AB2477B36D2E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 Design: Structure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AB0E03-A05F-D4B6-A21D-CD3E6B2307E1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F2F9D3-1293-9570-9BB7-93D1D97EB77A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85EAD55-EABF-4040-9A4E-00F8989B06B5}"/>
              </a:ext>
            </a:extLst>
          </p:cNvPr>
          <p:cNvSpPr/>
          <p:nvPr/>
        </p:nvSpPr>
        <p:spPr>
          <a:xfrm>
            <a:off x="6649819" y="1103341"/>
            <a:ext cx="5045184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Qu: 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What kind of rating system stays fresh?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Simple average becomes stale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F015A9-DEB6-DEE8-BA5E-970F674B034F}"/>
              </a:ext>
            </a:extLst>
          </p:cNvPr>
          <p:cNvSpPr txBox="1"/>
          <p:nvPr/>
        </p:nvSpPr>
        <p:spPr>
          <a:xfrm>
            <a:off x="7612936" y="2931833"/>
            <a:ext cx="43105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Baskerville" panose="02020502070401020303" pitchFamily="18" charset="0"/>
                <a:ea typeface="Baskerville" panose="02020502070401020303" pitchFamily="18" charset="0"/>
              </a:rPr>
              <a:t>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= 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q</a:t>
            </a:r>
            <a:r>
              <a:rPr lang="en-US" baseline="-25000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/w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5DF88A-B3C3-876A-4841-9D079F0D1363}"/>
              </a:ext>
            </a:extLst>
          </p:cNvPr>
          <p:cNvSpPr txBox="1"/>
          <p:nvPr/>
        </p:nvSpPr>
        <p:spPr>
          <a:xfrm>
            <a:off x="7623577" y="3280145"/>
            <a:ext cx="43105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Baskerville" panose="02020502070401020303" pitchFamily="18" charset="0"/>
                <a:ea typeface="Baskerville" panose="02020502070401020303" pitchFamily="18" charset="0"/>
              </a:rPr>
              <a:t>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= (w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q</a:t>
            </a:r>
            <a:r>
              <a:rPr lang="en-US" baseline="-25000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+ 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q</a:t>
            </a:r>
            <a:r>
              <a:rPr lang="en-US" baseline="-25000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)/(w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+ 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)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E46FFC-90CD-EFEE-2800-86BBD5665687}"/>
              </a:ext>
            </a:extLst>
          </p:cNvPr>
          <p:cNvSpPr txBox="1"/>
          <p:nvPr/>
        </p:nvSpPr>
        <p:spPr>
          <a:xfrm>
            <a:off x="7649335" y="3658775"/>
            <a:ext cx="43105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Baskerville" panose="02020502070401020303" pitchFamily="18" charset="0"/>
                <a:ea typeface="Baskerville" panose="02020502070401020303" pitchFamily="18" charset="0"/>
              </a:rPr>
              <a:t>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3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= (w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q</a:t>
            </a:r>
            <a:r>
              <a:rPr lang="en-US" baseline="-25000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baseline="-25000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+ 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q</a:t>
            </a:r>
            <a:r>
              <a:rPr lang="en-US" baseline="-25000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+ 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3 </a:t>
            </a:r>
            <a:r>
              <a:rPr lang="en-US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q</a:t>
            </a:r>
            <a:r>
              <a:rPr lang="en-US" baseline="-25000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3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)/(w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+ 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+ w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3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  <a:r>
              <a:rPr lang="en-US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1B6B5B1-EB54-65F1-0228-E5143507083B}"/>
              </a:ext>
            </a:extLst>
          </p:cNvPr>
          <p:cNvGrpSpPr/>
          <p:nvPr/>
        </p:nvGrpSpPr>
        <p:grpSpPr>
          <a:xfrm>
            <a:off x="5790402" y="4929022"/>
            <a:ext cx="7168464" cy="1200329"/>
            <a:chOff x="5790402" y="4929022"/>
            <a:chExt cx="7168464" cy="120032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CB1A0D8-5D4B-6E5C-4B74-43609EFCA189}"/>
                    </a:ext>
                  </a:extLst>
                </p:cNvPr>
                <p:cNvSpPr txBox="1"/>
                <p:nvPr/>
              </p:nvSpPr>
              <p:spPr>
                <a:xfrm>
                  <a:off x="8648337" y="4929022"/>
                  <a:ext cx="4310529" cy="120032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dirty="0">
                      <a:latin typeface="Baskerville" panose="02020502070401020303" pitchFamily="18" charset="0"/>
                      <a:ea typeface="Baskerville" panose="02020502070401020303" pitchFamily="18" charset="0"/>
                    </a:rPr>
                    <a:t>Err</a:t>
                  </a:r>
                  <a:r>
                    <a:rPr lang="en-US" baseline="-25000" dirty="0">
                      <a:latin typeface="Baskerville" panose="02020502070401020303" pitchFamily="18" charset="0"/>
                      <a:ea typeface="Baskerville" panose="02020502070401020303" pitchFamily="18" charset="0"/>
                    </a:rPr>
                    <a:t>1</a:t>
                  </a:r>
                  <a:r>
                    <a:rPr lang="en-US" dirty="0">
                      <a:latin typeface="Baskerville" panose="02020502070401020303" pitchFamily="18" charset="0"/>
                      <a:ea typeface="Baskerville" panose="02020502070401020303" pitchFamily="18" charset="0"/>
                    </a:rPr>
                    <a:t> = </a:t>
                  </a:r>
                  <a14:m>
                    <m:oMath xmlns:m="http://schemas.openxmlformats.org/officeDocument/2006/math"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</m:oMath>
                  </a14:m>
                  <a:r>
                    <a:rPr lang="en-US" sz="1800" dirty="0">
                      <a:latin typeface="Baskerville" panose="02020502070401020303" pitchFamily="18" charset="0"/>
                      <a:ea typeface="Baskerville" panose="02020502070401020303" pitchFamily="18" charset="0"/>
                    </a:rPr>
                    <a:t>[(R</a:t>
                  </a:r>
                  <a:r>
                    <a:rPr lang="en-US" baseline="-25000" dirty="0">
                      <a:latin typeface="Baskerville" panose="02020502070401020303" pitchFamily="18" charset="0"/>
                      <a:ea typeface="Baskerville" panose="02020502070401020303" pitchFamily="18" charset="0"/>
                    </a:rPr>
                    <a:t>1</a:t>
                  </a:r>
                  <a:r>
                    <a:rPr lang="en-US" sz="1800" dirty="0">
                      <a:latin typeface="Baskerville" panose="02020502070401020303" pitchFamily="18" charset="0"/>
                      <a:ea typeface="Baskerville" panose="02020502070401020303" pitchFamily="18" charset="0"/>
                    </a:rPr>
                    <a:t> - </a:t>
                  </a:r>
                  <a14:m>
                    <m:oMath xmlns:m="http://schemas.openxmlformats.org/officeDocument/2006/math">
                      <m:r>
                        <a:rPr lang="en-US" sz="1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r>
                        <a:rPr lang="en-US" sz="1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1800" dirty="0">
                      <a:latin typeface="Baskerville" panose="02020502070401020303" pitchFamily="18" charset="0"/>
                      <a:ea typeface="Baskerville" panose="02020502070401020303" pitchFamily="18" charset="0"/>
                    </a:rPr>
                    <a:t>[</a:t>
                  </a:r>
                  <a:r>
                    <a:rPr lang="en-US" sz="1800" dirty="0">
                      <a:solidFill>
                        <a:srgbClr val="00B050"/>
                      </a:solidFill>
                      <a:latin typeface="Baskerville" panose="02020502070401020303" pitchFamily="18" charset="0"/>
                      <a:ea typeface="Baskerville" panose="02020502070401020303" pitchFamily="18" charset="0"/>
                    </a:rPr>
                    <a:t>q</a:t>
                  </a:r>
                  <a:r>
                    <a:rPr lang="en-US" sz="1800" dirty="0">
                      <a:latin typeface="Baskerville" panose="02020502070401020303" pitchFamily="18" charset="0"/>
                      <a:ea typeface="Baskerville" panose="02020502070401020303" pitchFamily="18" charset="0"/>
                    </a:rPr>
                    <a:t>])</a:t>
                  </a:r>
                  <a:r>
                    <a:rPr lang="en-US" sz="1800" baseline="30000" dirty="0">
                      <a:latin typeface="Baskerville" panose="02020502070401020303" pitchFamily="18" charset="0"/>
                      <a:ea typeface="Baskerville" panose="02020502070401020303" pitchFamily="18" charset="0"/>
                    </a:rPr>
                    <a:t>2</a:t>
                  </a:r>
                  <a:r>
                    <a:rPr lang="en-US" sz="1800" dirty="0">
                      <a:latin typeface="Baskerville" panose="02020502070401020303" pitchFamily="18" charset="0"/>
                      <a:ea typeface="Baskerville" panose="02020502070401020303" pitchFamily="18" charset="0"/>
                    </a:rPr>
                    <a:t>]</a:t>
                  </a:r>
                </a:p>
                <a:p>
                  <a:r>
                    <a:rPr lang="en-US" dirty="0">
                      <a:latin typeface="Baskerville" panose="02020502070401020303" pitchFamily="18" charset="0"/>
                      <a:ea typeface="Baskerville" panose="02020502070401020303" pitchFamily="18" charset="0"/>
                    </a:rPr>
                    <a:t>Err</a:t>
                  </a:r>
                  <a:r>
                    <a:rPr lang="en-US" baseline="-25000" dirty="0">
                      <a:latin typeface="Baskerville" panose="02020502070401020303" pitchFamily="18" charset="0"/>
                      <a:ea typeface="Baskerville" panose="02020502070401020303" pitchFamily="18" charset="0"/>
                    </a:rPr>
                    <a:t>2</a:t>
                  </a:r>
                  <a:r>
                    <a:rPr lang="en-US" dirty="0">
                      <a:latin typeface="Baskerville" panose="02020502070401020303" pitchFamily="18" charset="0"/>
                      <a:ea typeface="Baskerville" panose="02020502070401020303" pitchFamily="18" charset="0"/>
                    </a:rPr>
                    <a:t> = </a:t>
                  </a:r>
                  <a14:m>
                    <m:oMath xmlns:m="http://schemas.openxmlformats.org/officeDocument/2006/math"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</m:oMath>
                  </a14:m>
                  <a:r>
                    <a:rPr lang="en-US" sz="1800" dirty="0">
                      <a:latin typeface="Baskerville" panose="02020502070401020303" pitchFamily="18" charset="0"/>
                      <a:ea typeface="Baskerville" panose="02020502070401020303" pitchFamily="18" charset="0"/>
                    </a:rPr>
                    <a:t>[(R</a:t>
                  </a:r>
                  <a:r>
                    <a:rPr lang="en-US" baseline="-25000" dirty="0">
                      <a:latin typeface="Baskerville" panose="02020502070401020303" pitchFamily="18" charset="0"/>
                      <a:ea typeface="Baskerville" panose="02020502070401020303" pitchFamily="18" charset="0"/>
                    </a:rPr>
                    <a:t>2</a:t>
                  </a:r>
                  <a:r>
                    <a:rPr lang="en-US" sz="1800" dirty="0">
                      <a:latin typeface="Baskerville" panose="02020502070401020303" pitchFamily="18" charset="0"/>
                      <a:ea typeface="Baskerville" panose="02020502070401020303" pitchFamily="18" charset="0"/>
                    </a:rPr>
                    <a:t> - </a:t>
                  </a:r>
                  <a14:m>
                    <m:oMath xmlns:m="http://schemas.openxmlformats.org/officeDocument/2006/math">
                      <m:r>
                        <a:rPr lang="en-US" sz="1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r>
                        <a:rPr lang="en-US" sz="1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1800" dirty="0">
                      <a:latin typeface="Baskerville" panose="02020502070401020303" pitchFamily="18" charset="0"/>
                      <a:ea typeface="Baskerville" panose="02020502070401020303" pitchFamily="18" charset="0"/>
                    </a:rPr>
                    <a:t>[</a:t>
                  </a:r>
                  <a:r>
                    <a:rPr lang="en-US" sz="1800" dirty="0">
                      <a:solidFill>
                        <a:srgbClr val="00B050"/>
                      </a:solidFill>
                      <a:latin typeface="Baskerville" panose="02020502070401020303" pitchFamily="18" charset="0"/>
                      <a:ea typeface="Baskerville" panose="02020502070401020303" pitchFamily="18" charset="0"/>
                    </a:rPr>
                    <a:t>q</a:t>
                  </a:r>
                  <a:r>
                    <a:rPr lang="en-US" sz="1800" dirty="0">
                      <a:latin typeface="Baskerville" panose="02020502070401020303" pitchFamily="18" charset="0"/>
                      <a:ea typeface="Baskerville" panose="02020502070401020303" pitchFamily="18" charset="0"/>
                    </a:rPr>
                    <a:t>])</a:t>
                  </a:r>
                  <a:r>
                    <a:rPr lang="en-US" sz="1800" baseline="30000" dirty="0">
                      <a:latin typeface="Baskerville" panose="02020502070401020303" pitchFamily="18" charset="0"/>
                      <a:ea typeface="Baskerville" panose="02020502070401020303" pitchFamily="18" charset="0"/>
                    </a:rPr>
                    <a:t>2</a:t>
                  </a:r>
                  <a:r>
                    <a:rPr lang="en-US" sz="1800" dirty="0">
                      <a:latin typeface="Baskerville" panose="02020502070401020303" pitchFamily="18" charset="0"/>
                      <a:ea typeface="Baskerville" panose="02020502070401020303" pitchFamily="18" charset="0"/>
                    </a:rPr>
                    <a:t>]</a:t>
                  </a:r>
                </a:p>
                <a:p>
                  <a:r>
                    <a:rPr lang="en-US" dirty="0">
                      <a:latin typeface="Baskerville" panose="02020502070401020303" pitchFamily="18" charset="0"/>
                      <a:ea typeface="Baskerville" panose="02020502070401020303" pitchFamily="18" charset="0"/>
                    </a:rPr>
                    <a:t>Err</a:t>
                  </a:r>
                  <a:r>
                    <a:rPr lang="en-US" baseline="-25000" dirty="0">
                      <a:latin typeface="Baskerville" panose="02020502070401020303" pitchFamily="18" charset="0"/>
                      <a:ea typeface="Baskerville" panose="02020502070401020303" pitchFamily="18" charset="0"/>
                    </a:rPr>
                    <a:t>3</a:t>
                  </a:r>
                  <a:r>
                    <a:rPr lang="en-US" dirty="0">
                      <a:latin typeface="Baskerville" panose="02020502070401020303" pitchFamily="18" charset="0"/>
                      <a:ea typeface="Baskerville" panose="02020502070401020303" pitchFamily="18" charset="0"/>
                    </a:rPr>
                    <a:t> = </a:t>
                  </a:r>
                  <a14:m>
                    <m:oMath xmlns:m="http://schemas.openxmlformats.org/officeDocument/2006/math"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</m:oMath>
                  </a14:m>
                  <a:r>
                    <a:rPr lang="en-US" sz="1800" dirty="0">
                      <a:latin typeface="Baskerville" panose="02020502070401020303" pitchFamily="18" charset="0"/>
                      <a:ea typeface="Baskerville" panose="02020502070401020303" pitchFamily="18" charset="0"/>
                    </a:rPr>
                    <a:t>[(R</a:t>
                  </a:r>
                  <a:r>
                    <a:rPr lang="en-US" baseline="-25000" dirty="0">
                      <a:latin typeface="Baskerville" panose="02020502070401020303" pitchFamily="18" charset="0"/>
                      <a:ea typeface="Baskerville" panose="02020502070401020303" pitchFamily="18" charset="0"/>
                    </a:rPr>
                    <a:t>3</a:t>
                  </a:r>
                  <a:r>
                    <a:rPr lang="en-US" sz="1800" dirty="0">
                      <a:latin typeface="Baskerville" panose="02020502070401020303" pitchFamily="18" charset="0"/>
                      <a:ea typeface="Baskerville" panose="02020502070401020303" pitchFamily="18" charset="0"/>
                    </a:rPr>
                    <a:t> - </a:t>
                  </a:r>
                  <a14:m>
                    <m:oMath xmlns:m="http://schemas.openxmlformats.org/officeDocument/2006/math">
                      <m:r>
                        <a:rPr lang="en-US" sz="1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r>
                        <a:rPr lang="en-US" sz="1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1800" dirty="0">
                      <a:latin typeface="Baskerville" panose="02020502070401020303" pitchFamily="18" charset="0"/>
                      <a:ea typeface="Baskerville" panose="02020502070401020303" pitchFamily="18" charset="0"/>
                    </a:rPr>
                    <a:t>[</a:t>
                  </a:r>
                  <a:r>
                    <a:rPr lang="en-US" sz="1800" dirty="0">
                      <a:solidFill>
                        <a:srgbClr val="FF0000"/>
                      </a:solidFill>
                      <a:latin typeface="Baskerville" panose="02020502070401020303" pitchFamily="18" charset="0"/>
                      <a:ea typeface="Baskerville" panose="02020502070401020303" pitchFamily="18" charset="0"/>
                    </a:rPr>
                    <a:t>q</a:t>
                  </a:r>
                  <a:r>
                    <a:rPr lang="en-US" sz="1800" dirty="0">
                      <a:latin typeface="Baskerville" panose="02020502070401020303" pitchFamily="18" charset="0"/>
                      <a:ea typeface="Baskerville" panose="02020502070401020303" pitchFamily="18" charset="0"/>
                    </a:rPr>
                    <a:t>])</a:t>
                  </a:r>
                  <a:r>
                    <a:rPr lang="en-US" sz="1800" baseline="30000" dirty="0">
                      <a:latin typeface="Baskerville" panose="02020502070401020303" pitchFamily="18" charset="0"/>
                      <a:ea typeface="Baskerville" panose="02020502070401020303" pitchFamily="18" charset="0"/>
                    </a:rPr>
                    <a:t>2</a:t>
                  </a:r>
                  <a:r>
                    <a:rPr lang="en-US" sz="1800" dirty="0">
                      <a:latin typeface="Baskerville" panose="02020502070401020303" pitchFamily="18" charset="0"/>
                      <a:ea typeface="Baskerville" panose="02020502070401020303" pitchFamily="18" charset="0"/>
                    </a:rPr>
                    <a:t>]</a:t>
                  </a:r>
                </a:p>
                <a:p>
                  <a:endParaRPr lang="en-US" dirty="0"/>
                </a:p>
              </p:txBody>
            </p:sp>
          </mc:Choice>
          <mc:Fallback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CB1A0D8-5D4B-6E5C-4B74-43609EFCA1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8337" y="4929022"/>
                  <a:ext cx="4310529" cy="1200329"/>
                </a:xfrm>
                <a:prstGeom prst="rect">
                  <a:avLst/>
                </a:prstGeom>
                <a:blipFill>
                  <a:blip r:embed="rId5"/>
                  <a:stretch>
                    <a:fillRect l="-1471" t="-31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440DB30-3FC0-2857-6302-05A8BA8B44D0}"/>
                </a:ext>
              </a:extLst>
            </p:cNvPr>
            <p:cNvGrpSpPr/>
            <p:nvPr/>
          </p:nvGrpSpPr>
          <p:grpSpPr>
            <a:xfrm>
              <a:off x="5790402" y="5056231"/>
              <a:ext cx="2841134" cy="743913"/>
              <a:chOff x="4881921" y="4932716"/>
              <a:chExt cx="2841134" cy="743913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AFEF5A2-2284-225B-753D-8EC5C4AAD44C}"/>
                  </a:ext>
                </a:extLst>
              </p:cNvPr>
              <p:cNvSpPr txBox="1"/>
              <p:nvPr/>
            </p:nvSpPr>
            <p:spPr>
              <a:xfrm>
                <a:off x="4881921" y="5120006"/>
                <a:ext cx="26259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Want to minimize max of</a:t>
                </a:r>
              </a:p>
            </p:txBody>
          </p:sp>
          <p:sp>
            <p:nvSpPr>
              <p:cNvPr id="21" name="Left Brace 20">
                <a:extLst>
                  <a:ext uri="{FF2B5EF4-FFF2-40B4-BE49-F238E27FC236}">
                    <a16:creationId xmlns:a16="http://schemas.microsoft.com/office/drawing/2014/main" id="{31DACDDA-C6B1-6073-499A-67155E58BF9F}"/>
                  </a:ext>
                </a:extLst>
              </p:cNvPr>
              <p:cNvSpPr/>
              <p:nvPr/>
            </p:nvSpPr>
            <p:spPr>
              <a:xfrm>
                <a:off x="7539225" y="4932716"/>
                <a:ext cx="183830" cy="743913"/>
              </a:xfrm>
              <a:prstGeom prst="leftBrac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2060"/>
                  </a:solidFill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5815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277D46-7D76-F44B-A09E-B9910EBCD56F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DE43DC-FE87-B449-98CE-234D7B333E53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0D05B0A-64C7-7141-855E-0640852DF730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 Design: Structure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2E3BBE5-AB62-4DAB-9990-CBDADA157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INFORMS 2023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6C398-67DC-4CD2-9070-0FD91D497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7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078F560-3941-79C6-5E7A-9185BBAA4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021" y="1840296"/>
            <a:ext cx="9399204" cy="1821448"/>
          </a:xfrm>
          <a:ln>
            <a:solidFill>
              <a:schemeClr val="tx2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u="sng" dirty="0">
                <a:solidFill>
                  <a:schemeClr val="tx1"/>
                </a:solidFill>
                <a:latin typeface="Baskerville" panose="02020502070401020303"/>
              </a:rPr>
              <a:t>Theorem 1 </a:t>
            </a:r>
            <a:r>
              <a:rPr lang="en-US" u="sng" dirty="0">
                <a:solidFill>
                  <a:schemeClr val="tx1"/>
                </a:solidFill>
                <a:latin typeface="Baskerville" panose="02020502070401020303"/>
              </a:rPr>
              <a:t>[MA Ratings are Min-Max Optimal]. 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dirty="0">
                <a:latin typeface="Baskerville" panose="02020502070401020303"/>
              </a:rPr>
              <a:t>For any positive valued distributions F</a:t>
            </a:r>
            <a:r>
              <a:rPr lang="en-US" baseline="-25000" dirty="0">
                <a:latin typeface="Baskerville" panose="02020502070401020303"/>
              </a:rPr>
              <a:t>1 </a:t>
            </a:r>
            <a:r>
              <a:rPr lang="en-US" dirty="0">
                <a:latin typeface="Baskerville" panose="02020502070401020303"/>
              </a:rPr>
              <a:t>and F</a:t>
            </a:r>
            <a:r>
              <a:rPr lang="en-US" baseline="-25000" dirty="0">
                <a:latin typeface="Baskerville" panose="02020502070401020303"/>
              </a:rPr>
              <a:t>2</a:t>
            </a:r>
            <a:r>
              <a:rPr lang="en-US" dirty="0">
                <a:latin typeface="Baskerville" panose="02020502070401020303"/>
              </a:rPr>
              <a:t> where the quality (q) switches adversarially, the oblivious rating system that minimizes maximum MSE across time steps is always a moving average rating system.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0D3001-0626-C8B4-7C60-AFFF07674DF4}"/>
              </a:ext>
            </a:extLst>
          </p:cNvPr>
          <p:cNvSpPr txBox="1"/>
          <p:nvPr/>
        </p:nvSpPr>
        <p:spPr>
          <a:xfrm>
            <a:off x="543444" y="4142809"/>
            <a:ext cx="100126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000" b="1" dirty="0">
                <a:latin typeface="Baskerville" panose="02020502070401020303"/>
              </a:rPr>
              <a:t>Remarks</a:t>
            </a:r>
          </a:p>
          <a:p>
            <a:pPr marL="342900" indent="-342900">
              <a:spcAft>
                <a:spcPts val="600"/>
              </a:spcAft>
              <a:buBlip>
                <a:blip r:embed="rId3"/>
              </a:buBlip>
            </a:pPr>
            <a:r>
              <a:rPr lang="en-US" dirty="0">
                <a:latin typeface="Baskerville" panose="02020502070401020303"/>
              </a:rPr>
              <a:t>This model set-up is like a non-adaptive version of change point detection </a:t>
            </a:r>
            <a:r>
              <a:rPr lang="en-US" baseline="30000" dirty="0">
                <a:latin typeface="Baskerville" panose="02020502070401020303"/>
              </a:rPr>
              <a:t>[9,10]</a:t>
            </a:r>
          </a:p>
          <a:p>
            <a:pPr marL="342900" indent="-342900">
              <a:spcAft>
                <a:spcPts val="600"/>
              </a:spcAft>
              <a:buBlip>
                <a:blip r:embed="rId3"/>
              </a:buBlip>
            </a:pPr>
            <a:r>
              <a:rPr lang="en-US" dirty="0">
                <a:latin typeface="Baskerville" panose="02020502070401020303"/>
              </a:rPr>
              <a:t>Any rating system that does not place a constant weight on the most recent outcome can go stale</a:t>
            </a:r>
          </a:p>
          <a:p>
            <a:pPr marL="342900" indent="-342900">
              <a:spcAft>
                <a:spcPts val="600"/>
              </a:spcAft>
              <a:buBlip>
                <a:blip r:embed="rId3"/>
              </a:buBlip>
            </a:pPr>
            <a:r>
              <a:rPr lang="en-US" dirty="0">
                <a:latin typeface="Baskerville" panose="02020502070401020303"/>
              </a:rPr>
              <a:t>Extends to multiple distribution changes with minor changes</a:t>
            </a:r>
          </a:p>
          <a:p>
            <a:pPr marL="342900" indent="-342900">
              <a:spcAft>
                <a:spcPts val="600"/>
              </a:spcAft>
              <a:buBlip>
                <a:blip r:embed="rId3"/>
              </a:buBlip>
            </a:pPr>
            <a:r>
              <a:rPr lang="en-US" dirty="0">
                <a:latin typeface="Baskerville" panose="02020502070401020303"/>
              </a:rPr>
              <a:t>Guidance for choosing </a:t>
            </a:r>
            <a:r>
              <a:rPr lang="en-US" sz="1800" dirty="0">
                <a:solidFill>
                  <a:schemeClr val="tx1"/>
                </a:solidFill>
                <a:latin typeface="Baskerville" panose="02020502070401020303"/>
              </a:rPr>
              <a:t>⍺ based on </a:t>
            </a:r>
            <a:r>
              <a:rPr lang="en-US" dirty="0">
                <a:latin typeface="Baskerville" panose="02020502070401020303"/>
              </a:rPr>
              <a:t>F</a:t>
            </a:r>
            <a:r>
              <a:rPr lang="en-US" baseline="-25000" dirty="0">
                <a:latin typeface="Baskerville" panose="02020502070401020303"/>
              </a:rPr>
              <a:t>1 </a:t>
            </a:r>
            <a:r>
              <a:rPr lang="en-US" dirty="0">
                <a:latin typeface="Baskerville" panose="02020502070401020303"/>
              </a:rPr>
              <a:t>and F</a:t>
            </a:r>
            <a:r>
              <a:rPr lang="en-US" baseline="-25000" dirty="0">
                <a:latin typeface="Baskerville" panose="02020502070401020303"/>
              </a:rPr>
              <a:t>2</a:t>
            </a:r>
            <a:r>
              <a:rPr lang="en-US" dirty="0">
                <a:latin typeface="Baskerville" panose="02020502070401020303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C7E37E-819F-B91F-6E83-AC4A46D3D42F}"/>
              </a:ext>
            </a:extLst>
          </p:cNvPr>
          <p:cNvSpPr txBox="1"/>
          <p:nvPr/>
        </p:nvSpPr>
        <p:spPr>
          <a:xfrm>
            <a:off x="543445" y="1206815"/>
            <a:ext cx="10012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i="1" dirty="0">
                <a:latin typeface="Baskerville" panose="02020502070401020303"/>
              </a:rPr>
              <a:t>Def</a:t>
            </a:r>
            <a:r>
              <a:rPr lang="en-US" b="1" i="1" dirty="0">
                <a:latin typeface="Baskerville" panose="02020502070401020303"/>
              </a:rPr>
              <a:t>. </a:t>
            </a:r>
            <a:r>
              <a:rPr lang="en-US" dirty="0">
                <a:latin typeface="Baskerville" panose="02020502070401020303"/>
              </a:rPr>
              <a:t>Any rating system such there exists sequence </a:t>
            </a:r>
            <a:r>
              <a:rPr lang="en-US" sz="1800" dirty="0">
                <a:latin typeface="Baskerville" panose="02020502070401020303" pitchFamily="18" charset="0"/>
                <a:ea typeface="Baskerville" panose="02020502070401020303" pitchFamily="18" charset="0"/>
              </a:rPr>
              <a:t>{</a:t>
            </a:r>
            <a:r>
              <a:rPr lang="en-US" sz="1800" dirty="0" err="1">
                <a:latin typeface="Baskerville" panose="02020502070401020303" pitchFamily="18" charset="0"/>
                <a:ea typeface="Baskerville" panose="02020502070401020303" pitchFamily="18" charset="0"/>
              </a:rPr>
              <a:t>w</a:t>
            </a:r>
            <a:r>
              <a:rPr lang="en-US" sz="1800" baseline="-25000" dirty="0" err="1">
                <a:latin typeface="Baskerville" panose="02020502070401020303" pitchFamily="18" charset="0"/>
                <a:ea typeface="Baskerville" panose="02020502070401020303" pitchFamily="18" charset="0"/>
              </a:rPr>
              <a:t>i</a:t>
            </a:r>
            <a:r>
              <a:rPr lang="en-US" sz="1800" dirty="0">
                <a:latin typeface="Baskerville" panose="02020502070401020303" pitchFamily="18" charset="0"/>
                <a:ea typeface="Baskerville" panose="02020502070401020303" pitchFamily="18" charset="0"/>
              </a:rPr>
              <a:t>} which describes the rating system is </a:t>
            </a:r>
            <a:r>
              <a:rPr lang="en-US" sz="1800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oblivious</a:t>
            </a:r>
            <a:r>
              <a:rPr lang="en-US" dirty="0">
                <a:latin typeface="Baskerville" panose="02020502070401020303"/>
              </a:rPr>
              <a:t>  </a:t>
            </a:r>
            <a:endParaRPr lang="en-US" i="1" baseline="-25000" dirty="0">
              <a:latin typeface="Baskerville" panose="0202050207040102030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108D9B-3E66-6664-5228-2013DD319C15}"/>
              </a:ext>
            </a:extLst>
          </p:cNvPr>
          <p:cNvSpPr txBox="1"/>
          <p:nvPr/>
        </p:nvSpPr>
        <p:spPr>
          <a:xfrm>
            <a:off x="4195074" y="2998113"/>
            <a:ext cx="27093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Baskerville" panose="02020502070401020303"/>
              </a:rPr>
              <a:t>R</a:t>
            </a:r>
            <a:r>
              <a:rPr lang="en-US" sz="2200" baseline="-25000" dirty="0">
                <a:solidFill>
                  <a:schemeClr val="tx1"/>
                </a:solidFill>
                <a:latin typeface="Baskerville" panose="02020502070401020303"/>
              </a:rPr>
              <a:t>t</a:t>
            </a:r>
            <a:r>
              <a:rPr lang="en-US" sz="2200" dirty="0">
                <a:solidFill>
                  <a:schemeClr val="tx1"/>
                </a:solidFill>
                <a:latin typeface="Baskerville" panose="02020502070401020303"/>
              </a:rPr>
              <a:t>  =  (1-⍺) R</a:t>
            </a:r>
            <a:r>
              <a:rPr lang="en-US" sz="2200" baseline="-25000" dirty="0">
                <a:solidFill>
                  <a:schemeClr val="tx1"/>
                </a:solidFill>
                <a:latin typeface="Baskerville" panose="02020502070401020303"/>
              </a:rPr>
              <a:t>t-1  </a:t>
            </a:r>
            <a:r>
              <a:rPr lang="en-US" sz="2200" dirty="0">
                <a:solidFill>
                  <a:schemeClr val="tx1"/>
                </a:solidFill>
                <a:latin typeface="Baskerville" panose="02020502070401020303"/>
              </a:rPr>
              <a:t>+ ⍺ q</a:t>
            </a:r>
            <a:r>
              <a:rPr lang="en-US" sz="2200" baseline="-25000" dirty="0">
                <a:solidFill>
                  <a:schemeClr val="tx1"/>
                </a:solidFill>
                <a:latin typeface="Baskerville" panose="02020502070401020303"/>
              </a:rPr>
              <a:t>t</a:t>
            </a:r>
            <a:endParaRPr lang="en-US" sz="2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FC27AA-973F-8162-A338-54AA056F476C}"/>
              </a:ext>
            </a:extLst>
          </p:cNvPr>
          <p:cNvSpPr txBox="1"/>
          <p:nvPr/>
        </p:nvSpPr>
        <p:spPr>
          <a:xfrm>
            <a:off x="465042" y="6003461"/>
            <a:ext cx="11263564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[9] </a:t>
            </a:r>
            <a:r>
              <a:rPr lang="en-US" sz="1000" b="0" i="1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Lowry et al.,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 1995. </a:t>
            </a:r>
            <a:r>
              <a:rPr lang="en-US" sz="1000" b="0" i="1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A review of multivariate control charts</a:t>
            </a:r>
          </a:p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 [10] </a:t>
            </a:r>
            <a:r>
              <a:rPr lang="en-US" sz="1000" i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Aminikhanghahi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 et al., 2017. </a:t>
            </a:r>
            <a:r>
              <a:rPr lang="en-US" sz="1000" i="1" dirty="0">
                <a:solidFill>
                  <a:srgbClr val="202225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survey of methods for time series change point detection</a:t>
            </a:r>
            <a:endParaRPr lang="en-US" sz="1000" i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07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DBDDD-4910-1504-DB48-634568B7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INFORMS 2023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9BB722-E1A1-4917-B15F-61DC88B0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B26425-1954-7DE3-D310-7145B6E8ECAC}"/>
              </a:ext>
            </a:extLst>
          </p:cNvPr>
          <p:cNvSpPr txBox="1"/>
          <p:nvPr/>
        </p:nvSpPr>
        <p:spPr>
          <a:xfrm>
            <a:off x="463392" y="1081087"/>
            <a:ext cx="589586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On a platform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disintermediation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is when users connect to services on the platform but 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transact off the platform.</a:t>
            </a: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Model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Service providers have quality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q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~ F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Service providers disintermediate with rate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Users contract with provider with probability: 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h(R</a:t>
            </a:r>
            <a:r>
              <a:rPr lang="en-US" b="1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/>
              </a:rPr>
              <a:t>R</a:t>
            </a:r>
            <a:r>
              <a:rPr lang="en-US" baseline="-25000" dirty="0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 = (1-⍺)R</a:t>
            </a:r>
            <a:r>
              <a:rPr lang="en-US" baseline="-25000" dirty="0">
                <a:latin typeface="Baskerville" panose="02020502070401020303"/>
              </a:rPr>
              <a:t>t-1 </a:t>
            </a:r>
            <a:r>
              <a:rPr lang="en-US" dirty="0">
                <a:latin typeface="Baskerville" panose="02020502070401020303"/>
              </a:rPr>
              <a:t>+ ⍺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 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 err="1">
                <a:latin typeface="Baskerville" panose="02020502070401020303"/>
              </a:rPr>
              <a:t>Y</a:t>
            </a:r>
            <a:r>
              <a:rPr lang="en-US" baseline="-25000" dirty="0" err="1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), 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>
                <a:solidFill>
                  <a:srgbClr val="FF0000"/>
                </a:solidFill>
                <a:latin typeface="Baskerville" panose="02020502070401020303"/>
              </a:rPr>
              <a:t>N</a:t>
            </a:r>
            <a:r>
              <a:rPr lang="en-US" dirty="0">
                <a:latin typeface="Baskerville" panose="02020502070401020303"/>
              </a:rPr>
              <a:t>) = 0,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>
                <a:solidFill>
                  <a:srgbClr val="00B050"/>
                </a:solidFill>
                <a:latin typeface="Baskerville" panose="02020502070401020303"/>
              </a:rPr>
              <a:t>P</a:t>
            </a:r>
            <a:r>
              <a:rPr lang="en-US" dirty="0">
                <a:latin typeface="Baskerville" panose="02020502070401020303"/>
              </a:rPr>
              <a:t>) = 1,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 g</a:t>
            </a:r>
            <a:r>
              <a:rPr lang="en-US" dirty="0">
                <a:latin typeface="Baskerville" panose="02020502070401020303"/>
              </a:rPr>
              <a:t>(NR) =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β</a:t>
            </a:r>
            <a:endParaRPr lang="en-US" b="1" dirty="0">
              <a:solidFill>
                <a:schemeClr val="accent3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Mechanics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If contracted with prob. h(R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Either transact on platform, pay fee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f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and get rating</a:t>
            </a:r>
            <a:endParaRPr lang="en-US" b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Or transact off platform, no fee and no rating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Stackelberg game: First choose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f, g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then choose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Objective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 Maximize expected long-run seller revenue </a:t>
            </a:r>
          </a:p>
          <a:p>
            <a:pPr>
              <a:spcAft>
                <a:spcPts val="600"/>
              </a:spcAft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AB0E03-A05F-D4B6-A21D-CD3E6B2307E1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F2F9D3-1293-9570-9BB7-93D1D97EB77A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85EAD55-EABF-4040-9A4E-00F8989B06B5}"/>
              </a:ext>
            </a:extLst>
          </p:cNvPr>
          <p:cNvSpPr/>
          <p:nvPr/>
        </p:nvSpPr>
        <p:spPr>
          <a:xfrm>
            <a:off x="6096000" y="1081087"/>
            <a:ext cx="5534973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Qu: 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What kind of rating system stops disintermediation?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Must transact on platform to leave review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If rating is high, why solicit more?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0EEFE6-D32D-B324-74D8-9F9CF1535E68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 Design: Incentives and Fees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1EE704-3D6A-7D74-C6FB-228D1A98E95B}"/>
              </a:ext>
            </a:extLst>
          </p:cNvPr>
          <p:cNvSpPr/>
          <p:nvPr/>
        </p:nvSpPr>
        <p:spPr>
          <a:xfrm>
            <a:off x="3102318" y="3121104"/>
            <a:ext cx="2864223" cy="363070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388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277D46-7D76-F44B-A09E-B9910EBCD56F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DE43DC-FE87-B449-98CE-234D7B333E53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0D05B0A-64C7-7141-855E-0640852DF730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Systems in Practice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AFBD43-AF0A-4FBB-8317-B658563D1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INFORMS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DD891-AE38-47FA-8EBE-89D4C3CF4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1BE6AF-88B3-446F-A817-CB4D15E98BF6}"/>
              </a:ext>
            </a:extLst>
          </p:cNvPr>
          <p:cNvSpPr txBox="1"/>
          <p:nvPr/>
        </p:nvSpPr>
        <p:spPr>
          <a:xfrm>
            <a:off x="465042" y="5695685"/>
            <a:ext cx="11263564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[1] S. </a:t>
            </a:r>
            <a:r>
              <a:rPr lang="en-US" sz="1000" i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Taledis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, 2016. Reputation and Feedback Systems in Online Platform Markets.</a:t>
            </a:r>
          </a:p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[2] </a:t>
            </a:r>
            <a:r>
              <a:rPr lang="en-US" sz="1000" i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Mahfuze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. 2023. Optimal Design of Ratings History</a:t>
            </a:r>
          </a:p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[3] 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  <a:hlinkClick r:id="rId3"/>
              </a:rPr>
              <a:t>https://www.powerreviews.com/insights/information-shoppers-want-product-reviews/</a:t>
            </a:r>
            <a:endParaRPr lang="en-US" sz="1000" i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[4] M. Luca, 2017. Designing Online Marketplaces: Trust and Reputation Mechanisms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D0E5A6-4427-940D-31ED-597FD76D8D66}"/>
              </a:ext>
            </a:extLst>
          </p:cNvPr>
          <p:cNvSpPr txBox="1"/>
          <p:nvPr/>
        </p:nvSpPr>
        <p:spPr>
          <a:xfrm>
            <a:off x="366593" y="1112918"/>
            <a:ext cx="6071752" cy="4703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A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Rating System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aggregates provider outcomes into a single, numeric measure of service quality. </a:t>
            </a:r>
            <a:endParaRPr lang="en-US" b="1" baseline="30000" dirty="0">
              <a:solidFill>
                <a:srgbClr val="00206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Facilitates trust between a service provider and buyer </a:t>
            </a:r>
            <a:r>
              <a:rPr lang="en-US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[1]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88% of shoppers investigate reviews before purchasing </a:t>
            </a:r>
            <a:r>
              <a:rPr lang="en-US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[3]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Many online platforms use a simple weighted average to aggregate reviews into ratings.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Google Reviews, Yelp </a:t>
            </a:r>
            <a:r>
              <a:rPr lang="en-US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[2]</a:t>
            </a:r>
          </a:p>
          <a:p>
            <a:pPr>
              <a:spcAft>
                <a:spcPts val="600"/>
              </a:spcAft>
            </a:pPr>
            <a:endParaRPr lang="en-US" sz="1600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Strong incentive for strategic manipulation of ratings </a:t>
            </a:r>
            <a:r>
              <a:rPr lang="en-US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[1,4]</a:t>
            </a: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Fake reviews, coercion, market failure etc.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Two issues: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Staling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and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Disintermediation</a:t>
            </a:r>
          </a:p>
          <a:p>
            <a:pPr>
              <a:spcAft>
                <a:spcPts val="600"/>
              </a:spcAft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8D804D-8135-071B-160C-D354F65B8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8006" y="646942"/>
            <a:ext cx="3896420" cy="15444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screenshot of a menu&#10;&#10;Description automatically generated">
            <a:extLst>
              <a:ext uri="{FF2B5EF4-FFF2-40B4-BE49-F238E27FC236}">
                <a16:creationId xmlns:a16="http://schemas.microsoft.com/office/drawing/2014/main" id="{D3E184F4-D219-5334-24F0-EA13005C76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8361" y="2809625"/>
            <a:ext cx="3896059" cy="23986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348D6C-9C5E-5782-2F6E-72AEF41A04F3}"/>
              </a:ext>
            </a:extLst>
          </p:cNvPr>
          <p:cNvSpPr txBox="1"/>
          <p:nvPr/>
        </p:nvSpPr>
        <p:spPr>
          <a:xfrm>
            <a:off x="6822532" y="2299782"/>
            <a:ext cx="46740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i="1" dirty="0">
                <a:latin typeface="Baskerville" panose="02020502070401020303" pitchFamily="18" charset="0"/>
                <a:ea typeface="Baskerville" panose="02020502070401020303" pitchFamily="18" charset="0"/>
              </a:rPr>
              <a:t>Ex 1</a:t>
            </a:r>
            <a:r>
              <a:rPr lang="en-US" sz="1200" dirty="0">
                <a:latin typeface="Baskerville" panose="02020502070401020303" pitchFamily="18" charset="0"/>
                <a:ea typeface="Baskerville" panose="02020502070401020303" pitchFamily="18" charset="0"/>
              </a:rPr>
              <a:t>.: Pad Thai near me from </a:t>
            </a:r>
            <a:r>
              <a:rPr lang="en-US" sz="1200" b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Yelp.com</a:t>
            </a:r>
            <a:endParaRPr lang="en-US" sz="1200" b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4D558C-3882-AA8A-0879-401FC492B74B}"/>
              </a:ext>
            </a:extLst>
          </p:cNvPr>
          <p:cNvSpPr txBox="1"/>
          <p:nvPr/>
        </p:nvSpPr>
        <p:spPr>
          <a:xfrm>
            <a:off x="6987349" y="5317835"/>
            <a:ext cx="46740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i="1" dirty="0">
                <a:latin typeface="Baskerville" panose="02020502070401020303" pitchFamily="18" charset="0"/>
                <a:ea typeface="Baskerville" panose="02020502070401020303" pitchFamily="18" charset="0"/>
              </a:rPr>
              <a:t>Ex 2</a:t>
            </a:r>
            <a:r>
              <a:rPr lang="en-US" sz="1200" dirty="0">
                <a:latin typeface="Baskerville" panose="02020502070401020303" pitchFamily="18" charset="0"/>
                <a:ea typeface="Baskerville" panose="02020502070401020303" pitchFamily="18" charset="0"/>
              </a:rPr>
              <a:t>.: Pad Thai near me from </a:t>
            </a:r>
            <a:r>
              <a:rPr lang="en-US" sz="1200" b="1" dirty="0">
                <a:latin typeface="Baskerville" panose="02020502070401020303" pitchFamily="18" charset="0"/>
                <a:ea typeface="Baskerville" panose="02020502070401020303" pitchFamily="18" charset="0"/>
              </a:rPr>
              <a:t>Google Reviews</a:t>
            </a:r>
          </a:p>
        </p:txBody>
      </p:sp>
    </p:spTree>
    <p:extLst>
      <p:ext uri="{BB962C8B-B14F-4D97-AF65-F5344CB8AC3E}">
        <p14:creationId xmlns:p14="http://schemas.microsoft.com/office/powerpoint/2010/main" val="314713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DE2AE08-E4F7-C254-38D6-13681285F803}"/>
              </a:ext>
            </a:extLst>
          </p:cNvPr>
          <p:cNvSpPr/>
          <p:nvPr/>
        </p:nvSpPr>
        <p:spPr>
          <a:xfrm>
            <a:off x="8086724" y="1973191"/>
            <a:ext cx="1331212" cy="345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DBDDD-4910-1504-DB48-634568B7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INFORMS 2023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9BB722-E1A1-4917-B15F-61DC88B0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B26425-1954-7DE3-D310-7145B6E8ECAC}"/>
              </a:ext>
            </a:extLst>
          </p:cNvPr>
          <p:cNvSpPr txBox="1"/>
          <p:nvPr/>
        </p:nvSpPr>
        <p:spPr>
          <a:xfrm>
            <a:off x="463392" y="1081087"/>
            <a:ext cx="59133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On a platform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disintermediation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is when users connect to services on the platform but 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transact off the platform.</a:t>
            </a: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Model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Service providers have quality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q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~ F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Service providers disintermediate with rate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Users contract with provider with probability: 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h(R</a:t>
            </a:r>
            <a:r>
              <a:rPr lang="en-US" b="1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/>
              </a:rPr>
              <a:t>R</a:t>
            </a:r>
            <a:r>
              <a:rPr lang="en-US" baseline="-25000" dirty="0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 = (1-⍺)R</a:t>
            </a:r>
            <a:r>
              <a:rPr lang="en-US" baseline="-25000" dirty="0">
                <a:latin typeface="Baskerville" panose="02020502070401020303"/>
              </a:rPr>
              <a:t>t-1 </a:t>
            </a:r>
            <a:r>
              <a:rPr lang="en-US" dirty="0">
                <a:latin typeface="Baskerville" panose="02020502070401020303"/>
              </a:rPr>
              <a:t>+ ⍺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 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 err="1">
                <a:latin typeface="Baskerville" panose="02020502070401020303"/>
              </a:rPr>
              <a:t>Y</a:t>
            </a:r>
            <a:r>
              <a:rPr lang="en-US" baseline="-25000" dirty="0" err="1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), 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>
                <a:solidFill>
                  <a:srgbClr val="FF0000"/>
                </a:solidFill>
                <a:latin typeface="Baskerville" panose="02020502070401020303"/>
              </a:rPr>
              <a:t>N</a:t>
            </a:r>
            <a:r>
              <a:rPr lang="en-US" dirty="0">
                <a:latin typeface="Baskerville" panose="02020502070401020303"/>
              </a:rPr>
              <a:t>) = 0,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>
                <a:solidFill>
                  <a:srgbClr val="00B050"/>
                </a:solidFill>
                <a:latin typeface="Baskerville" panose="02020502070401020303"/>
              </a:rPr>
              <a:t>P</a:t>
            </a:r>
            <a:r>
              <a:rPr lang="en-US" dirty="0">
                <a:latin typeface="Baskerville" panose="02020502070401020303"/>
              </a:rPr>
              <a:t>) = 1,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 g</a:t>
            </a:r>
            <a:r>
              <a:rPr lang="en-US" dirty="0">
                <a:latin typeface="Baskerville" panose="02020502070401020303"/>
              </a:rPr>
              <a:t>(NR) =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β</a:t>
            </a:r>
            <a:endParaRPr lang="en-US" b="1" dirty="0">
              <a:solidFill>
                <a:schemeClr val="accent3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Mechanics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If contracted with prob. h(R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Either transact on platform, pay fee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f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and get rating</a:t>
            </a:r>
            <a:endParaRPr lang="en-US" b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Or transact off platform, no fee and no rating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Stackelberg game: First choose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f, g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then choose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Objective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 Maximize expected long-run platform revenue </a:t>
            </a:r>
          </a:p>
          <a:p>
            <a:pPr>
              <a:spcAft>
                <a:spcPts val="600"/>
              </a:spcAft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AB0E03-A05F-D4B6-A21D-CD3E6B2307E1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F2F9D3-1293-9570-9BB7-93D1D97EB77A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85EAD55-EABF-4040-9A4E-00F8989B06B5}"/>
              </a:ext>
            </a:extLst>
          </p:cNvPr>
          <p:cNvSpPr/>
          <p:nvPr/>
        </p:nvSpPr>
        <p:spPr>
          <a:xfrm>
            <a:off x="6183698" y="1081087"/>
            <a:ext cx="55449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Qu: 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What kind of rating system stops disintermediation?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Must transact on platform to leave review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6" name="Picture 5" descr="A logo with a fork in a circle&#10;&#10;Description automatically generated">
            <a:extLst>
              <a:ext uri="{FF2B5EF4-FFF2-40B4-BE49-F238E27FC236}">
                <a16:creationId xmlns:a16="http://schemas.microsoft.com/office/drawing/2014/main" id="{EE3E51F6-FB30-947D-B3B3-AA743C0B9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567" y="2435566"/>
            <a:ext cx="1188019" cy="1541342"/>
          </a:xfrm>
          <a:prstGeom prst="rect">
            <a:avLst/>
          </a:prstGeom>
        </p:spPr>
      </p:pic>
      <p:pic>
        <p:nvPicPr>
          <p:cNvPr id="7" name="Picture 6" descr="A drawing of a small building&#10;&#10;Description automatically generated">
            <a:extLst>
              <a:ext uri="{FF2B5EF4-FFF2-40B4-BE49-F238E27FC236}">
                <a16:creationId xmlns:a16="http://schemas.microsoft.com/office/drawing/2014/main" id="{40B7BB39-048A-26D2-8660-6C51ABF6F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417" l="10000" r="93500">
                        <a14:foregroundMark x1="89583" y1="55417" x2="89583" y2="55417"/>
                        <a14:foregroundMark x1="93500" y1="56167" x2="93500" y2="56167"/>
                        <a14:foregroundMark x1="74500" y1="50333" x2="74500" y2="50333"/>
                        <a14:foregroundMark x1="76583" y1="51417" x2="76583" y2="51417"/>
                        <a14:foregroundMark x1="51083" y1="86000" x2="51083" y2="86000"/>
                        <a14:foregroundMark x1="38500" y1="88667" x2="38500" y2="88667"/>
                        <a14:foregroundMark x1="32250" y1="88667" x2="32250" y2="88667"/>
                        <a14:foregroundMark x1="25000" y1="74000" x2="25000" y2="74000"/>
                        <a14:foregroundMark x1="21417" y1="70083" x2="21417" y2="70083"/>
                        <a14:foregroundMark x1="15167" y1="66250" x2="15417" y2="76083"/>
                        <a14:foregroundMark x1="14250" y1="38500" x2="16333" y2="68000"/>
                        <a14:foregroundMark x1="19667" y1="86750" x2="35333" y2="91750"/>
                        <a14:foregroundMark x1="35333" y1="91750" x2="45833" y2="91833"/>
                        <a14:foregroundMark x1="15000" y1="86167" x2="21417" y2="86417"/>
                        <a14:foregroundMark x1="13917" y1="75333" x2="14083" y2="81667"/>
                        <a14:foregroundMark x1="14417" y1="87167" x2="14417" y2="81167"/>
                        <a14:foregroundMark x1="44833" y1="92417" x2="50333" y2="87417"/>
                        <a14:foregroundMark x1="50333" y1="87417" x2="58083" y2="88833"/>
                        <a14:foregroundMark x1="58083" y1="88833" x2="65167" y2="88083"/>
                        <a14:foregroundMark x1="65167" y1="89167" x2="80667" y2="89917"/>
                        <a14:foregroundMark x1="80667" y1="89917" x2="87500" y2="87917"/>
                        <a14:foregroundMark x1="87500" y1="87917" x2="87833" y2="85833"/>
                        <a14:foregroundMark x1="83167" y1="90667" x2="88083" y2="88417"/>
                        <a14:foregroundMark x1="86000" y1="90333" x2="89000" y2="8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7748" y="4584947"/>
            <a:ext cx="1783225" cy="1783225"/>
          </a:xfrm>
          <a:prstGeom prst="rect">
            <a:avLst/>
          </a:prstGeom>
        </p:spPr>
      </p:pic>
      <p:pic>
        <p:nvPicPr>
          <p:cNvPr id="11" name="Picture 10" descr="A black silhouette of a person holding a knife and fork&#10;&#10;Description automatically generated">
            <a:extLst>
              <a:ext uri="{FF2B5EF4-FFF2-40B4-BE49-F238E27FC236}">
                <a16:creationId xmlns:a16="http://schemas.microsoft.com/office/drawing/2014/main" id="{38BED79A-B09A-7DA3-9E62-B04ADADDC5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20" b="97004" l="9636" r="89936">
                        <a14:foregroundMark x1="48073" y1="54494" x2="48073" y2="54494"/>
                        <a14:foregroundMark x1="48715" y1="19476" x2="48715" y2="19476"/>
                        <a14:foregroundMark x1="36296" y1="5993" x2="36296" y2="5993"/>
                        <a14:foregroundMark x1="60278" y1="4307" x2="60278" y2="4307"/>
                        <a14:foregroundMark x1="44861" y1="93820" x2="44861" y2="93820"/>
                        <a14:foregroundMark x1="52677" y1="95693" x2="52677" y2="95693"/>
                        <a14:foregroundMark x1="45824" y1="97004" x2="45824" y2="970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9889" y="4801439"/>
            <a:ext cx="2340752" cy="1338289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EEE19B-680A-DF82-C003-CCB195CB107F}"/>
              </a:ext>
            </a:extLst>
          </p:cNvPr>
          <p:cNvCxnSpPr>
            <a:cxnSpLocks/>
          </p:cNvCxnSpPr>
          <p:nvPr/>
        </p:nvCxnSpPr>
        <p:spPr>
          <a:xfrm flipV="1">
            <a:off x="7481282" y="4140095"/>
            <a:ext cx="923047" cy="10299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4866C38-0B24-87C4-7CDA-A1E6AFE1F2F6}"/>
              </a:ext>
            </a:extLst>
          </p:cNvPr>
          <p:cNvCxnSpPr>
            <a:cxnSpLocks/>
          </p:cNvCxnSpPr>
          <p:nvPr/>
        </p:nvCxnSpPr>
        <p:spPr>
          <a:xfrm flipH="1" flipV="1">
            <a:off x="9615725" y="4145198"/>
            <a:ext cx="637309" cy="8288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E30B6-73E7-177B-B885-F2BB305F7C2B}"/>
              </a:ext>
            </a:extLst>
          </p:cNvPr>
          <p:cNvCxnSpPr/>
          <p:nvPr/>
        </p:nvCxnSpPr>
        <p:spPr>
          <a:xfrm>
            <a:off x="7632132" y="5640694"/>
            <a:ext cx="2215616" cy="0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BDB0DB2-3E65-E003-0939-5CB4F2715871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 Design: Incentives and Fees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17C93F-C2DD-CE0D-0063-52E1D0F36A69}"/>
              </a:ext>
            </a:extLst>
          </p:cNvPr>
          <p:cNvGrpSpPr/>
          <p:nvPr/>
        </p:nvGrpSpPr>
        <p:grpSpPr>
          <a:xfrm>
            <a:off x="9417937" y="1912459"/>
            <a:ext cx="2189386" cy="1320209"/>
            <a:chOff x="9582392" y="1886025"/>
            <a:chExt cx="1783224" cy="1320209"/>
          </a:xfrm>
        </p:grpSpPr>
        <p:pic>
          <p:nvPicPr>
            <p:cNvPr id="21" name="Picture 8" descr="Image">
              <a:extLst>
                <a:ext uri="{FF2B5EF4-FFF2-40B4-BE49-F238E27FC236}">
                  <a16:creationId xmlns:a16="http://schemas.microsoft.com/office/drawing/2014/main" id="{F484B1FB-A319-83D1-15C5-12F15B2CE6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13" t="38954" r="11824" b="12923"/>
            <a:stretch/>
          </p:blipFill>
          <p:spPr bwMode="auto">
            <a:xfrm>
              <a:off x="9582392" y="1886025"/>
              <a:ext cx="1783224" cy="1320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4C876F9-A5C3-7363-46B8-CC9650FFDBF0}"/>
                </a:ext>
              </a:extLst>
            </p:cNvPr>
            <p:cNvSpPr/>
            <p:nvPr/>
          </p:nvSpPr>
          <p:spPr>
            <a:xfrm>
              <a:off x="10075907" y="2028097"/>
              <a:ext cx="796193" cy="417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0FA6B1C-6B43-C69C-8B95-1CE86B89F55C}"/>
              </a:ext>
            </a:extLst>
          </p:cNvPr>
          <p:cNvSpPr txBox="1"/>
          <p:nvPr/>
        </p:nvSpPr>
        <p:spPr>
          <a:xfrm>
            <a:off x="9565163" y="2002257"/>
            <a:ext cx="2013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= .8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6E819B-5D39-39ED-ACB4-0581B7D2EA75}"/>
              </a:ext>
            </a:extLst>
          </p:cNvPr>
          <p:cNvSpPr txBox="1"/>
          <p:nvPr/>
        </p:nvSpPr>
        <p:spPr>
          <a:xfrm>
            <a:off x="8086724" y="1982102"/>
            <a:ext cx="1449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askerville" panose="02020502070401020303"/>
              </a:rPr>
              <a:t>⍺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= .1, </a:t>
            </a:r>
            <a:r>
              <a:rPr lang="en-US" dirty="0">
                <a:latin typeface="Baskerville" panose="02020502070401020303"/>
              </a:rPr>
              <a:t>β = .5</a:t>
            </a: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641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6 -0.00394 L 0.0819 -0.00394 " pathEditMode="relative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DE2AE08-E4F7-C254-38D6-13681285F803}"/>
              </a:ext>
            </a:extLst>
          </p:cNvPr>
          <p:cNvSpPr/>
          <p:nvPr/>
        </p:nvSpPr>
        <p:spPr>
          <a:xfrm>
            <a:off x="8086724" y="1973191"/>
            <a:ext cx="1331212" cy="345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DBDDD-4910-1504-DB48-634568B7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INFORMS 2023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9BB722-E1A1-4917-B15F-61DC88B0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B26425-1954-7DE3-D310-7145B6E8ECAC}"/>
              </a:ext>
            </a:extLst>
          </p:cNvPr>
          <p:cNvSpPr txBox="1"/>
          <p:nvPr/>
        </p:nvSpPr>
        <p:spPr>
          <a:xfrm>
            <a:off x="463392" y="1081087"/>
            <a:ext cx="59133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On a platform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disintermediation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is when users connect to services on the platform but 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transact off the platform.</a:t>
            </a: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Model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Service providers have quality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q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~ F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Service providers disintermediate with rate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Users contract with provider with probability: 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h(R</a:t>
            </a:r>
            <a:r>
              <a:rPr lang="en-US" b="1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/>
              </a:rPr>
              <a:t>R</a:t>
            </a:r>
            <a:r>
              <a:rPr lang="en-US" baseline="-25000" dirty="0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 = (1-⍺)R</a:t>
            </a:r>
            <a:r>
              <a:rPr lang="en-US" baseline="-25000" dirty="0">
                <a:latin typeface="Baskerville" panose="02020502070401020303"/>
              </a:rPr>
              <a:t>t-1 </a:t>
            </a:r>
            <a:r>
              <a:rPr lang="en-US" dirty="0">
                <a:latin typeface="Baskerville" panose="02020502070401020303"/>
              </a:rPr>
              <a:t>+ ⍺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 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 err="1">
                <a:latin typeface="Baskerville" panose="02020502070401020303"/>
              </a:rPr>
              <a:t>Y</a:t>
            </a:r>
            <a:r>
              <a:rPr lang="en-US" baseline="-25000" dirty="0" err="1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), 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>
                <a:solidFill>
                  <a:srgbClr val="FF0000"/>
                </a:solidFill>
                <a:latin typeface="Baskerville" panose="02020502070401020303"/>
              </a:rPr>
              <a:t>N</a:t>
            </a:r>
            <a:r>
              <a:rPr lang="en-US" dirty="0">
                <a:latin typeface="Baskerville" panose="02020502070401020303"/>
              </a:rPr>
              <a:t>) = 0,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>
                <a:solidFill>
                  <a:srgbClr val="00B050"/>
                </a:solidFill>
                <a:latin typeface="Baskerville" panose="02020502070401020303"/>
              </a:rPr>
              <a:t>P</a:t>
            </a:r>
            <a:r>
              <a:rPr lang="en-US" dirty="0">
                <a:latin typeface="Baskerville" panose="02020502070401020303"/>
              </a:rPr>
              <a:t>) = 1,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 g</a:t>
            </a:r>
            <a:r>
              <a:rPr lang="en-US" dirty="0">
                <a:latin typeface="Baskerville" panose="02020502070401020303"/>
              </a:rPr>
              <a:t>(NR) =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β</a:t>
            </a:r>
            <a:endParaRPr lang="en-US" b="1" dirty="0">
              <a:solidFill>
                <a:schemeClr val="accent3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Mechanics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If contracted with prob. h(R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Either transact on platform, pay fee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f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and get rating</a:t>
            </a:r>
            <a:endParaRPr lang="en-US" b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Or transact off platform, no fee and no rating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Stackelberg game: First choose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f, g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then choose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Objective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 Maximize expected long-run seller revenue </a:t>
            </a:r>
          </a:p>
          <a:p>
            <a:pPr>
              <a:spcAft>
                <a:spcPts val="600"/>
              </a:spcAft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AB0E03-A05F-D4B6-A21D-CD3E6B2307E1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F2F9D3-1293-9570-9BB7-93D1D97EB77A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85EAD55-EABF-4040-9A4E-00F8989B06B5}"/>
              </a:ext>
            </a:extLst>
          </p:cNvPr>
          <p:cNvSpPr/>
          <p:nvPr/>
        </p:nvSpPr>
        <p:spPr>
          <a:xfrm>
            <a:off x="6183698" y="1081087"/>
            <a:ext cx="56425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Qu: 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What kind of rating system stops disintermediation?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Must transact on platform to leave review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6" name="Picture 5" descr="A logo with a fork in a circle&#10;&#10;Description automatically generated">
            <a:extLst>
              <a:ext uri="{FF2B5EF4-FFF2-40B4-BE49-F238E27FC236}">
                <a16:creationId xmlns:a16="http://schemas.microsoft.com/office/drawing/2014/main" id="{EE3E51F6-FB30-947D-B3B3-AA743C0B9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567" y="2435566"/>
            <a:ext cx="1188019" cy="1541342"/>
          </a:xfrm>
          <a:prstGeom prst="rect">
            <a:avLst/>
          </a:prstGeom>
        </p:spPr>
      </p:pic>
      <p:pic>
        <p:nvPicPr>
          <p:cNvPr id="7" name="Picture 6" descr="A drawing of a small building&#10;&#10;Description automatically generated">
            <a:extLst>
              <a:ext uri="{FF2B5EF4-FFF2-40B4-BE49-F238E27FC236}">
                <a16:creationId xmlns:a16="http://schemas.microsoft.com/office/drawing/2014/main" id="{40B7BB39-048A-26D2-8660-6C51ABF6F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417" l="10000" r="93500">
                        <a14:foregroundMark x1="89583" y1="55417" x2="89583" y2="55417"/>
                        <a14:foregroundMark x1="93500" y1="56167" x2="93500" y2="56167"/>
                        <a14:foregroundMark x1="74500" y1="50333" x2="74500" y2="50333"/>
                        <a14:foregroundMark x1="76583" y1="51417" x2="76583" y2="51417"/>
                        <a14:foregroundMark x1="51083" y1="86000" x2="51083" y2="86000"/>
                        <a14:foregroundMark x1="38500" y1="88667" x2="38500" y2="88667"/>
                        <a14:foregroundMark x1="32250" y1="88667" x2="32250" y2="88667"/>
                        <a14:foregroundMark x1="25000" y1="74000" x2="25000" y2="74000"/>
                        <a14:foregroundMark x1="21417" y1="70083" x2="21417" y2="70083"/>
                        <a14:foregroundMark x1="15167" y1="66250" x2="15417" y2="76083"/>
                        <a14:foregroundMark x1="14250" y1="38500" x2="16333" y2="68000"/>
                        <a14:foregroundMark x1="19667" y1="86750" x2="35333" y2="91750"/>
                        <a14:foregroundMark x1="35333" y1="91750" x2="45833" y2="91833"/>
                        <a14:foregroundMark x1="15000" y1="86167" x2="21417" y2="86417"/>
                        <a14:foregroundMark x1="13917" y1="75333" x2="14083" y2="81667"/>
                        <a14:foregroundMark x1="14417" y1="87167" x2="14417" y2="81167"/>
                        <a14:foregroundMark x1="44833" y1="92417" x2="50333" y2="87417"/>
                        <a14:foregroundMark x1="50333" y1="87417" x2="58083" y2="88833"/>
                        <a14:foregroundMark x1="58083" y1="88833" x2="65167" y2="88083"/>
                        <a14:foregroundMark x1="65167" y1="89167" x2="80667" y2="89917"/>
                        <a14:foregroundMark x1="80667" y1="89917" x2="87500" y2="87917"/>
                        <a14:foregroundMark x1="87500" y1="87917" x2="87833" y2="85833"/>
                        <a14:foregroundMark x1="83167" y1="90667" x2="88083" y2="88417"/>
                        <a14:foregroundMark x1="86000" y1="90333" x2="89000" y2="8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7748" y="4584947"/>
            <a:ext cx="1783225" cy="1783225"/>
          </a:xfrm>
          <a:prstGeom prst="rect">
            <a:avLst/>
          </a:prstGeom>
        </p:spPr>
      </p:pic>
      <p:pic>
        <p:nvPicPr>
          <p:cNvPr id="11" name="Picture 10" descr="A black silhouette of a person holding a knife and fork&#10;&#10;Description automatically generated">
            <a:extLst>
              <a:ext uri="{FF2B5EF4-FFF2-40B4-BE49-F238E27FC236}">
                <a16:creationId xmlns:a16="http://schemas.microsoft.com/office/drawing/2014/main" id="{38BED79A-B09A-7DA3-9E62-B04ADADDC5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20" b="97004" l="9636" r="89936">
                        <a14:foregroundMark x1="48073" y1="54494" x2="48073" y2="54494"/>
                        <a14:foregroundMark x1="48715" y1="19476" x2="48715" y2="19476"/>
                        <a14:foregroundMark x1="36296" y1="5993" x2="36296" y2="5993"/>
                        <a14:foregroundMark x1="60278" y1="4307" x2="60278" y2="4307"/>
                        <a14:foregroundMark x1="44861" y1="93820" x2="44861" y2="93820"/>
                        <a14:foregroundMark x1="52677" y1="95693" x2="52677" y2="95693"/>
                        <a14:foregroundMark x1="45824" y1="97004" x2="45824" y2="970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4527" y="4807416"/>
            <a:ext cx="2340752" cy="1338289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EEE19B-680A-DF82-C003-CCB195CB107F}"/>
              </a:ext>
            </a:extLst>
          </p:cNvPr>
          <p:cNvCxnSpPr>
            <a:cxnSpLocks/>
          </p:cNvCxnSpPr>
          <p:nvPr/>
        </p:nvCxnSpPr>
        <p:spPr>
          <a:xfrm flipV="1">
            <a:off x="7481282" y="4140095"/>
            <a:ext cx="923047" cy="102997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4866C38-0B24-87C4-7CDA-A1E6AFE1F2F6}"/>
              </a:ext>
            </a:extLst>
          </p:cNvPr>
          <p:cNvCxnSpPr>
            <a:cxnSpLocks/>
          </p:cNvCxnSpPr>
          <p:nvPr/>
        </p:nvCxnSpPr>
        <p:spPr>
          <a:xfrm flipH="1" flipV="1">
            <a:off x="9615725" y="4145198"/>
            <a:ext cx="637309" cy="8288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BDB0DB2-3E65-E003-0939-5CB4F2715871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 Design: Incentives and Fees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17C93F-C2DD-CE0D-0063-52E1D0F36A69}"/>
              </a:ext>
            </a:extLst>
          </p:cNvPr>
          <p:cNvGrpSpPr/>
          <p:nvPr/>
        </p:nvGrpSpPr>
        <p:grpSpPr>
          <a:xfrm>
            <a:off x="9417937" y="1912459"/>
            <a:ext cx="2189386" cy="1320209"/>
            <a:chOff x="9582392" y="1886025"/>
            <a:chExt cx="1783224" cy="1320209"/>
          </a:xfrm>
        </p:grpSpPr>
        <p:pic>
          <p:nvPicPr>
            <p:cNvPr id="21" name="Picture 8" descr="Image">
              <a:extLst>
                <a:ext uri="{FF2B5EF4-FFF2-40B4-BE49-F238E27FC236}">
                  <a16:creationId xmlns:a16="http://schemas.microsoft.com/office/drawing/2014/main" id="{F484B1FB-A319-83D1-15C5-12F15B2CE6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13" t="38954" r="11824" b="12923"/>
            <a:stretch/>
          </p:blipFill>
          <p:spPr bwMode="auto">
            <a:xfrm>
              <a:off x="9582392" y="1886025"/>
              <a:ext cx="1783224" cy="1320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4C876F9-A5C3-7363-46B8-CC9650FFDBF0}"/>
                </a:ext>
              </a:extLst>
            </p:cNvPr>
            <p:cNvSpPr/>
            <p:nvPr/>
          </p:nvSpPr>
          <p:spPr>
            <a:xfrm>
              <a:off x="10075907" y="2028097"/>
              <a:ext cx="796193" cy="417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0FA6B1C-6B43-C69C-8B95-1CE86B89F55C}"/>
              </a:ext>
            </a:extLst>
          </p:cNvPr>
          <p:cNvSpPr txBox="1"/>
          <p:nvPr/>
        </p:nvSpPr>
        <p:spPr>
          <a:xfrm>
            <a:off x="9565163" y="2002257"/>
            <a:ext cx="2013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= .8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6E819B-5D39-39ED-ACB4-0581B7D2EA75}"/>
              </a:ext>
            </a:extLst>
          </p:cNvPr>
          <p:cNvSpPr txBox="1"/>
          <p:nvPr/>
        </p:nvSpPr>
        <p:spPr>
          <a:xfrm>
            <a:off x="8086724" y="1982102"/>
            <a:ext cx="1449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askerville" panose="02020502070401020303"/>
              </a:rPr>
              <a:t>⍺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= .1, </a:t>
            </a:r>
            <a:r>
              <a:rPr lang="en-US" dirty="0">
                <a:latin typeface="Baskerville" panose="02020502070401020303"/>
              </a:rPr>
              <a:t>β = .5</a:t>
            </a: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EA2601-757C-2B1C-AC6D-1547083AC140}"/>
              </a:ext>
            </a:extLst>
          </p:cNvPr>
          <p:cNvSpPr txBox="1"/>
          <p:nvPr/>
        </p:nvSpPr>
        <p:spPr>
          <a:xfrm>
            <a:off x="7093822" y="4470415"/>
            <a:ext cx="557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,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q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981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0.04752 -0.164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-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DE2AE08-E4F7-C254-38D6-13681285F803}"/>
              </a:ext>
            </a:extLst>
          </p:cNvPr>
          <p:cNvSpPr/>
          <p:nvPr/>
        </p:nvSpPr>
        <p:spPr>
          <a:xfrm>
            <a:off x="8086724" y="1973191"/>
            <a:ext cx="1331212" cy="345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DBDDD-4910-1504-DB48-634568B7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INFORMS 2023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9BB722-E1A1-4917-B15F-61DC88B0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B26425-1954-7DE3-D310-7145B6E8ECAC}"/>
              </a:ext>
            </a:extLst>
          </p:cNvPr>
          <p:cNvSpPr txBox="1"/>
          <p:nvPr/>
        </p:nvSpPr>
        <p:spPr>
          <a:xfrm>
            <a:off x="463392" y="1081087"/>
            <a:ext cx="59133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On a platform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disintermediation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is when users connect to services on the platform but 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transact off the platform.</a:t>
            </a: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Model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Service providers have quality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q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~ F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Service providers disintermediate with rate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Users contract with provider with probability: 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h(R</a:t>
            </a:r>
            <a:r>
              <a:rPr lang="en-US" b="1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/>
              </a:rPr>
              <a:t>R</a:t>
            </a:r>
            <a:r>
              <a:rPr lang="en-US" baseline="-25000" dirty="0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 = (1-⍺)R</a:t>
            </a:r>
            <a:r>
              <a:rPr lang="en-US" baseline="-25000" dirty="0">
                <a:latin typeface="Baskerville" panose="02020502070401020303"/>
              </a:rPr>
              <a:t>t-1 </a:t>
            </a:r>
            <a:r>
              <a:rPr lang="en-US" dirty="0">
                <a:latin typeface="Baskerville" panose="02020502070401020303"/>
              </a:rPr>
              <a:t>+ ⍺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 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 err="1">
                <a:latin typeface="Baskerville" panose="02020502070401020303"/>
              </a:rPr>
              <a:t>Y</a:t>
            </a:r>
            <a:r>
              <a:rPr lang="en-US" baseline="-25000" dirty="0" err="1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), 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>
                <a:solidFill>
                  <a:srgbClr val="FF0000"/>
                </a:solidFill>
                <a:latin typeface="Baskerville" panose="02020502070401020303"/>
              </a:rPr>
              <a:t>N</a:t>
            </a:r>
            <a:r>
              <a:rPr lang="en-US" dirty="0">
                <a:latin typeface="Baskerville" panose="02020502070401020303"/>
              </a:rPr>
              <a:t>) = 0,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>
                <a:solidFill>
                  <a:srgbClr val="00B050"/>
                </a:solidFill>
                <a:latin typeface="Baskerville" panose="02020502070401020303"/>
              </a:rPr>
              <a:t>P</a:t>
            </a:r>
            <a:r>
              <a:rPr lang="en-US" dirty="0">
                <a:latin typeface="Baskerville" panose="02020502070401020303"/>
              </a:rPr>
              <a:t>) = 1,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 g</a:t>
            </a:r>
            <a:r>
              <a:rPr lang="en-US" dirty="0">
                <a:latin typeface="Baskerville" panose="02020502070401020303"/>
              </a:rPr>
              <a:t>(NR) =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β</a:t>
            </a:r>
            <a:endParaRPr lang="en-US" b="1" dirty="0">
              <a:solidFill>
                <a:schemeClr val="accent3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Mechanics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If contracted with prob. h(R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Either transact on platform, pay fee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f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and get rating</a:t>
            </a:r>
            <a:endParaRPr lang="en-US" b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Or transact off platform, no fee and no rating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Stackelberg game: First choose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f, g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then choose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Objective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 Maximize expected long-run seller revenue </a:t>
            </a:r>
          </a:p>
          <a:p>
            <a:pPr>
              <a:spcAft>
                <a:spcPts val="600"/>
              </a:spcAft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AB0E03-A05F-D4B6-A21D-CD3E6B2307E1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F2F9D3-1293-9570-9BB7-93D1D97EB77A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85EAD55-EABF-4040-9A4E-00F8989B06B5}"/>
              </a:ext>
            </a:extLst>
          </p:cNvPr>
          <p:cNvSpPr/>
          <p:nvPr/>
        </p:nvSpPr>
        <p:spPr>
          <a:xfrm>
            <a:off x="6183698" y="1081087"/>
            <a:ext cx="56425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Qu: 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What kind of rating system stops disintermediation?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Must transact on platform to leave review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6" name="Picture 5" descr="A logo with a fork in a circle&#10;&#10;Description automatically generated">
            <a:extLst>
              <a:ext uri="{FF2B5EF4-FFF2-40B4-BE49-F238E27FC236}">
                <a16:creationId xmlns:a16="http://schemas.microsoft.com/office/drawing/2014/main" id="{EE3E51F6-FB30-947D-B3B3-AA743C0B9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567" y="2435566"/>
            <a:ext cx="1188019" cy="1541342"/>
          </a:xfrm>
          <a:prstGeom prst="rect">
            <a:avLst/>
          </a:prstGeom>
        </p:spPr>
      </p:pic>
      <p:pic>
        <p:nvPicPr>
          <p:cNvPr id="7" name="Picture 6" descr="A drawing of a small building&#10;&#10;Description automatically generated">
            <a:extLst>
              <a:ext uri="{FF2B5EF4-FFF2-40B4-BE49-F238E27FC236}">
                <a16:creationId xmlns:a16="http://schemas.microsoft.com/office/drawing/2014/main" id="{40B7BB39-048A-26D2-8660-6C51ABF6F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417" l="10000" r="93500">
                        <a14:foregroundMark x1="89583" y1="55417" x2="89583" y2="55417"/>
                        <a14:foregroundMark x1="93500" y1="56167" x2="93500" y2="56167"/>
                        <a14:foregroundMark x1="74500" y1="50333" x2="74500" y2="50333"/>
                        <a14:foregroundMark x1="76583" y1="51417" x2="76583" y2="51417"/>
                        <a14:foregroundMark x1="51083" y1="86000" x2="51083" y2="86000"/>
                        <a14:foregroundMark x1="38500" y1="88667" x2="38500" y2="88667"/>
                        <a14:foregroundMark x1="32250" y1="88667" x2="32250" y2="88667"/>
                        <a14:foregroundMark x1="25000" y1="74000" x2="25000" y2="74000"/>
                        <a14:foregroundMark x1="21417" y1="70083" x2="21417" y2="70083"/>
                        <a14:foregroundMark x1="15167" y1="66250" x2="15417" y2="76083"/>
                        <a14:foregroundMark x1="14250" y1="38500" x2="16333" y2="68000"/>
                        <a14:foregroundMark x1="19667" y1="86750" x2="35333" y2="91750"/>
                        <a14:foregroundMark x1="35333" y1="91750" x2="45833" y2="91833"/>
                        <a14:foregroundMark x1="15000" y1="86167" x2="21417" y2="86417"/>
                        <a14:foregroundMark x1="13917" y1="75333" x2="14083" y2="81667"/>
                        <a14:foregroundMark x1="14417" y1="87167" x2="14417" y2="81167"/>
                        <a14:foregroundMark x1="44833" y1="92417" x2="50333" y2="87417"/>
                        <a14:foregroundMark x1="50333" y1="87417" x2="58083" y2="88833"/>
                        <a14:foregroundMark x1="58083" y1="88833" x2="65167" y2="88083"/>
                        <a14:foregroundMark x1="65167" y1="89167" x2="80667" y2="89917"/>
                        <a14:foregroundMark x1="80667" y1="89917" x2="87500" y2="87917"/>
                        <a14:foregroundMark x1="87500" y1="87917" x2="87833" y2="85833"/>
                        <a14:foregroundMark x1="83167" y1="90667" x2="88083" y2="88417"/>
                        <a14:foregroundMark x1="86000" y1="90333" x2="89000" y2="8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7748" y="4584947"/>
            <a:ext cx="1783225" cy="1783225"/>
          </a:xfrm>
          <a:prstGeom prst="rect">
            <a:avLst/>
          </a:prstGeom>
        </p:spPr>
      </p:pic>
      <p:pic>
        <p:nvPicPr>
          <p:cNvPr id="11" name="Picture 10" descr="A black silhouette of a person holding a knife and fork&#10;&#10;Description automatically generated">
            <a:extLst>
              <a:ext uri="{FF2B5EF4-FFF2-40B4-BE49-F238E27FC236}">
                <a16:creationId xmlns:a16="http://schemas.microsoft.com/office/drawing/2014/main" id="{38BED79A-B09A-7DA3-9E62-B04ADADDC5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20" b="97004" l="9636" r="89936">
                        <a14:foregroundMark x1="48073" y1="54494" x2="48073" y2="54494"/>
                        <a14:foregroundMark x1="48715" y1="19476" x2="48715" y2="19476"/>
                        <a14:foregroundMark x1="36296" y1="5993" x2="36296" y2="5993"/>
                        <a14:foregroundMark x1="60278" y1="4307" x2="60278" y2="4307"/>
                        <a14:foregroundMark x1="44861" y1="93820" x2="44861" y2="93820"/>
                        <a14:foregroundMark x1="52677" y1="95693" x2="52677" y2="95693"/>
                        <a14:foregroundMark x1="45824" y1="97004" x2="45824" y2="970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4527" y="4807416"/>
            <a:ext cx="2340752" cy="1338289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EEE19B-680A-DF82-C003-CCB195CB107F}"/>
              </a:ext>
            </a:extLst>
          </p:cNvPr>
          <p:cNvCxnSpPr>
            <a:cxnSpLocks/>
          </p:cNvCxnSpPr>
          <p:nvPr/>
        </p:nvCxnSpPr>
        <p:spPr>
          <a:xfrm flipV="1">
            <a:off x="7481282" y="4140095"/>
            <a:ext cx="923047" cy="102997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4866C38-0B24-87C4-7CDA-A1E6AFE1F2F6}"/>
              </a:ext>
            </a:extLst>
          </p:cNvPr>
          <p:cNvCxnSpPr>
            <a:cxnSpLocks/>
          </p:cNvCxnSpPr>
          <p:nvPr/>
        </p:nvCxnSpPr>
        <p:spPr>
          <a:xfrm flipH="1" flipV="1">
            <a:off x="9615725" y="4145198"/>
            <a:ext cx="637309" cy="8288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BDB0DB2-3E65-E003-0939-5CB4F2715871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 Design: Incentives and Fees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17C93F-C2DD-CE0D-0063-52E1D0F36A69}"/>
              </a:ext>
            </a:extLst>
          </p:cNvPr>
          <p:cNvGrpSpPr/>
          <p:nvPr/>
        </p:nvGrpSpPr>
        <p:grpSpPr>
          <a:xfrm>
            <a:off x="9417937" y="1912459"/>
            <a:ext cx="2189386" cy="1320209"/>
            <a:chOff x="9582392" y="1886025"/>
            <a:chExt cx="1783224" cy="1320209"/>
          </a:xfrm>
        </p:grpSpPr>
        <p:pic>
          <p:nvPicPr>
            <p:cNvPr id="21" name="Picture 8" descr="Image">
              <a:extLst>
                <a:ext uri="{FF2B5EF4-FFF2-40B4-BE49-F238E27FC236}">
                  <a16:creationId xmlns:a16="http://schemas.microsoft.com/office/drawing/2014/main" id="{F484B1FB-A319-83D1-15C5-12F15B2CE6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13" t="38954" r="11824" b="12923"/>
            <a:stretch/>
          </p:blipFill>
          <p:spPr bwMode="auto">
            <a:xfrm>
              <a:off x="9582392" y="1886025"/>
              <a:ext cx="1783224" cy="1320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4C876F9-A5C3-7363-46B8-CC9650FFDBF0}"/>
                </a:ext>
              </a:extLst>
            </p:cNvPr>
            <p:cNvSpPr/>
            <p:nvPr/>
          </p:nvSpPr>
          <p:spPr>
            <a:xfrm>
              <a:off x="10075907" y="2028097"/>
              <a:ext cx="796193" cy="417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0FA6B1C-6B43-C69C-8B95-1CE86B89F55C}"/>
              </a:ext>
            </a:extLst>
          </p:cNvPr>
          <p:cNvSpPr txBox="1"/>
          <p:nvPr/>
        </p:nvSpPr>
        <p:spPr>
          <a:xfrm>
            <a:off x="9565163" y="2002257"/>
            <a:ext cx="2013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t+1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= .9(.8) + .1 </a:t>
            </a:r>
            <a:r>
              <a:rPr lang="en-US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q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6E819B-5D39-39ED-ACB4-0581B7D2EA75}"/>
              </a:ext>
            </a:extLst>
          </p:cNvPr>
          <p:cNvSpPr txBox="1"/>
          <p:nvPr/>
        </p:nvSpPr>
        <p:spPr>
          <a:xfrm>
            <a:off x="8086724" y="1982102"/>
            <a:ext cx="1449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askerville" panose="02020502070401020303"/>
              </a:rPr>
              <a:t>⍺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= .1, </a:t>
            </a:r>
            <a:r>
              <a:rPr lang="en-US" dirty="0">
                <a:latin typeface="Baskerville" panose="02020502070401020303"/>
              </a:rPr>
              <a:t>β = .5</a:t>
            </a: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7444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DE2AE08-E4F7-C254-38D6-13681285F803}"/>
              </a:ext>
            </a:extLst>
          </p:cNvPr>
          <p:cNvSpPr/>
          <p:nvPr/>
        </p:nvSpPr>
        <p:spPr>
          <a:xfrm>
            <a:off x="8086724" y="1973191"/>
            <a:ext cx="1331212" cy="345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DBDDD-4910-1504-DB48-634568B7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INFORMS 2023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9BB722-E1A1-4917-B15F-61DC88B0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B26425-1954-7DE3-D310-7145B6E8ECAC}"/>
              </a:ext>
            </a:extLst>
          </p:cNvPr>
          <p:cNvSpPr txBox="1"/>
          <p:nvPr/>
        </p:nvSpPr>
        <p:spPr>
          <a:xfrm>
            <a:off x="463392" y="1081087"/>
            <a:ext cx="59133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On a platform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disintermediation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is when users connect to services on the platform but 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transact off the platform.</a:t>
            </a: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Model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Service providers have quality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q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~ F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Service providers disintermediate with rate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Users contract with provider with probability: 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h(R</a:t>
            </a:r>
            <a:r>
              <a:rPr lang="en-US" b="1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/>
              </a:rPr>
              <a:t>R</a:t>
            </a:r>
            <a:r>
              <a:rPr lang="en-US" baseline="-25000" dirty="0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 = (1-⍺)R</a:t>
            </a:r>
            <a:r>
              <a:rPr lang="en-US" baseline="-25000" dirty="0">
                <a:latin typeface="Baskerville" panose="02020502070401020303"/>
              </a:rPr>
              <a:t>t-1 </a:t>
            </a:r>
            <a:r>
              <a:rPr lang="en-US" dirty="0">
                <a:latin typeface="Baskerville" panose="02020502070401020303"/>
              </a:rPr>
              <a:t>+ ⍺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 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 err="1">
                <a:latin typeface="Baskerville" panose="02020502070401020303"/>
              </a:rPr>
              <a:t>Y</a:t>
            </a:r>
            <a:r>
              <a:rPr lang="en-US" baseline="-25000" dirty="0" err="1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), 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>
                <a:solidFill>
                  <a:srgbClr val="FF0000"/>
                </a:solidFill>
                <a:latin typeface="Baskerville" panose="02020502070401020303"/>
              </a:rPr>
              <a:t>N</a:t>
            </a:r>
            <a:r>
              <a:rPr lang="en-US" dirty="0">
                <a:latin typeface="Baskerville" panose="02020502070401020303"/>
              </a:rPr>
              <a:t>) = 0,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>
                <a:solidFill>
                  <a:srgbClr val="00B050"/>
                </a:solidFill>
                <a:latin typeface="Baskerville" panose="02020502070401020303"/>
              </a:rPr>
              <a:t>P</a:t>
            </a:r>
            <a:r>
              <a:rPr lang="en-US" dirty="0">
                <a:latin typeface="Baskerville" panose="02020502070401020303"/>
              </a:rPr>
              <a:t>) = 1,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 g</a:t>
            </a:r>
            <a:r>
              <a:rPr lang="en-US" dirty="0">
                <a:latin typeface="Baskerville" panose="02020502070401020303"/>
              </a:rPr>
              <a:t>(NR) =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β</a:t>
            </a:r>
            <a:endParaRPr lang="en-US" b="1" dirty="0">
              <a:solidFill>
                <a:schemeClr val="accent3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Mechanics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If contracted with prob. h(R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Either transact on platform, pay fee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f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and get rating</a:t>
            </a:r>
            <a:endParaRPr lang="en-US" b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Or transact off platform, no fee and no rating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Stackelberg game: First choose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f, g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then choose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Objective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 Maximize expected long-run seller revenue </a:t>
            </a:r>
          </a:p>
          <a:p>
            <a:pPr>
              <a:spcAft>
                <a:spcPts val="600"/>
              </a:spcAft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AB0E03-A05F-D4B6-A21D-CD3E6B2307E1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F2F9D3-1293-9570-9BB7-93D1D97EB77A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85EAD55-EABF-4040-9A4E-00F8989B06B5}"/>
              </a:ext>
            </a:extLst>
          </p:cNvPr>
          <p:cNvSpPr/>
          <p:nvPr/>
        </p:nvSpPr>
        <p:spPr>
          <a:xfrm>
            <a:off x="6183698" y="1081087"/>
            <a:ext cx="56425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Qu: 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What kind of rating system stops disintermediation?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Must transact on platform to leave review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6" name="Picture 5" descr="A logo with a fork in a circle&#10;&#10;Description automatically generated">
            <a:extLst>
              <a:ext uri="{FF2B5EF4-FFF2-40B4-BE49-F238E27FC236}">
                <a16:creationId xmlns:a16="http://schemas.microsoft.com/office/drawing/2014/main" id="{EE3E51F6-FB30-947D-B3B3-AA743C0B9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567" y="2435566"/>
            <a:ext cx="1188019" cy="1541342"/>
          </a:xfrm>
          <a:prstGeom prst="rect">
            <a:avLst/>
          </a:prstGeom>
        </p:spPr>
      </p:pic>
      <p:pic>
        <p:nvPicPr>
          <p:cNvPr id="7" name="Picture 6" descr="A drawing of a small building&#10;&#10;Description automatically generated">
            <a:extLst>
              <a:ext uri="{FF2B5EF4-FFF2-40B4-BE49-F238E27FC236}">
                <a16:creationId xmlns:a16="http://schemas.microsoft.com/office/drawing/2014/main" id="{40B7BB39-048A-26D2-8660-6C51ABF6F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417" l="10000" r="93500">
                        <a14:foregroundMark x1="89583" y1="55417" x2="89583" y2="55417"/>
                        <a14:foregroundMark x1="93500" y1="56167" x2="93500" y2="56167"/>
                        <a14:foregroundMark x1="74500" y1="50333" x2="74500" y2="50333"/>
                        <a14:foregroundMark x1="76583" y1="51417" x2="76583" y2="51417"/>
                        <a14:foregroundMark x1="51083" y1="86000" x2="51083" y2="86000"/>
                        <a14:foregroundMark x1="38500" y1="88667" x2="38500" y2="88667"/>
                        <a14:foregroundMark x1="32250" y1="88667" x2="32250" y2="88667"/>
                        <a14:foregroundMark x1="25000" y1="74000" x2="25000" y2="74000"/>
                        <a14:foregroundMark x1="21417" y1="70083" x2="21417" y2="70083"/>
                        <a14:foregroundMark x1="15167" y1="66250" x2="15417" y2="76083"/>
                        <a14:foregroundMark x1="14250" y1="38500" x2="16333" y2="68000"/>
                        <a14:foregroundMark x1="19667" y1="86750" x2="35333" y2="91750"/>
                        <a14:foregroundMark x1="35333" y1="91750" x2="45833" y2="91833"/>
                        <a14:foregroundMark x1="15000" y1="86167" x2="21417" y2="86417"/>
                        <a14:foregroundMark x1="13917" y1="75333" x2="14083" y2="81667"/>
                        <a14:foregroundMark x1="14417" y1="87167" x2="14417" y2="81167"/>
                        <a14:foregroundMark x1="44833" y1="92417" x2="50333" y2="87417"/>
                        <a14:foregroundMark x1="50333" y1="87417" x2="58083" y2="88833"/>
                        <a14:foregroundMark x1="58083" y1="88833" x2="65167" y2="88083"/>
                        <a14:foregroundMark x1="65167" y1="89167" x2="80667" y2="89917"/>
                        <a14:foregroundMark x1="80667" y1="89917" x2="87500" y2="87917"/>
                        <a14:foregroundMark x1="87500" y1="87917" x2="87833" y2="85833"/>
                        <a14:foregroundMark x1="83167" y1="90667" x2="88083" y2="88417"/>
                        <a14:foregroundMark x1="86000" y1="90333" x2="89000" y2="8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7748" y="4584947"/>
            <a:ext cx="1783225" cy="1783225"/>
          </a:xfrm>
          <a:prstGeom prst="rect">
            <a:avLst/>
          </a:prstGeom>
        </p:spPr>
      </p:pic>
      <p:pic>
        <p:nvPicPr>
          <p:cNvPr id="11" name="Picture 10" descr="A black silhouette of a person holding a knife and fork&#10;&#10;Description automatically generated">
            <a:extLst>
              <a:ext uri="{FF2B5EF4-FFF2-40B4-BE49-F238E27FC236}">
                <a16:creationId xmlns:a16="http://schemas.microsoft.com/office/drawing/2014/main" id="{38BED79A-B09A-7DA3-9E62-B04ADADDC5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20" b="97004" l="9636" r="89936">
                        <a14:foregroundMark x1="48073" y1="54494" x2="48073" y2="54494"/>
                        <a14:foregroundMark x1="48715" y1="19476" x2="48715" y2="19476"/>
                        <a14:foregroundMark x1="36296" y1="5993" x2="36296" y2="5993"/>
                        <a14:foregroundMark x1="60278" y1="4307" x2="60278" y2="4307"/>
                        <a14:foregroundMark x1="44861" y1="93820" x2="44861" y2="93820"/>
                        <a14:foregroundMark x1="52677" y1="95693" x2="52677" y2="95693"/>
                        <a14:foregroundMark x1="45824" y1="97004" x2="45824" y2="970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9889" y="4801439"/>
            <a:ext cx="2340752" cy="1338289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EEE19B-680A-DF82-C003-CCB195CB107F}"/>
              </a:ext>
            </a:extLst>
          </p:cNvPr>
          <p:cNvCxnSpPr>
            <a:cxnSpLocks/>
          </p:cNvCxnSpPr>
          <p:nvPr/>
        </p:nvCxnSpPr>
        <p:spPr>
          <a:xfrm flipV="1">
            <a:off x="7481282" y="4140095"/>
            <a:ext cx="923047" cy="10299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4866C38-0B24-87C4-7CDA-A1E6AFE1F2F6}"/>
              </a:ext>
            </a:extLst>
          </p:cNvPr>
          <p:cNvCxnSpPr>
            <a:cxnSpLocks/>
          </p:cNvCxnSpPr>
          <p:nvPr/>
        </p:nvCxnSpPr>
        <p:spPr>
          <a:xfrm flipH="1" flipV="1">
            <a:off x="9615725" y="4145198"/>
            <a:ext cx="637309" cy="8288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E30B6-73E7-177B-B885-F2BB305F7C2B}"/>
              </a:ext>
            </a:extLst>
          </p:cNvPr>
          <p:cNvCxnSpPr/>
          <p:nvPr/>
        </p:nvCxnSpPr>
        <p:spPr>
          <a:xfrm>
            <a:off x="7632132" y="5640694"/>
            <a:ext cx="2215616" cy="0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BDB0DB2-3E65-E003-0939-5CB4F2715871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 Design: Incentives and Fees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17C93F-C2DD-CE0D-0063-52E1D0F36A69}"/>
              </a:ext>
            </a:extLst>
          </p:cNvPr>
          <p:cNvGrpSpPr/>
          <p:nvPr/>
        </p:nvGrpSpPr>
        <p:grpSpPr>
          <a:xfrm>
            <a:off x="9417937" y="1912459"/>
            <a:ext cx="2189386" cy="1320209"/>
            <a:chOff x="9582392" y="1886025"/>
            <a:chExt cx="1783224" cy="1320209"/>
          </a:xfrm>
        </p:grpSpPr>
        <p:pic>
          <p:nvPicPr>
            <p:cNvPr id="21" name="Picture 8" descr="Image">
              <a:extLst>
                <a:ext uri="{FF2B5EF4-FFF2-40B4-BE49-F238E27FC236}">
                  <a16:creationId xmlns:a16="http://schemas.microsoft.com/office/drawing/2014/main" id="{F484B1FB-A319-83D1-15C5-12F15B2CE6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13" t="38954" r="11824" b="12923"/>
            <a:stretch/>
          </p:blipFill>
          <p:spPr bwMode="auto">
            <a:xfrm>
              <a:off x="9582392" y="1886025"/>
              <a:ext cx="1783224" cy="1320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4C876F9-A5C3-7363-46B8-CC9650FFDBF0}"/>
                </a:ext>
              </a:extLst>
            </p:cNvPr>
            <p:cNvSpPr/>
            <p:nvPr/>
          </p:nvSpPr>
          <p:spPr>
            <a:xfrm>
              <a:off x="10075907" y="2028097"/>
              <a:ext cx="796193" cy="417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0FA6B1C-6B43-C69C-8B95-1CE86B89F55C}"/>
              </a:ext>
            </a:extLst>
          </p:cNvPr>
          <p:cNvSpPr txBox="1"/>
          <p:nvPr/>
        </p:nvSpPr>
        <p:spPr>
          <a:xfrm>
            <a:off x="9565163" y="2002257"/>
            <a:ext cx="2013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t+1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= .82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6E819B-5D39-39ED-ACB4-0581B7D2EA75}"/>
              </a:ext>
            </a:extLst>
          </p:cNvPr>
          <p:cNvSpPr txBox="1"/>
          <p:nvPr/>
        </p:nvSpPr>
        <p:spPr>
          <a:xfrm>
            <a:off x="8086724" y="1982102"/>
            <a:ext cx="1449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askerville" panose="02020502070401020303"/>
              </a:rPr>
              <a:t>⍺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= .1, </a:t>
            </a:r>
            <a:r>
              <a:rPr lang="en-US" dirty="0">
                <a:latin typeface="Baskerville" panose="02020502070401020303"/>
              </a:rPr>
              <a:t>β = .5</a:t>
            </a: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764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6 -0.00394 L 0.0819 -0.00394 " pathEditMode="relative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DBDDD-4910-1504-DB48-634568B7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INFORMS 2023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9BB722-E1A1-4917-B15F-61DC88B0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B26425-1954-7DE3-D310-7145B6E8ECAC}"/>
              </a:ext>
            </a:extLst>
          </p:cNvPr>
          <p:cNvSpPr txBox="1"/>
          <p:nvPr/>
        </p:nvSpPr>
        <p:spPr>
          <a:xfrm>
            <a:off x="463392" y="1081087"/>
            <a:ext cx="59133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On a platform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disintermediation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is when users connect to services on the platform but 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transact off the platform.</a:t>
            </a: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Model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Service providers have quality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q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~ F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Service providers disintermediate with rate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Users contract with provider with probability: 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h(R</a:t>
            </a:r>
            <a:r>
              <a:rPr lang="en-US" b="1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/>
              </a:rPr>
              <a:t>R</a:t>
            </a:r>
            <a:r>
              <a:rPr lang="en-US" baseline="-25000" dirty="0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 = (1-⍺)R</a:t>
            </a:r>
            <a:r>
              <a:rPr lang="en-US" baseline="-25000" dirty="0">
                <a:latin typeface="Baskerville" panose="02020502070401020303"/>
              </a:rPr>
              <a:t>t-1 </a:t>
            </a:r>
            <a:r>
              <a:rPr lang="en-US" dirty="0">
                <a:latin typeface="Baskerville" panose="02020502070401020303"/>
              </a:rPr>
              <a:t>+ ⍺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 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 err="1">
                <a:latin typeface="Baskerville" panose="02020502070401020303"/>
              </a:rPr>
              <a:t>Y</a:t>
            </a:r>
            <a:r>
              <a:rPr lang="en-US" baseline="-25000" dirty="0" err="1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), 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>
                <a:solidFill>
                  <a:srgbClr val="FF0000"/>
                </a:solidFill>
                <a:latin typeface="Baskerville" panose="02020502070401020303"/>
              </a:rPr>
              <a:t>N</a:t>
            </a:r>
            <a:r>
              <a:rPr lang="en-US" dirty="0">
                <a:latin typeface="Baskerville" panose="02020502070401020303"/>
              </a:rPr>
              <a:t>) = 0,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>
                <a:solidFill>
                  <a:srgbClr val="00B050"/>
                </a:solidFill>
                <a:latin typeface="Baskerville" panose="02020502070401020303"/>
              </a:rPr>
              <a:t>P</a:t>
            </a:r>
            <a:r>
              <a:rPr lang="en-US" dirty="0">
                <a:latin typeface="Baskerville" panose="02020502070401020303"/>
              </a:rPr>
              <a:t>) = 1,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 g</a:t>
            </a:r>
            <a:r>
              <a:rPr lang="en-US" dirty="0">
                <a:latin typeface="Baskerville" panose="02020502070401020303"/>
              </a:rPr>
              <a:t>(NR) =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β</a:t>
            </a:r>
            <a:endParaRPr lang="en-US" b="1" dirty="0">
              <a:solidFill>
                <a:schemeClr val="accent3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Mechanics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If contracted with prob. h(R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Either transact on platform, pay fee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f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and get rating</a:t>
            </a:r>
            <a:endParaRPr lang="en-US" b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Or transact off platform, no fee and no rating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Stackelberg game: First choose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f, g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then choose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Objective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 Maximize expected long-run seller revenue </a:t>
            </a:r>
          </a:p>
          <a:p>
            <a:pPr>
              <a:spcAft>
                <a:spcPts val="600"/>
              </a:spcAft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AB0E03-A05F-D4B6-A21D-CD3E6B2307E1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F2F9D3-1293-9570-9BB7-93D1D97EB77A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85EAD55-EABF-4040-9A4E-00F8989B06B5}"/>
              </a:ext>
            </a:extLst>
          </p:cNvPr>
          <p:cNvSpPr/>
          <p:nvPr/>
        </p:nvSpPr>
        <p:spPr>
          <a:xfrm>
            <a:off x="6183698" y="1081087"/>
            <a:ext cx="56425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Qu: 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What kind of rating system stops disintermediation?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Must transact on platform to leave review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6" name="Picture 5" descr="A logo with a fork in a circle&#10;&#10;Description automatically generated">
            <a:extLst>
              <a:ext uri="{FF2B5EF4-FFF2-40B4-BE49-F238E27FC236}">
                <a16:creationId xmlns:a16="http://schemas.microsoft.com/office/drawing/2014/main" id="{EE3E51F6-FB30-947D-B3B3-AA743C0B9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567" y="2435566"/>
            <a:ext cx="1188019" cy="1541342"/>
          </a:xfrm>
          <a:prstGeom prst="rect">
            <a:avLst/>
          </a:prstGeom>
        </p:spPr>
      </p:pic>
      <p:pic>
        <p:nvPicPr>
          <p:cNvPr id="7" name="Picture 6" descr="A drawing of a small building&#10;&#10;Description automatically generated">
            <a:extLst>
              <a:ext uri="{FF2B5EF4-FFF2-40B4-BE49-F238E27FC236}">
                <a16:creationId xmlns:a16="http://schemas.microsoft.com/office/drawing/2014/main" id="{40B7BB39-048A-26D2-8660-6C51ABF6F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417" l="10000" r="93500">
                        <a14:foregroundMark x1="89583" y1="55417" x2="89583" y2="55417"/>
                        <a14:foregroundMark x1="93500" y1="56167" x2="93500" y2="56167"/>
                        <a14:foregroundMark x1="74500" y1="50333" x2="74500" y2="50333"/>
                        <a14:foregroundMark x1="76583" y1="51417" x2="76583" y2="51417"/>
                        <a14:foregroundMark x1="51083" y1="86000" x2="51083" y2="86000"/>
                        <a14:foregroundMark x1="38500" y1="88667" x2="38500" y2="88667"/>
                        <a14:foregroundMark x1="32250" y1="88667" x2="32250" y2="88667"/>
                        <a14:foregroundMark x1="25000" y1="74000" x2="25000" y2="74000"/>
                        <a14:foregroundMark x1="21417" y1="70083" x2="21417" y2="70083"/>
                        <a14:foregroundMark x1="15167" y1="66250" x2="15417" y2="76083"/>
                        <a14:foregroundMark x1="14250" y1="38500" x2="16333" y2="68000"/>
                        <a14:foregroundMark x1="19667" y1="86750" x2="35333" y2="91750"/>
                        <a14:foregroundMark x1="35333" y1="91750" x2="45833" y2="91833"/>
                        <a14:foregroundMark x1="15000" y1="86167" x2="21417" y2="86417"/>
                        <a14:foregroundMark x1="13917" y1="75333" x2="14083" y2="81667"/>
                        <a14:foregroundMark x1="14417" y1="87167" x2="14417" y2="81167"/>
                        <a14:foregroundMark x1="44833" y1="92417" x2="50333" y2="87417"/>
                        <a14:foregroundMark x1="50333" y1="87417" x2="58083" y2="88833"/>
                        <a14:foregroundMark x1="58083" y1="88833" x2="65167" y2="88083"/>
                        <a14:foregroundMark x1="65167" y1="89167" x2="80667" y2="89917"/>
                        <a14:foregroundMark x1="80667" y1="89917" x2="87500" y2="87917"/>
                        <a14:foregroundMark x1="87500" y1="87917" x2="87833" y2="85833"/>
                        <a14:foregroundMark x1="83167" y1="90667" x2="88083" y2="88417"/>
                        <a14:foregroundMark x1="86000" y1="90333" x2="89000" y2="8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7748" y="4584947"/>
            <a:ext cx="1783225" cy="1783225"/>
          </a:xfrm>
          <a:prstGeom prst="rect">
            <a:avLst/>
          </a:prstGeom>
        </p:spPr>
      </p:pic>
      <p:pic>
        <p:nvPicPr>
          <p:cNvPr id="11" name="Picture 10" descr="A black silhouette of a person holding a knife and fork&#10;&#10;Description automatically generated">
            <a:extLst>
              <a:ext uri="{FF2B5EF4-FFF2-40B4-BE49-F238E27FC236}">
                <a16:creationId xmlns:a16="http://schemas.microsoft.com/office/drawing/2014/main" id="{38BED79A-B09A-7DA3-9E62-B04ADADDC5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20" b="97004" l="9636" r="89936">
                        <a14:foregroundMark x1="48073" y1="54494" x2="48073" y2="54494"/>
                        <a14:foregroundMark x1="48715" y1="19476" x2="48715" y2="19476"/>
                        <a14:foregroundMark x1="36296" y1="5993" x2="36296" y2="5993"/>
                        <a14:foregroundMark x1="60278" y1="4307" x2="60278" y2="4307"/>
                        <a14:foregroundMark x1="44861" y1="93820" x2="44861" y2="93820"/>
                        <a14:foregroundMark x1="52677" y1="95693" x2="52677" y2="95693"/>
                        <a14:foregroundMark x1="45824" y1="97004" x2="45824" y2="970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4527" y="4807416"/>
            <a:ext cx="2340752" cy="1338289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EEE19B-680A-DF82-C003-CCB195CB107F}"/>
              </a:ext>
            </a:extLst>
          </p:cNvPr>
          <p:cNvCxnSpPr>
            <a:cxnSpLocks/>
          </p:cNvCxnSpPr>
          <p:nvPr/>
        </p:nvCxnSpPr>
        <p:spPr>
          <a:xfrm flipV="1">
            <a:off x="7481282" y="4140095"/>
            <a:ext cx="923047" cy="10299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4866C38-0B24-87C4-7CDA-A1E6AFE1F2F6}"/>
              </a:ext>
            </a:extLst>
          </p:cNvPr>
          <p:cNvCxnSpPr>
            <a:cxnSpLocks/>
          </p:cNvCxnSpPr>
          <p:nvPr/>
        </p:nvCxnSpPr>
        <p:spPr>
          <a:xfrm flipH="1" flipV="1">
            <a:off x="9615725" y="4145198"/>
            <a:ext cx="637309" cy="8288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Multiply 14">
            <a:extLst>
              <a:ext uri="{FF2B5EF4-FFF2-40B4-BE49-F238E27FC236}">
                <a16:creationId xmlns:a16="http://schemas.microsoft.com/office/drawing/2014/main" id="{49FB293B-436B-330C-24F9-86E248B6D943}"/>
              </a:ext>
            </a:extLst>
          </p:cNvPr>
          <p:cNvSpPr/>
          <p:nvPr/>
        </p:nvSpPr>
        <p:spPr>
          <a:xfrm rot="2025844">
            <a:off x="7738839" y="4475278"/>
            <a:ext cx="429495" cy="30927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ultiply 15">
            <a:extLst>
              <a:ext uri="{FF2B5EF4-FFF2-40B4-BE49-F238E27FC236}">
                <a16:creationId xmlns:a16="http://schemas.microsoft.com/office/drawing/2014/main" id="{CCE5A8D8-9D7B-AA84-E832-485394D74870}"/>
              </a:ext>
            </a:extLst>
          </p:cNvPr>
          <p:cNvSpPr/>
          <p:nvPr/>
        </p:nvSpPr>
        <p:spPr>
          <a:xfrm rot="19768093">
            <a:off x="9749790" y="4430312"/>
            <a:ext cx="429495" cy="30927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E30B6-73E7-177B-B885-F2BB305F7C2B}"/>
              </a:ext>
            </a:extLst>
          </p:cNvPr>
          <p:cNvCxnSpPr/>
          <p:nvPr/>
        </p:nvCxnSpPr>
        <p:spPr>
          <a:xfrm>
            <a:off x="7632132" y="5640694"/>
            <a:ext cx="2215616" cy="0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03577B2-C803-438E-6744-EA014E26541D}"/>
              </a:ext>
            </a:extLst>
          </p:cNvPr>
          <p:cNvGrpSpPr/>
          <p:nvPr/>
        </p:nvGrpSpPr>
        <p:grpSpPr>
          <a:xfrm>
            <a:off x="9417937" y="1912459"/>
            <a:ext cx="2189386" cy="1320209"/>
            <a:chOff x="9582392" y="1886025"/>
            <a:chExt cx="1783224" cy="1320209"/>
          </a:xfrm>
        </p:grpSpPr>
        <p:pic>
          <p:nvPicPr>
            <p:cNvPr id="12" name="Picture 8" descr="Image">
              <a:extLst>
                <a:ext uri="{FF2B5EF4-FFF2-40B4-BE49-F238E27FC236}">
                  <a16:creationId xmlns:a16="http://schemas.microsoft.com/office/drawing/2014/main" id="{575B96DD-108A-9610-FD9D-EC0CCE8BB6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13" t="38954" r="11824" b="12923"/>
            <a:stretch/>
          </p:blipFill>
          <p:spPr bwMode="auto">
            <a:xfrm>
              <a:off x="9582392" y="1886025"/>
              <a:ext cx="1783224" cy="1320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C4CE5A4-8912-BBB9-0066-0C334FCDF777}"/>
                </a:ext>
              </a:extLst>
            </p:cNvPr>
            <p:cNvSpPr/>
            <p:nvPr/>
          </p:nvSpPr>
          <p:spPr>
            <a:xfrm>
              <a:off x="10075907" y="2028097"/>
              <a:ext cx="796193" cy="417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62FB45F-0D54-FC83-27AB-79C099CF67B1}"/>
              </a:ext>
            </a:extLst>
          </p:cNvPr>
          <p:cNvSpPr txBox="1"/>
          <p:nvPr/>
        </p:nvSpPr>
        <p:spPr>
          <a:xfrm>
            <a:off x="9565163" y="2002257"/>
            <a:ext cx="2013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t+1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= .82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DB0DB2-3E65-E003-0939-5CB4F2715871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 Design: Incentives and Fees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62CFC5-2F7D-2AD7-E341-C7AE87478296}"/>
              </a:ext>
            </a:extLst>
          </p:cNvPr>
          <p:cNvSpPr/>
          <p:nvPr/>
        </p:nvSpPr>
        <p:spPr>
          <a:xfrm>
            <a:off x="8086724" y="1973191"/>
            <a:ext cx="1331212" cy="345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0859BB-E74F-62BA-0BDD-3BAF5F31DA2D}"/>
              </a:ext>
            </a:extLst>
          </p:cNvPr>
          <p:cNvSpPr txBox="1"/>
          <p:nvPr/>
        </p:nvSpPr>
        <p:spPr>
          <a:xfrm>
            <a:off x="8086724" y="1982102"/>
            <a:ext cx="1449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askerville" panose="02020502070401020303"/>
              </a:rPr>
              <a:t>⍺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= .1, </a:t>
            </a:r>
            <a:r>
              <a:rPr lang="en-US" dirty="0">
                <a:latin typeface="Baskerville" panose="02020502070401020303"/>
              </a:rPr>
              <a:t>β = .5</a:t>
            </a: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1673E9-FA41-A864-9EE4-43357219805A}"/>
              </a:ext>
            </a:extLst>
          </p:cNvPr>
          <p:cNvSpPr txBox="1"/>
          <p:nvPr/>
        </p:nvSpPr>
        <p:spPr>
          <a:xfrm>
            <a:off x="7793668" y="5687726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($$$)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642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66 0.01505 L 0.12669 0.01505 " pathEditMode="relative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DBDDD-4910-1504-DB48-634568B7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INFORMS 2023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9BB722-E1A1-4917-B15F-61DC88B0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B26425-1954-7DE3-D310-7145B6E8ECAC}"/>
              </a:ext>
            </a:extLst>
          </p:cNvPr>
          <p:cNvSpPr txBox="1"/>
          <p:nvPr/>
        </p:nvSpPr>
        <p:spPr>
          <a:xfrm>
            <a:off x="463392" y="1081087"/>
            <a:ext cx="59133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On a platform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disintermediation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is when users connect to services on the platform but 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transact off the platform.</a:t>
            </a: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Model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Service providers have quality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q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~ F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Service providers disintermediate with rate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Users contract with provider with probability: 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h(R</a:t>
            </a:r>
            <a:r>
              <a:rPr lang="en-US" b="1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/>
              </a:rPr>
              <a:t>R</a:t>
            </a:r>
            <a:r>
              <a:rPr lang="en-US" baseline="-25000" dirty="0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 = (1-⍺)R</a:t>
            </a:r>
            <a:r>
              <a:rPr lang="en-US" baseline="-25000" dirty="0">
                <a:latin typeface="Baskerville" panose="02020502070401020303"/>
              </a:rPr>
              <a:t>t-1 </a:t>
            </a:r>
            <a:r>
              <a:rPr lang="en-US" dirty="0">
                <a:latin typeface="Baskerville" panose="02020502070401020303"/>
              </a:rPr>
              <a:t>+ ⍺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 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 err="1">
                <a:latin typeface="Baskerville" panose="02020502070401020303"/>
              </a:rPr>
              <a:t>Y</a:t>
            </a:r>
            <a:r>
              <a:rPr lang="en-US" baseline="-25000" dirty="0" err="1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), 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>
                <a:solidFill>
                  <a:srgbClr val="FF0000"/>
                </a:solidFill>
                <a:latin typeface="Baskerville" panose="02020502070401020303"/>
              </a:rPr>
              <a:t>N</a:t>
            </a:r>
            <a:r>
              <a:rPr lang="en-US" dirty="0">
                <a:latin typeface="Baskerville" panose="02020502070401020303"/>
              </a:rPr>
              <a:t>) = 0,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>
                <a:solidFill>
                  <a:srgbClr val="00B050"/>
                </a:solidFill>
                <a:latin typeface="Baskerville" panose="02020502070401020303"/>
              </a:rPr>
              <a:t>P</a:t>
            </a:r>
            <a:r>
              <a:rPr lang="en-US" dirty="0">
                <a:latin typeface="Baskerville" panose="02020502070401020303"/>
              </a:rPr>
              <a:t>) = 1,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 g</a:t>
            </a:r>
            <a:r>
              <a:rPr lang="en-US" dirty="0">
                <a:latin typeface="Baskerville" panose="02020502070401020303"/>
              </a:rPr>
              <a:t>(NR) =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β</a:t>
            </a:r>
            <a:endParaRPr lang="en-US" b="1" dirty="0">
              <a:solidFill>
                <a:schemeClr val="accent3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Mechanics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If contracted with prob. h(R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Either transact on platform, pay fee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f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and get rating</a:t>
            </a:r>
            <a:endParaRPr lang="en-US" b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Or transact off platform, no fee and no rating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Stackelberg game: First choose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f, g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then choose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Objective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 Maximize expected long-run seller revenue </a:t>
            </a:r>
          </a:p>
          <a:p>
            <a:pPr>
              <a:spcAft>
                <a:spcPts val="600"/>
              </a:spcAft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AB0E03-A05F-D4B6-A21D-CD3E6B2307E1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F2F9D3-1293-9570-9BB7-93D1D97EB77A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85EAD55-EABF-4040-9A4E-00F8989B06B5}"/>
              </a:ext>
            </a:extLst>
          </p:cNvPr>
          <p:cNvSpPr/>
          <p:nvPr/>
        </p:nvSpPr>
        <p:spPr>
          <a:xfrm>
            <a:off x="6183698" y="1081087"/>
            <a:ext cx="56425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Qu: 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What kind of rating system stops disintermediation?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Must transact on platform to leave review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6" name="Picture 5" descr="A logo with a fork in a circle&#10;&#10;Description automatically generated">
            <a:extLst>
              <a:ext uri="{FF2B5EF4-FFF2-40B4-BE49-F238E27FC236}">
                <a16:creationId xmlns:a16="http://schemas.microsoft.com/office/drawing/2014/main" id="{EE3E51F6-FB30-947D-B3B3-AA743C0B9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567" y="2435566"/>
            <a:ext cx="1188019" cy="1541342"/>
          </a:xfrm>
          <a:prstGeom prst="rect">
            <a:avLst/>
          </a:prstGeom>
        </p:spPr>
      </p:pic>
      <p:pic>
        <p:nvPicPr>
          <p:cNvPr id="7" name="Picture 6" descr="A drawing of a small building&#10;&#10;Description automatically generated">
            <a:extLst>
              <a:ext uri="{FF2B5EF4-FFF2-40B4-BE49-F238E27FC236}">
                <a16:creationId xmlns:a16="http://schemas.microsoft.com/office/drawing/2014/main" id="{40B7BB39-048A-26D2-8660-6C51ABF6F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417" l="10000" r="93500">
                        <a14:foregroundMark x1="89583" y1="55417" x2="89583" y2="55417"/>
                        <a14:foregroundMark x1="93500" y1="56167" x2="93500" y2="56167"/>
                        <a14:foregroundMark x1="74500" y1="50333" x2="74500" y2="50333"/>
                        <a14:foregroundMark x1="76583" y1="51417" x2="76583" y2="51417"/>
                        <a14:foregroundMark x1="51083" y1="86000" x2="51083" y2="86000"/>
                        <a14:foregroundMark x1="38500" y1="88667" x2="38500" y2="88667"/>
                        <a14:foregroundMark x1="32250" y1="88667" x2="32250" y2="88667"/>
                        <a14:foregroundMark x1="25000" y1="74000" x2="25000" y2="74000"/>
                        <a14:foregroundMark x1="21417" y1="70083" x2="21417" y2="70083"/>
                        <a14:foregroundMark x1="15167" y1="66250" x2="15417" y2="76083"/>
                        <a14:foregroundMark x1="14250" y1="38500" x2="16333" y2="68000"/>
                        <a14:foregroundMark x1="19667" y1="86750" x2="35333" y2="91750"/>
                        <a14:foregroundMark x1="35333" y1="91750" x2="45833" y2="91833"/>
                        <a14:foregroundMark x1="15000" y1="86167" x2="21417" y2="86417"/>
                        <a14:foregroundMark x1="13917" y1="75333" x2="14083" y2="81667"/>
                        <a14:foregroundMark x1="14417" y1="87167" x2="14417" y2="81167"/>
                        <a14:foregroundMark x1="44833" y1="92417" x2="50333" y2="87417"/>
                        <a14:foregroundMark x1="50333" y1="87417" x2="58083" y2="88833"/>
                        <a14:foregroundMark x1="58083" y1="88833" x2="65167" y2="88083"/>
                        <a14:foregroundMark x1="65167" y1="89167" x2="80667" y2="89917"/>
                        <a14:foregroundMark x1="80667" y1="89917" x2="87500" y2="87917"/>
                        <a14:foregroundMark x1="87500" y1="87917" x2="87833" y2="85833"/>
                        <a14:foregroundMark x1="83167" y1="90667" x2="88083" y2="88417"/>
                        <a14:foregroundMark x1="86000" y1="90333" x2="89000" y2="8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7748" y="4584947"/>
            <a:ext cx="1783225" cy="178322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EEE19B-680A-DF82-C003-CCB195CB107F}"/>
              </a:ext>
            </a:extLst>
          </p:cNvPr>
          <p:cNvCxnSpPr>
            <a:cxnSpLocks/>
          </p:cNvCxnSpPr>
          <p:nvPr/>
        </p:nvCxnSpPr>
        <p:spPr>
          <a:xfrm flipV="1">
            <a:off x="7481282" y="4140095"/>
            <a:ext cx="923047" cy="10299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4866C38-0B24-87C4-7CDA-A1E6AFE1F2F6}"/>
              </a:ext>
            </a:extLst>
          </p:cNvPr>
          <p:cNvCxnSpPr>
            <a:cxnSpLocks/>
          </p:cNvCxnSpPr>
          <p:nvPr/>
        </p:nvCxnSpPr>
        <p:spPr>
          <a:xfrm flipH="1" flipV="1">
            <a:off x="9615725" y="4145198"/>
            <a:ext cx="637309" cy="8288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03577B2-C803-438E-6744-EA014E26541D}"/>
              </a:ext>
            </a:extLst>
          </p:cNvPr>
          <p:cNvGrpSpPr/>
          <p:nvPr/>
        </p:nvGrpSpPr>
        <p:grpSpPr>
          <a:xfrm>
            <a:off x="9417937" y="1912459"/>
            <a:ext cx="2189386" cy="1320209"/>
            <a:chOff x="9582392" y="1886025"/>
            <a:chExt cx="1783224" cy="1320209"/>
          </a:xfrm>
        </p:grpSpPr>
        <p:pic>
          <p:nvPicPr>
            <p:cNvPr id="12" name="Picture 8" descr="Image">
              <a:extLst>
                <a:ext uri="{FF2B5EF4-FFF2-40B4-BE49-F238E27FC236}">
                  <a16:creationId xmlns:a16="http://schemas.microsoft.com/office/drawing/2014/main" id="{575B96DD-108A-9610-FD9D-EC0CCE8BB6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13" t="38954" r="11824" b="12923"/>
            <a:stretch/>
          </p:blipFill>
          <p:spPr bwMode="auto">
            <a:xfrm>
              <a:off x="9582392" y="1886025"/>
              <a:ext cx="1783224" cy="1320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C4CE5A4-8912-BBB9-0066-0C334FCDF777}"/>
                </a:ext>
              </a:extLst>
            </p:cNvPr>
            <p:cNvSpPr/>
            <p:nvPr/>
          </p:nvSpPr>
          <p:spPr>
            <a:xfrm>
              <a:off x="10075907" y="2028097"/>
              <a:ext cx="796193" cy="417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62FB45F-0D54-FC83-27AB-79C099CF67B1}"/>
              </a:ext>
            </a:extLst>
          </p:cNvPr>
          <p:cNvSpPr txBox="1"/>
          <p:nvPr/>
        </p:nvSpPr>
        <p:spPr>
          <a:xfrm>
            <a:off x="9565163" y="2002257"/>
            <a:ext cx="2013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t+1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= .9(.82)+.1(.5)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DB0DB2-3E65-E003-0939-5CB4F2715871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 Design: Incentives and Fees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62CFC5-2F7D-2AD7-E341-C7AE87478296}"/>
              </a:ext>
            </a:extLst>
          </p:cNvPr>
          <p:cNvSpPr/>
          <p:nvPr/>
        </p:nvSpPr>
        <p:spPr>
          <a:xfrm>
            <a:off x="8086724" y="1973191"/>
            <a:ext cx="1331212" cy="345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0859BB-E74F-62BA-0BDD-3BAF5F31DA2D}"/>
              </a:ext>
            </a:extLst>
          </p:cNvPr>
          <p:cNvSpPr txBox="1"/>
          <p:nvPr/>
        </p:nvSpPr>
        <p:spPr>
          <a:xfrm>
            <a:off x="8086724" y="1982102"/>
            <a:ext cx="1449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askerville" panose="02020502070401020303"/>
              </a:rPr>
              <a:t>⍺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= .1, </a:t>
            </a:r>
            <a:r>
              <a:rPr lang="en-US" dirty="0">
                <a:latin typeface="Baskerville" panose="02020502070401020303"/>
              </a:rPr>
              <a:t>β = .5</a:t>
            </a: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ABE996D-E5C7-7365-8483-6AF6A1BEA4FD}"/>
              </a:ext>
            </a:extLst>
          </p:cNvPr>
          <p:cNvCxnSpPr/>
          <p:nvPr/>
        </p:nvCxnSpPr>
        <p:spPr>
          <a:xfrm>
            <a:off x="7632132" y="5640694"/>
            <a:ext cx="2215616" cy="0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817357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DE2AE08-E4F7-C254-38D6-13681285F803}"/>
              </a:ext>
            </a:extLst>
          </p:cNvPr>
          <p:cNvSpPr/>
          <p:nvPr/>
        </p:nvSpPr>
        <p:spPr>
          <a:xfrm>
            <a:off x="8086724" y="1973191"/>
            <a:ext cx="1331212" cy="345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DBDDD-4910-1504-DB48-634568B7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INFORMS 2023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9BB722-E1A1-4917-B15F-61DC88B0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B26425-1954-7DE3-D310-7145B6E8ECAC}"/>
              </a:ext>
            </a:extLst>
          </p:cNvPr>
          <p:cNvSpPr txBox="1"/>
          <p:nvPr/>
        </p:nvSpPr>
        <p:spPr>
          <a:xfrm>
            <a:off x="463392" y="1081087"/>
            <a:ext cx="59133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On a platform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disintermediation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is when users connect to services on the platform but 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transact off the platform.</a:t>
            </a: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Model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Service providers have quality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q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~ F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Service providers disintermediate with rate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Users contract with provider with probability: 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h(R</a:t>
            </a:r>
            <a:r>
              <a:rPr lang="en-US" b="1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/>
              </a:rPr>
              <a:t>R</a:t>
            </a:r>
            <a:r>
              <a:rPr lang="en-US" baseline="-25000" dirty="0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 = (1-⍺)R</a:t>
            </a:r>
            <a:r>
              <a:rPr lang="en-US" baseline="-25000" dirty="0">
                <a:latin typeface="Baskerville" panose="02020502070401020303"/>
              </a:rPr>
              <a:t>t-1 </a:t>
            </a:r>
            <a:r>
              <a:rPr lang="en-US" dirty="0">
                <a:latin typeface="Baskerville" panose="02020502070401020303"/>
              </a:rPr>
              <a:t>+ ⍺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 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 err="1">
                <a:latin typeface="Baskerville" panose="02020502070401020303"/>
              </a:rPr>
              <a:t>Y</a:t>
            </a:r>
            <a:r>
              <a:rPr lang="en-US" baseline="-25000" dirty="0" err="1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),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>
                <a:solidFill>
                  <a:srgbClr val="FF0000"/>
                </a:solidFill>
                <a:latin typeface="Baskerville" panose="02020502070401020303"/>
              </a:rPr>
              <a:t>N</a:t>
            </a:r>
            <a:r>
              <a:rPr lang="en-US" dirty="0">
                <a:latin typeface="Baskerville" panose="02020502070401020303"/>
              </a:rPr>
              <a:t>) = 0,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>
                <a:solidFill>
                  <a:srgbClr val="00B050"/>
                </a:solidFill>
                <a:latin typeface="Baskerville" panose="02020502070401020303"/>
              </a:rPr>
              <a:t>P</a:t>
            </a:r>
            <a:r>
              <a:rPr lang="en-US" dirty="0">
                <a:latin typeface="Baskerville" panose="02020502070401020303"/>
              </a:rPr>
              <a:t>) = 1,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 g</a:t>
            </a:r>
            <a:r>
              <a:rPr lang="en-US" dirty="0">
                <a:latin typeface="Baskerville" panose="02020502070401020303"/>
              </a:rPr>
              <a:t>(NR) =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β</a:t>
            </a:r>
            <a:endParaRPr lang="en-US" b="1" dirty="0">
              <a:solidFill>
                <a:schemeClr val="accent3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Mechanics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If contracted with prob. h(R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Either transact on platform, pay fee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f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and get rating</a:t>
            </a:r>
            <a:endParaRPr lang="en-US" b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Or transact off platform, no fee and no rating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Stackelberg game: First choose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f, g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then choose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Objective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 Maximize expected long-run seller revenue </a:t>
            </a:r>
          </a:p>
          <a:p>
            <a:pPr>
              <a:spcAft>
                <a:spcPts val="600"/>
              </a:spcAft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AB0E03-A05F-D4B6-A21D-CD3E6B2307E1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F2F9D3-1293-9570-9BB7-93D1D97EB77A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85EAD55-EABF-4040-9A4E-00F8989B06B5}"/>
              </a:ext>
            </a:extLst>
          </p:cNvPr>
          <p:cNvSpPr/>
          <p:nvPr/>
        </p:nvSpPr>
        <p:spPr>
          <a:xfrm>
            <a:off x="6183698" y="1081087"/>
            <a:ext cx="59133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Qu: 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What kind of rating system stops disintermediation?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Must transact on platform to leave review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6" name="Picture 5" descr="A logo with a fork in a circle&#10;&#10;Description automatically generated">
            <a:extLst>
              <a:ext uri="{FF2B5EF4-FFF2-40B4-BE49-F238E27FC236}">
                <a16:creationId xmlns:a16="http://schemas.microsoft.com/office/drawing/2014/main" id="{EE3E51F6-FB30-947D-B3B3-AA743C0B9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567" y="2435566"/>
            <a:ext cx="1188019" cy="1541342"/>
          </a:xfrm>
          <a:prstGeom prst="rect">
            <a:avLst/>
          </a:prstGeom>
        </p:spPr>
      </p:pic>
      <p:pic>
        <p:nvPicPr>
          <p:cNvPr id="7" name="Picture 6" descr="A drawing of a small building&#10;&#10;Description automatically generated">
            <a:extLst>
              <a:ext uri="{FF2B5EF4-FFF2-40B4-BE49-F238E27FC236}">
                <a16:creationId xmlns:a16="http://schemas.microsoft.com/office/drawing/2014/main" id="{40B7BB39-048A-26D2-8660-6C51ABF6F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417" l="10000" r="93500">
                        <a14:foregroundMark x1="89583" y1="55417" x2="89583" y2="55417"/>
                        <a14:foregroundMark x1="93500" y1="56167" x2="93500" y2="56167"/>
                        <a14:foregroundMark x1="74500" y1="50333" x2="74500" y2="50333"/>
                        <a14:foregroundMark x1="76583" y1="51417" x2="76583" y2="51417"/>
                        <a14:foregroundMark x1="51083" y1="86000" x2="51083" y2="86000"/>
                        <a14:foregroundMark x1="38500" y1="88667" x2="38500" y2="88667"/>
                        <a14:foregroundMark x1="32250" y1="88667" x2="32250" y2="88667"/>
                        <a14:foregroundMark x1="25000" y1="74000" x2="25000" y2="74000"/>
                        <a14:foregroundMark x1="21417" y1="70083" x2="21417" y2="70083"/>
                        <a14:foregroundMark x1="15167" y1="66250" x2="15417" y2="76083"/>
                        <a14:foregroundMark x1="14250" y1="38500" x2="16333" y2="68000"/>
                        <a14:foregroundMark x1="19667" y1="86750" x2="35333" y2="91750"/>
                        <a14:foregroundMark x1="35333" y1="91750" x2="45833" y2="91833"/>
                        <a14:foregroundMark x1="15000" y1="86167" x2="21417" y2="86417"/>
                        <a14:foregroundMark x1="13917" y1="75333" x2="14083" y2="81667"/>
                        <a14:foregroundMark x1="14417" y1="87167" x2="14417" y2="81167"/>
                        <a14:foregroundMark x1="44833" y1="92417" x2="50333" y2="87417"/>
                        <a14:foregroundMark x1="50333" y1="87417" x2="58083" y2="88833"/>
                        <a14:foregroundMark x1="58083" y1="88833" x2="65167" y2="88083"/>
                        <a14:foregroundMark x1="65167" y1="89167" x2="80667" y2="89917"/>
                        <a14:foregroundMark x1="80667" y1="89917" x2="87500" y2="87917"/>
                        <a14:foregroundMark x1="87500" y1="87917" x2="87833" y2="85833"/>
                        <a14:foregroundMark x1="83167" y1="90667" x2="88083" y2="88417"/>
                        <a14:foregroundMark x1="86000" y1="90333" x2="89000" y2="8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7748" y="4584947"/>
            <a:ext cx="1783225" cy="1783225"/>
          </a:xfrm>
          <a:prstGeom prst="rect">
            <a:avLst/>
          </a:prstGeom>
        </p:spPr>
      </p:pic>
      <p:pic>
        <p:nvPicPr>
          <p:cNvPr id="11" name="Picture 10" descr="A black silhouette of a person holding a knife and fork&#10;&#10;Description automatically generated">
            <a:extLst>
              <a:ext uri="{FF2B5EF4-FFF2-40B4-BE49-F238E27FC236}">
                <a16:creationId xmlns:a16="http://schemas.microsoft.com/office/drawing/2014/main" id="{38BED79A-B09A-7DA3-9E62-B04ADADDC5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20" b="97004" l="9636" r="89936">
                        <a14:foregroundMark x1="48073" y1="54494" x2="48073" y2="54494"/>
                        <a14:foregroundMark x1="48715" y1="19476" x2="48715" y2="19476"/>
                        <a14:foregroundMark x1="36296" y1="5993" x2="36296" y2="5993"/>
                        <a14:foregroundMark x1="60278" y1="4307" x2="60278" y2="4307"/>
                        <a14:foregroundMark x1="44861" y1="93820" x2="44861" y2="93820"/>
                        <a14:foregroundMark x1="52677" y1="95693" x2="52677" y2="95693"/>
                        <a14:foregroundMark x1="45824" y1="97004" x2="45824" y2="970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9889" y="4801439"/>
            <a:ext cx="2340752" cy="1338289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EEE19B-680A-DF82-C003-CCB195CB107F}"/>
              </a:ext>
            </a:extLst>
          </p:cNvPr>
          <p:cNvCxnSpPr>
            <a:cxnSpLocks/>
          </p:cNvCxnSpPr>
          <p:nvPr/>
        </p:nvCxnSpPr>
        <p:spPr>
          <a:xfrm flipV="1">
            <a:off x="7481282" y="4140095"/>
            <a:ext cx="923047" cy="10299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4866C38-0B24-87C4-7CDA-A1E6AFE1F2F6}"/>
              </a:ext>
            </a:extLst>
          </p:cNvPr>
          <p:cNvCxnSpPr>
            <a:cxnSpLocks/>
          </p:cNvCxnSpPr>
          <p:nvPr/>
        </p:nvCxnSpPr>
        <p:spPr>
          <a:xfrm flipH="1" flipV="1">
            <a:off x="9615725" y="4145198"/>
            <a:ext cx="637309" cy="8288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E30B6-73E7-177B-B885-F2BB305F7C2B}"/>
              </a:ext>
            </a:extLst>
          </p:cNvPr>
          <p:cNvCxnSpPr/>
          <p:nvPr/>
        </p:nvCxnSpPr>
        <p:spPr>
          <a:xfrm>
            <a:off x="7632132" y="5640694"/>
            <a:ext cx="2215616" cy="0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BDB0DB2-3E65-E003-0939-5CB4F2715871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 Design: Incentives and Fees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17C93F-C2DD-CE0D-0063-52E1D0F36A69}"/>
              </a:ext>
            </a:extLst>
          </p:cNvPr>
          <p:cNvGrpSpPr/>
          <p:nvPr/>
        </p:nvGrpSpPr>
        <p:grpSpPr>
          <a:xfrm>
            <a:off x="9417937" y="1912459"/>
            <a:ext cx="2189386" cy="1320209"/>
            <a:chOff x="9582392" y="1886025"/>
            <a:chExt cx="1783224" cy="1320209"/>
          </a:xfrm>
        </p:grpSpPr>
        <p:pic>
          <p:nvPicPr>
            <p:cNvPr id="21" name="Picture 8" descr="Image">
              <a:extLst>
                <a:ext uri="{FF2B5EF4-FFF2-40B4-BE49-F238E27FC236}">
                  <a16:creationId xmlns:a16="http://schemas.microsoft.com/office/drawing/2014/main" id="{F484B1FB-A319-83D1-15C5-12F15B2CE6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13" t="38954" r="11824" b="12923"/>
            <a:stretch/>
          </p:blipFill>
          <p:spPr bwMode="auto">
            <a:xfrm>
              <a:off x="9582392" y="1886025"/>
              <a:ext cx="1783224" cy="1320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4C876F9-A5C3-7363-46B8-CC9650FFDBF0}"/>
                </a:ext>
              </a:extLst>
            </p:cNvPr>
            <p:cNvSpPr/>
            <p:nvPr/>
          </p:nvSpPr>
          <p:spPr>
            <a:xfrm>
              <a:off x="10075907" y="2028097"/>
              <a:ext cx="796193" cy="417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0FA6B1C-6B43-C69C-8B95-1CE86B89F55C}"/>
              </a:ext>
            </a:extLst>
          </p:cNvPr>
          <p:cNvSpPr txBox="1"/>
          <p:nvPr/>
        </p:nvSpPr>
        <p:spPr>
          <a:xfrm>
            <a:off x="9565163" y="2002257"/>
            <a:ext cx="2013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t+2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= .788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6E819B-5D39-39ED-ACB4-0581B7D2EA75}"/>
              </a:ext>
            </a:extLst>
          </p:cNvPr>
          <p:cNvSpPr txBox="1"/>
          <p:nvPr/>
        </p:nvSpPr>
        <p:spPr>
          <a:xfrm>
            <a:off x="8086724" y="1982102"/>
            <a:ext cx="1449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askerville" panose="02020502070401020303"/>
              </a:rPr>
              <a:t>⍺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= .1, </a:t>
            </a:r>
            <a:r>
              <a:rPr lang="en-US" dirty="0">
                <a:latin typeface="Baskerville" panose="02020502070401020303"/>
              </a:rPr>
              <a:t>β = .5</a:t>
            </a: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304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6 -0.00394 L 0.12878 0.1219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DE2AE08-E4F7-C254-38D6-13681285F803}"/>
              </a:ext>
            </a:extLst>
          </p:cNvPr>
          <p:cNvSpPr/>
          <p:nvPr/>
        </p:nvSpPr>
        <p:spPr>
          <a:xfrm>
            <a:off x="8086724" y="1973191"/>
            <a:ext cx="1331212" cy="345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DBDDD-4910-1504-DB48-634568B7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INFORMS 2023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9BB722-E1A1-4917-B15F-61DC88B0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B26425-1954-7DE3-D310-7145B6E8ECAC}"/>
              </a:ext>
            </a:extLst>
          </p:cNvPr>
          <p:cNvSpPr txBox="1"/>
          <p:nvPr/>
        </p:nvSpPr>
        <p:spPr>
          <a:xfrm>
            <a:off x="463392" y="1081087"/>
            <a:ext cx="59133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On a platform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disintermediation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is when users connect to services on the platform but 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transact off the platform.</a:t>
            </a: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Model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Service providers have quality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q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~ F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Service providers disintermediate with rate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Users contract with provider with probability: 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h(R</a:t>
            </a:r>
            <a:r>
              <a:rPr lang="en-US" b="1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/>
              </a:rPr>
              <a:t>R</a:t>
            </a:r>
            <a:r>
              <a:rPr lang="en-US" baseline="-25000" dirty="0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 = (1-⍺)R</a:t>
            </a:r>
            <a:r>
              <a:rPr lang="en-US" baseline="-25000" dirty="0">
                <a:latin typeface="Baskerville" panose="02020502070401020303"/>
              </a:rPr>
              <a:t>t-1 </a:t>
            </a:r>
            <a:r>
              <a:rPr lang="en-US" dirty="0">
                <a:latin typeface="Baskerville" panose="02020502070401020303"/>
              </a:rPr>
              <a:t>+ ⍺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 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 err="1">
                <a:latin typeface="Baskerville" panose="02020502070401020303"/>
              </a:rPr>
              <a:t>Y</a:t>
            </a:r>
            <a:r>
              <a:rPr lang="en-US" baseline="-25000" dirty="0" err="1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),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>
                <a:solidFill>
                  <a:srgbClr val="FF0000"/>
                </a:solidFill>
                <a:latin typeface="Baskerville" panose="02020502070401020303"/>
              </a:rPr>
              <a:t>N</a:t>
            </a:r>
            <a:r>
              <a:rPr lang="en-US" dirty="0">
                <a:latin typeface="Baskerville" panose="02020502070401020303"/>
              </a:rPr>
              <a:t>) = 0,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>
                <a:solidFill>
                  <a:srgbClr val="00B050"/>
                </a:solidFill>
                <a:latin typeface="Baskerville" panose="02020502070401020303"/>
              </a:rPr>
              <a:t>P</a:t>
            </a:r>
            <a:r>
              <a:rPr lang="en-US" dirty="0">
                <a:latin typeface="Baskerville" panose="02020502070401020303"/>
              </a:rPr>
              <a:t>) = 1,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 g</a:t>
            </a:r>
            <a:r>
              <a:rPr lang="en-US" dirty="0">
                <a:latin typeface="Baskerville" panose="02020502070401020303"/>
              </a:rPr>
              <a:t>(NR) =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β</a:t>
            </a:r>
            <a:endParaRPr lang="en-US" b="1" dirty="0">
              <a:solidFill>
                <a:schemeClr val="accent3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Mechanics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If contracted with prob. h(R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Either transact on platform, pay fee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f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and get rating</a:t>
            </a:r>
            <a:endParaRPr lang="en-US" b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Or transact off platform, no fee and no rating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Stackelberg game: First choose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f, g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then choose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Objective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 Maximize expected long-run seller revenue </a:t>
            </a:r>
          </a:p>
          <a:p>
            <a:pPr>
              <a:spcAft>
                <a:spcPts val="600"/>
              </a:spcAft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AB0E03-A05F-D4B6-A21D-CD3E6B2307E1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F2F9D3-1293-9570-9BB7-93D1D97EB77A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85EAD55-EABF-4040-9A4E-00F8989B06B5}"/>
              </a:ext>
            </a:extLst>
          </p:cNvPr>
          <p:cNvSpPr/>
          <p:nvPr/>
        </p:nvSpPr>
        <p:spPr>
          <a:xfrm>
            <a:off x="6183698" y="1081087"/>
            <a:ext cx="59133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Qu: 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What kind of rating system stops disintermediation?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Must transact on platform to leave review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6" name="Picture 5" descr="A logo with a fork in a circle&#10;&#10;Description automatically generated">
            <a:extLst>
              <a:ext uri="{FF2B5EF4-FFF2-40B4-BE49-F238E27FC236}">
                <a16:creationId xmlns:a16="http://schemas.microsoft.com/office/drawing/2014/main" id="{EE3E51F6-FB30-947D-B3B3-AA743C0B9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567" y="2435566"/>
            <a:ext cx="1188019" cy="1541342"/>
          </a:xfrm>
          <a:prstGeom prst="rect">
            <a:avLst/>
          </a:prstGeom>
        </p:spPr>
      </p:pic>
      <p:pic>
        <p:nvPicPr>
          <p:cNvPr id="7" name="Picture 6" descr="A drawing of a small building&#10;&#10;Description automatically generated">
            <a:extLst>
              <a:ext uri="{FF2B5EF4-FFF2-40B4-BE49-F238E27FC236}">
                <a16:creationId xmlns:a16="http://schemas.microsoft.com/office/drawing/2014/main" id="{40B7BB39-048A-26D2-8660-6C51ABF6F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417" l="10000" r="93500">
                        <a14:foregroundMark x1="89583" y1="55417" x2="89583" y2="55417"/>
                        <a14:foregroundMark x1="93500" y1="56167" x2="93500" y2="56167"/>
                        <a14:foregroundMark x1="74500" y1="50333" x2="74500" y2="50333"/>
                        <a14:foregroundMark x1="76583" y1="51417" x2="76583" y2="51417"/>
                        <a14:foregroundMark x1="51083" y1="86000" x2="51083" y2="86000"/>
                        <a14:foregroundMark x1="38500" y1="88667" x2="38500" y2="88667"/>
                        <a14:foregroundMark x1="32250" y1="88667" x2="32250" y2="88667"/>
                        <a14:foregroundMark x1="25000" y1="74000" x2="25000" y2="74000"/>
                        <a14:foregroundMark x1="21417" y1="70083" x2="21417" y2="70083"/>
                        <a14:foregroundMark x1="15167" y1="66250" x2="15417" y2="76083"/>
                        <a14:foregroundMark x1="14250" y1="38500" x2="16333" y2="68000"/>
                        <a14:foregroundMark x1="19667" y1="86750" x2="35333" y2="91750"/>
                        <a14:foregroundMark x1="35333" y1="91750" x2="45833" y2="91833"/>
                        <a14:foregroundMark x1="15000" y1="86167" x2="21417" y2="86417"/>
                        <a14:foregroundMark x1="13917" y1="75333" x2="14083" y2="81667"/>
                        <a14:foregroundMark x1="14417" y1="87167" x2="14417" y2="81167"/>
                        <a14:foregroundMark x1="44833" y1="92417" x2="50333" y2="87417"/>
                        <a14:foregroundMark x1="50333" y1="87417" x2="58083" y2="88833"/>
                        <a14:foregroundMark x1="58083" y1="88833" x2="65167" y2="88083"/>
                        <a14:foregroundMark x1="65167" y1="89167" x2="80667" y2="89917"/>
                        <a14:foregroundMark x1="80667" y1="89917" x2="87500" y2="87917"/>
                        <a14:foregroundMark x1="87500" y1="87917" x2="87833" y2="85833"/>
                        <a14:foregroundMark x1="83167" y1="90667" x2="88083" y2="88417"/>
                        <a14:foregroundMark x1="86000" y1="90333" x2="89000" y2="8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7748" y="4584947"/>
            <a:ext cx="1783225" cy="178322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EEE19B-680A-DF82-C003-CCB195CB107F}"/>
              </a:ext>
            </a:extLst>
          </p:cNvPr>
          <p:cNvCxnSpPr>
            <a:cxnSpLocks/>
          </p:cNvCxnSpPr>
          <p:nvPr/>
        </p:nvCxnSpPr>
        <p:spPr>
          <a:xfrm flipV="1">
            <a:off x="7481282" y="4140095"/>
            <a:ext cx="923047" cy="10299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4866C38-0B24-87C4-7CDA-A1E6AFE1F2F6}"/>
              </a:ext>
            </a:extLst>
          </p:cNvPr>
          <p:cNvCxnSpPr>
            <a:cxnSpLocks/>
          </p:cNvCxnSpPr>
          <p:nvPr/>
        </p:nvCxnSpPr>
        <p:spPr>
          <a:xfrm flipH="1" flipV="1">
            <a:off x="9615725" y="4145198"/>
            <a:ext cx="637309" cy="8288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E30B6-73E7-177B-B885-F2BB305F7C2B}"/>
              </a:ext>
            </a:extLst>
          </p:cNvPr>
          <p:cNvCxnSpPr/>
          <p:nvPr/>
        </p:nvCxnSpPr>
        <p:spPr>
          <a:xfrm>
            <a:off x="7632132" y="5640694"/>
            <a:ext cx="2215616" cy="0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BDB0DB2-3E65-E003-0939-5CB4F2715871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 Design: Incentives and Fees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17C93F-C2DD-CE0D-0063-52E1D0F36A69}"/>
              </a:ext>
            </a:extLst>
          </p:cNvPr>
          <p:cNvGrpSpPr/>
          <p:nvPr/>
        </p:nvGrpSpPr>
        <p:grpSpPr>
          <a:xfrm>
            <a:off x="9417937" y="1912459"/>
            <a:ext cx="2189386" cy="1320209"/>
            <a:chOff x="9582392" y="1886025"/>
            <a:chExt cx="1783224" cy="1320209"/>
          </a:xfrm>
        </p:grpSpPr>
        <p:pic>
          <p:nvPicPr>
            <p:cNvPr id="21" name="Picture 8" descr="Image">
              <a:extLst>
                <a:ext uri="{FF2B5EF4-FFF2-40B4-BE49-F238E27FC236}">
                  <a16:creationId xmlns:a16="http://schemas.microsoft.com/office/drawing/2014/main" id="{F484B1FB-A319-83D1-15C5-12F15B2CE6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13" t="38954" r="11824" b="12923"/>
            <a:stretch/>
          </p:blipFill>
          <p:spPr bwMode="auto">
            <a:xfrm>
              <a:off x="9582392" y="1886025"/>
              <a:ext cx="1783224" cy="1320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4C876F9-A5C3-7363-46B8-CC9650FFDBF0}"/>
                </a:ext>
              </a:extLst>
            </p:cNvPr>
            <p:cNvSpPr/>
            <p:nvPr/>
          </p:nvSpPr>
          <p:spPr>
            <a:xfrm>
              <a:off x="10075907" y="2028097"/>
              <a:ext cx="796193" cy="417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0FA6B1C-6B43-C69C-8B95-1CE86B89F55C}"/>
              </a:ext>
            </a:extLst>
          </p:cNvPr>
          <p:cNvSpPr txBox="1"/>
          <p:nvPr/>
        </p:nvSpPr>
        <p:spPr>
          <a:xfrm>
            <a:off x="9565163" y="2002257"/>
            <a:ext cx="2013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t+2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= .9(.78)+.1(.5)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6E819B-5D39-39ED-ACB4-0581B7D2EA75}"/>
              </a:ext>
            </a:extLst>
          </p:cNvPr>
          <p:cNvSpPr txBox="1"/>
          <p:nvPr/>
        </p:nvSpPr>
        <p:spPr>
          <a:xfrm>
            <a:off x="8086724" y="1982102"/>
            <a:ext cx="1449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askerville" panose="02020502070401020303"/>
              </a:rPr>
              <a:t>⍺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= .1, </a:t>
            </a:r>
            <a:r>
              <a:rPr lang="en-US" dirty="0">
                <a:latin typeface="Baskerville" panose="02020502070401020303"/>
              </a:rPr>
              <a:t>β = .5</a:t>
            </a: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3269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DE2AE08-E4F7-C254-38D6-13681285F803}"/>
              </a:ext>
            </a:extLst>
          </p:cNvPr>
          <p:cNvSpPr/>
          <p:nvPr/>
        </p:nvSpPr>
        <p:spPr>
          <a:xfrm>
            <a:off x="8086724" y="1973191"/>
            <a:ext cx="1331212" cy="345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DBDDD-4910-1504-DB48-634568B7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INFORMS 2023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9BB722-E1A1-4917-B15F-61DC88B0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B26425-1954-7DE3-D310-7145B6E8ECAC}"/>
              </a:ext>
            </a:extLst>
          </p:cNvPr>
          <p:cNvSpPr txBox="1"/>
          <p:nvPr/>
        </p:nvSpPr>
        <p:spPr>
          <a:xfrm>
            <a:off x="463392" y="1081087"/>
            <a:ext cx="59133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On a platform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disintermediation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is when users connect to services on the platform but 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transact off the platform.</a:t>
            </a: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Model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Service providers have quality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q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~ F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Service providers disintermediate with rate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Users contract with provider with probability: 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h(R</a:t>
            </a:r>
            <a:r>
              <a:rPr lang="en-US" b="1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/>
              </a:rPr>
              <a:t>R</a:t>
            </a:r>
            <a:r>
              <a:rPr lang="en-US" baseline="-25000" dirty="0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 = (1-⍺)R</a:t>
            </a:r>
            <a:r>
              <a:rPr lang="en-US" baseline="-25000" dirty="0">
                <a:latin typeface="Baskerville" panose="02020502070401020303"/>
              </a:rPr>
              <a:t>t-1 </a:t>
            </a:r>
            <a:r>
              <a:rPr lang="en-US" dirty="0">
                <a:latin typeface="Baskerville" panose="02020502070401020303"/>
              </a:rPr>
              <a:t>+ ⍺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 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 err="1">
                <a:latin typeface="Baskerville" panose="02020502070401020303"/>
              </a:rPr>
              <a:t>Y</a:t>
            </a:r>
            <a:r>
              <a:rPr lang="en-US" baseline="-25000" dirty="0" err="1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),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>
                <a:solidFill>
                  <a:srgbClr val="FF0000"/>
                </a:solidFill>
                <a:latin typeface="Baskerville" panose="02020502070401020303"/>
              </a:rPr>
              <a:t>N</a:t>
            </a:r>
            <a:r>
              <a:rPr lang="en-US" dirty="0">
                <a:latin typeface="Baskerville" panose="02020502070401020303"/>
              </a:rPr>
              <a:t>) = 0,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>
                <a:solidFill>
                  <a:srgbClr val="00B050"/>
                </a:solidFill>
                <a:latin typeface="Baskerville" panose="02020502070401020303"/>
              </a:rPr>
              <a:t>P</a:t>
            </a:r>
            <a:r>
              <a:rPr lang="en-US" dirty="0">
                <a:latin typeface="Baskerville" panose="02020502070401020303"/>
              </a:rPr>
              <a:t>) = 1,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 g</a:t>
            </a:r>
            <a:r>
              <a:rPr lang="en-US" dirty="0">
                <a:latin typeface="Baskerville" panose="02020502070401020303"/>
              </a:rPr>
              <a:t>(NR) =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β</a:t>
            </a:r>
            <a:endParaRPr lang="en-US" b="1" dirty="0">
              <a:solidFill>
                <a:schemeClr val="accent3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Mechanics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If contracted with prob. h(R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Either transact on platform, pay fee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f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and get rating</a:t>
            </a:r>
            <a:endParaRPr lang="en-US" b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Or transact off platform, no fee and no rating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Stackelberg game: First choose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f, g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then choose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Objective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 Maximize expected long-run seller revenue </a:t>
            </a:r>
          </a:p>
          <a:p>
            <a:pPr>
              <a:spcAft>
                <a:spcPts val="600"/>
              </a:spcAft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AB0E03-A05F-D4B6-A21D-CD3E6B2307E1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F2F9D3-1293-9570-9BB7-93D1D97EB77A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85EAD55-EABF-4040-9A4E-00F8989B06B5}"/>
              </a:ext>
            </a:extLst>
          </p:cNvPr>
          <p:cNvSpPr/>
          <p:nvPr/>
        </p:nvSpPr>
        <p:spPr>
          <a:xfrm>
            <a:off x="6183698" y="1081087"/>
            <a:ext cx="59133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Qu: 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What kind of rating system stops disintermediation?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Must transact on platform to leave review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6" name="Picture 5" descr="A logo with a fork in a circle&#10;&#10;Description automatically generated">
            <a:extLst>
              <a:ext uri="{FF2B5EF4-FFF2-40B4-BE49-F238E27FC236}">
                <a16:creationId xmlns:a16="http://schemas.microsoft.com/office/drawing/2014/main" id="{EE3E51F6-FB30-947D-B3B3-AA743C0B9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567" y="2435566"/>
            <a:ext cx="1188019" cy="1541342"/>
          </a:xfrm>
          <a:prstGeom prst="rect">
            <a:avLst/>
          </a:prstGeom>
        </p:spPr>
      </p:pic>
      <p:pic>
        <p:nvPicPr>
          <p:cNvPr id="7" name="Picture 6" descr="A drawing of a small building&#10;&#10;Description automatically generated">
            <a:extLst>
              <a:ext uri="{FF2B5EF4-FFF2-40B4-BE49-F238E27FC236}">
                <a16:creationId xmlns:a16="http://schemas.microsoft.com/office/drawing/2014/main" id="{40B7BB39-048A-26D2-8660-6C51ABF6F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417" l="10000" r="93500">
                        <a14:foregroundMark x1="89583" y1="55417" x2="89583" y2="55417"/>
                        <a14:foregroundMark x1="93500" y1="56167" x2="93500" y2="56167"/>
                        <a14:foregroundMark x1="74500" y1="50333" x2="74500" y2="50333"/>
                        <a14:foregroundMark x1="76583" y1="51417" x2="76583" y2="51417"/>
                        <a14:foregroundMark x1="51083" y1="86000" x2="51083" y2="86000"/>
                        <a14:foregroundMark x1="38500" y1="88667" x2="38500" y2="88667"/>
                        <a14:foregroundMark x1="32250" y1="88667" x2="32250" y2="88667"/>
                        <a14:foregroundMark x1="25000" y1="74000" x2="25000" y2="74000"/>
                        <a14:foregroundMark x1="21417" y1="70083" x2="21417" y2="70083"/>
                        <a14:foregroundMark x1="15167" y1="66250" x2="15417" y2="76083"/>
                        <a14:foregroundMark x1="14250" y1="38500" x2="16333" y2="68000"/>
                        <a14:foregroundMark x1="19667" y1="86750" x2="35333" y2="91750"/>
                        <a14:foregroundMark x1="35333" y1="91750" x2="45833" y2="91833"/>
                        <a14:foregroundMark x1="15000" y1="86167" x2="21417" y2="86417"/>
                        <a14:foregroundMark x1="13917" y1="75333" x2="14083" y2="81667"/>
                        <a14:foregroundMark x1="14417" y1="87167" x2="14417" y2="81167"/>
                        <a14:foregroundMark x1="44833" y1="92417" x2="50333" y2="87417"/>
                        <a14:foregroundMark x1="50333" y1="87417" x2="58083" y2="88833"/>
                        <a14:foregroundMark x1="58083" y1="88833" x2="65167" y2="88083"/>
                        <a14:foregroundMark x1="65167" y1="89167" x2="80667" y2="89917"/>
                        <a14:foregroundMark x1="80667" y1="89917" x2="87500" y2="87917"/>
                        <a14:foregroundMark x1="87500" y1="87917" x2="87833" y2="85833"/>
                        <a14:foregroundMark x1="83167" y1="90667" x2="88083" y2="88417"/>
                        <a14:foregroundMark x1="86000" y1="90333" x2="89000" y2="8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7748" y="4584947"/>
            <a:ext cx="1783225" cy="178322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EEE19B-680A-DF82-C003-CCB195CB107F}"/>
              </a:ext>
            </a:extLst>
          </p:cNvPr>
          <p:cNvCxnSpPr>
            <a:cxnSpLocks/>
          </p:cNvCxnSpPr>
          <p:nvPr/>
        </p:nvCxnSpPr>
        <p:spPr>
          <a:xfrm flipV="1">
            <a:off x="7481282" y="4140095"/>
            <a:ext cx="923047" cy="10299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4866C38-0B24-87C4-7CDA-A1E6AFE1F2F6}"/>
              </a:ext>
            </a:extLst>
          </p:cNvPr>
          <p:cNvCxnSpPr>
            <a:cxnSpLocks/>
          </p:cNvCxnSpPr>
          <p:nvPr/>
        </p:nvCxnSpPr>
        <p:spPr>
          <a:xfrm flipH="1" flipV="1">
            <a:off x="9615725" y="4145198"/>
            <a:ext cx="637309" cy="8288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E30B6-73E7-177B-B885-F2BB305F7C2B}"/>
              </a:ext>
            </a:extLst>
          </p:cNvPr>
          <p:cNvCxnSpPr/>
          <p:nvPr/>
        </p:nvCxnSpPr>
        <p:spPr>
          <a:xfrm>
            <a:off x="7632132" y="5640694"/>
            <a:ext cx="2215616" cy="0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BDB0DB2-3E65-E003-0939-5CB4F2715871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 Design: Incentives and Fees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17C93F-C2DD-CE0D-0063-52E1D0F36A69}"/>
              </a:ext>
            </a:extLst>
          </p:cNvPr>
          <p:cNvGrpSpPr/>
          <p:nvPr/>
        </p:nvGrpSpPr>
        <p:grpSpPr>
          <a:xfrm>
            <a:off x="9417937" y="1912459"/>
            <a:ext cx="2189386" cy="1320209"/>
            <a:chOff x="9582392" y="1886025"/>
            <a:chExt cx="1783224" cy="1320209"/>
          </a:xfrm>
        </p:grpSpPr>
        <p:pic>
          <p:nvPicPr>
            <p:cNvPr id="21" name="Picture 8" descr="Image">
              <a:extLst>
                <a:ext uri="{FF2B5EF4-FFF2-40B4-BE49-F238E27FC236}">
                  <a16:creationId xmlns:a16="http://schemas.microsoft.com/office/drawing/2014/main" id="{F484B1FB-A319-83D1-15C5-12F15B2CE6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13" t="38954" r="11824" b="12923"/>
            <a:stretch/>
          </p:blipFill>
          <p:spPr bwMode="auto">
            <a:xfrm>
              <a:off x="9582392" y="1886025"/>
              <a:ext cx="1783224" cy="1320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4C876F9-A5C3-7363-46B8-CC9650FFDBF0}"/>
                </a:ext>
              </a:extLst>
            </p:cNvPr>
            <p:cNvSpPr/>
            <p:nvPr/>
          </p:nvSpPr>
          <p:spPr>
            <a:xfrm>
              <a:off x="10075907" y="2028097"/>
              <a:ext cx="796193" cy="417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0FA6B1C-6B43-C69C-8B95-1CE86B89F55C}"/>
              </a:ext>
            </a:extLst>
          </p:cNvPr>
          <p:cNvSpPr txBox="1"/>
          <p:nvPr/>
        </p:nvSpPr>
        <p:spPr>
          <a:xfrm>
            <a:off x="9565163" y="2002257"/>
            <a:ext cx="2013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t+2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= .76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6E819B-5D39-39ED-ACB4-0581B7D2EA75}"/>
              </a:ext>
            </a:extLst>
          </p:cNvPr>
          <p:cNvSpPr txBox="1"/>
          <p:nvPr/>
        </p:nvSpPr>
        <p:spPr>
          <a:xfrm>
            <a:off x="8086724" y="1982102"/>
            <a:ext cx="1449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askerville" panose="02020502070401020303"/>
              </a:rPr>
              <a:t>⍺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= .1, </a:t>
            </a:r>
            <a:r>
              <a:rPr lang="en-US" dirty="0">
                <a:latin typeface="Baskerville" panose="02020502070401020303"/>
              </a:rPr>
              <a:t>β = .5</a:t>
            </a: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8" name="Picture 7" descr="A black silhouette of a person holding a knife and fork&#10;&#10;Description automatically generated">
            <a:extLst>
              <a:ext uri="{FF2B5EF4-FFF2-40B4-BE49-F238E27FC236}">
                <a16:creationId xmlns:a16="http://schemas.microsoft.com/office/drawing/2014/main" id="{96C1BA29-1888-B691-F714-8A807020C0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20" b="97004" l="9636" r="89936">
                        <a14:foregroundMark x1="48073" y1="54494" x2="48073" y2="54494"/>
                        <a14:foregroundMark x1="48715" y1="19476" x2="48715" y2="19476"/>
                        <a14:foregroundMark x1="36296" y1="5993" x2="36296" y2="5993"/>
                        <a14:foregroundMark x1="60278" y1="4307" x2="60278" y2="4307"/>
                        <a14:foregroundMark x1="44861" y1="93820" x2="44861" y2="93820"/>
                        <a14:foregroundMark x1="52677" y1="95693" x2="52677" y2="95693"/>
                        <a14:foregroundMark x1="45824" y1="97004" x2="45824" y2="970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9889" y="4801439"/>
            <a:ext cx="2340752" cy="13382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31358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DE2AE08-E4F7-C254-38D6-13681285F803}"/>
              </a:ext>
            </a:extLst>
          </p:cNvPr>
          <p:cNvSpPr/>
          <p:nvPr/>
        </p:nvSpPr>
        <p:spPr>
          <a:xfrm>
            <a:off x="8086724" y="1973191"/>
            <a:ext cx="1331212" cy="345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DBDDD-4910-1504-DB48-634568B7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INFORMS 2023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9BB722-E1A1-4917-B15F-61DC88B0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B26425-1954-7DE3-D310-7145B6E8ECAC}"/>
              </a:ext>
            </a:extLst>
          </p:cNvPr>
          <p:cNvSpPr txBox="1"/>
          <p:nvPr/>
        </p:nvSpPr>
        <p:spPr>
          <a:xfrm>
            <a:off x="463392" y="1081087"/>
            <a:ext cx="59133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On a platform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disintermediation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is when users connect to services on the platform but 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transact off the platform.</a:t>
            </a: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Model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Service providers have quality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q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~ F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Service providers disintermediate with rate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Users contract with provider with probability: 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h(R</a:t>
            </a:r>
            <a:r>
              <a:rPr lang="en-US" b="1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/>
              </a:rPr>
              <a:t>R</a:t>
            </a:r>
            <a:r>
              <a:rPr lang="en-US" baseline="-25000" dirty="0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 = (1-⍺)R</a:t>
            </a:r>
            <a:r>
              <a:rPr lang="en-US" baseline="-25000" dirty="0">
                <a:latin typeface="Baskerville" panose="02020502070401020303"/>
              </a:rPr>
              <a:t>t-1 </a:t>
            </a:r>
            <a:r>
              <a:rPr lang="en-US" dirty="0">
                <a:latin typeface="Baskerville" panose="02020502070401020303"/>
              </a:rPr>
              <a:t>+ ⍺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 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 err="1">
                <a:latin typeface="Baskerville" panose="02020502070401020303"/>
              </a:rPr>
              <a:t>Y</a:t>
            </a:r>
            <a:r>
              <a:rPr lang="en-US" baseline="-25000" dirty="0" err="1">
                <a:latin typeface="Baskerville" panose="02020502070401020303"/>
              </a:rPr>
              <a:t>t</a:t>
            </a:r>
            <a:r>
              <a:rPr lang="en-US" dirty="0">
                <a:latin typeface="Baskerville" panose="02020502070401020303"/>
              </a:rPr>
              <a:t>),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>
                <a:solidFill>
                  <a:srgbClr val="FF0000"/>
                </a:solidFill>
                <a:latin typeface="Baskerville" panose="02020502070401020303"/>
              </a:rPr>
              <a:t>N</a:t>
            </a:r>
            <a:r>
              <a:rPr lang="en-US" dirty="0">
                <a:latin typeface="Baskerville" panose="02020502070401020303"/>
              </a:rPr>
              <a:t>) = 0,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g</a:t>
            </a:r>
            <a:r>
              <a:rPr lang="en-US" dirty="0">
                <a:latin typeface="Baskerville" panose="02020502070401020303"/>
              </a:rPr>
              <a:t>(</a:t>
            </a:r>
            <a:r>
              <a:rPr lang="en-US" dirty="0">
                <a:solidFill>
                  <a:srgbClr val="00B050"/>
                </a:solidFill>
                <a:latin typeface="Baskerville" panose="02020502070401020303"/>
              </a:rPr>
              <a:t>P</a:t>
            </a:r>
            <a:r>
              <a:rPr lang="en-US" dirty="0">
                <a:latin typeface="Baskerville" panose="02020502070401020303"/>
              </a:rPr>
              <a:t>) = 1,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 g</a:t>
            </a:r>
            <a:r>
              <a:rPr lang="en-US" dirty="0">
                <a:latin typeface="Baskerville" panose="02020502070401020303"/>
              </a:rPr>
              <a:t>(NR) =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/>
              </a:rPr>
              <a:t>β</a:t>
            </a:r>
            <a:endParaRPr lang="en-US" b="1" dirty="0">
              <a:solidFill>
                <a:schemeClr val="accent3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Mechanics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If contracted with prob. h(R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Either transact on platform, pay fee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f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and get rating</a:t>
            </a:r>
            <a:endParaRPr lang="en-US" b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Or transact off platform, no fee and no rating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Stackelberg game: First choose </a:t>
            </a:r>
            <a:r>
              <a:rPr lang="en-US" b="1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f, g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then choose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</a:p>
          <a:p>
            <a:pPr>
              <a:spcAft>
                <a:spcPts val="600"/>
              </a:spcAft>
            </a:pPr>
            <a:r>
              <a:rPr lang="en-US" u="sng" dirty="0">
                <a:latin typeface="Baskerville" panose="02020502070401020303" pitchFamily="18" charset="0"/>
                <a:ea typeface="Baskerville" panose="02020502070401020303" pitchFamily="18" charset="0"/>
              </a:rPr>
              <a:t>Objective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 Maximize expected long-run seller revenue </a:t>
            </a:r>
          </a:p>
          <a:p>
            <a:pPr>
              <a:spcAft>
                <a:spcPts val="600"/>
              </a:spcAft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AB0E03-A05F-D4B6-A21D-CD3E6B2307E1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F2F9D3-1293-9570-9BB7-93D1D97EB77A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85EAD55-EABF-4040-9A4E-00F8989B06B5}"/>
              </a:ext>
            </a:extLst>
          </p:cNvPr>
          <p:cNvSpPr/>
          <p:nvPr/>
        </p:nvSpPr>
        <p:spPr>
          <a:xfrm>
            <a:off x="6183698" y="1081087"/>
            <a:ext cx="59133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Qu: 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What kind of rating system stops disintermediation?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Must transact on platform to leave review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6" name="Picture 5" descr="A logo with a fork in a circle&#10;&#10;Description automatically generated">
            <a:extLst>
              <a:ext uri="{FF2B5EF4-FFF2-40B4-BE49-F238E27FC236}">
                <a16:creationId xmlns:a16="http://schemas.microsoft.com/office/drawing/2014/main" id="{EE3E51F6-FB30-947D-B3B3-AA743C0B9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567" y="2435566"/>
            <a:ext cx="1188019" cy="1541342"/>
          </a:xfrm>
          <a:prstGeom prst="rect">
            <a:avLst/>
          </a:prstGeom>
        </p:spPr>
      </p:pic>
      <p:pic>
        <p:nvPicPr>
          <p:cNvPr id="7" name="Picture 6" descr="A drawing of a small building&#10;&#10;Description automatically generated">
            <a:extLst>
              <a:ext uri="{FF2B5EF4-FFF2-40B4-BE49-F238E27FC236}">
                <a16:creationId xmlns:a16="http://schemas.microsoft.com/office/drawing/2014/main" id="{40B7BB39-048A-26D2-8660-6C51ABF6F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417" l="10000" r="93500">
                        <a14:foregroundMark x1="89583" y1="55417" x2="89583" y2="55417"/>
                        <a14:foregroundMark x1="93500" y1="56167" x2="93500" y2="56167"/>
                        <a14:foregroundMark x1="74500" y1="50333" x2="74500" y2="50333"/>
                        <a14:foregroundMark x1="76583" y1="51417" x2="76583" y2="51417"/>
                        <a14:foregroundMark x1="51083" y1="86000" x2="51083" y2="86000"/>
                        <a14:foregroundMark x1="38500" y1="88667" x2="38500" y2="88667"/>
                        <a14:foregroundMark x1="32250" y1="88667" x2="32250" y2="88667"/>
                        <a14:foregroundMark x1="25000" y1="74000" x2="25000" y2="74000"/>
                        <a14:foregroundMark x1="21417" y1="70083" x2="21417" y2="70083"/>
                        <a14:foregroundMark x1="15167" y1="66250" x2="15417" y2="76083"/>
                        <a14:foregroundMark x1="14250" y1="38500" x2="16333" y2="68000"/>
                        <a14:foregroundMark x1="19667" y1="86750" x2="35333" y2="91750"/>
                        <a14:foregroundMark x1="35333" y1="91750" x2="45833" y2="91833"/>
                        <a14:foregroundMark x1="15000" y1="86167" x2="21417" y2="86417"/>
                        <a14:foregroundMark x1="13917" y1="75333" x2="14083" y2="81667"/>
                        <a14:foregroundMark x1="14417" y1="87167" x2="14417" y2="81167"/>
                        <a14:foregroundMark x1="44833" y1="92417" x2="50333" y2="87417"/>
                        <a14:foregroundMark x1="50333" y1="87417" x2="58083" y2="88833"/>
                        <a14:foregroundMark x1="58083" y1="88833" x2="65167" y2="88083"/>
                        <a14:foregroundMark x1="65167" y1="89167" x2="80667" y2="89917"/>
                        <a14:foregroundMark x1="80667" y1="89917" x2="87500" y2="87917"/>
                        <a14:foregroundMark x1="87500" y1="87917" x2="87833" y2="85833"/>
                        <a14:foregroundMark x1="83167" y1="90667" x2="88083" y2="88417"/>
                        <a14:foregroundMark x1="86000" y1="90333" x2="89000" y2="8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7748" y="4584947"/>
            <a:ext cx="1783225" cy="178322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EEE19B-680A-DF82-C003-CCB195CB107F}"/>
              </a:ext>
            </a:extLst>
          </p:cNvPr>
          <p:cNvCxnSpPr>
            <a:cxnSpLocks/>
          </p:cNvCxnSpPr>
          <p:nvPr/>
        </p:nvCxnSpPr>
        <p:spPr>
          <a:xfrm flipV="1">
            <a:off x="7481282" y="4140095"/>
            <a:ext cx="923047" cy="10299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4866C38-0B24-87C4-7CDA-A1E6AFE1F2F6}"/>
              </a:ext>
            </a:extLst>
          </p:cNvPr>
          <p:cNvCxnSpPr>
            <a:cxnSpLocks/>
          </p:cNvCxnSpPr>
          <p:nvPr/>
        </p:nvCxnSpPr>
        <p:spPr>
          <a:xfrm flipH="1" flipV="1">
            <a:off x="9615725" y="4145198"/>
            <a:ext cx="637309" cy="8288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E30B6-73E7-177B-B885-F2BB305F7C2B}"/>
              </a:ext>
            </a:extLst>
          </p:cNvPr>
          <p:cNvCxnSpPr/>
          <p:nvPr/>
        </p:nvCxnSpPr>
        <p:spPr>
          <a:xfrm>
            <a:off x="7632132" y="5640694"/>
            <a:ext cx="2215616" cy="0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BDB0DB2-3E65-E003-0939-5CB4F2715871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 Design: Incentives and Fees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17C93F-C2DD-CE0D-0063-52E1D0F36A69}"/>
              </a:ext>
            </a:extLst>
          </p:cNvPr>
          <p:cNvGrpSpPr/>
          <p:nvPr/>
        </p:nvGrpSpPr>
        <p:grpSpPr>
          <a:xfrm>
            <a:off x="9417937" y="1912459"/>
            <a:ext cx="2189386" cy="1320209"/>
            <a:chOff x="9582392" y="1886025"/>
            <a:chExt cx="1783224" cy="1320209"/>
          </a:xfrm>
        </p:grpSpPr>
        <p:pic>
          <p:nvPicPr>
            <p:cNvPr id="21" name="Picture 8" descr="Image">
              <a:extLst>
                <a:ext uri="{FF2B5EF4-FFF2-40B4-BE49-F238E27FC236}">
                  <a16:creationId xmlns:a16="http://schemas.microsoft.com/office/drawing/2014/main" id="{F484B1FB-A319-83D1-15C5-12F15B2CE6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13" t="38954" r="11824" b="12923"/>
            <a:stretch/>
          </p:blipFill>
          <p:spPr bwMode="auto">
            <a:xfrm>
              <a:off x="9582392" y="1886025"/>
              <a:ext cx="1783224" cy="1320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4C876F9-A5C3-7363-46B8-CC9650FFDBF0}"/>
                </a:ext>
              </a:extLst>
            </p:cNvPr>
            <p:cNvSpPr/>
            <p:nvPr/>
          </p:nvSpPr>
          <p:spPr>
            <a:xfrm>
              <a:off x="10075907" y="2028097"/>
              <a:ext cx="796193" cy="417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0FA6B1C-6B43-C69C-8B95-1CE86B89F55C}"/>
              </a:ext>
            </a:extLst>
          </p:cNvPr>
          <p:cNvSpPr txBox="1"/>
          <p:nvPr/>
        </p:nvSpPr>
        <p:spPr>
          <a:xfrm>
            <a:off x="9565162" y="2002257"/>
            <a:ext cx="239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t+3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= .9(.76) + .1(??)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6E819B-5D39-39ED-ACB4-0581B7D2EA75}"/>
              </a:ext>
            </a:extLst>
          </p:cNvPr>
          <p:cNvSpPr txBox="1"/>
          <p:nvPr/>
        </p:nvSpPr>
        <p:spPr>
          <a:xfrm>
            <a:off x="8086724" y="1982102"/>
            <a:ext cx="1449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askerville" panose="02020502070401020303"/>
              </a:rPr>
              <a:t>⍺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= .1, </a:t>
            </a:r>
            <a:r>
              <a:rPr lang="en-US" dirty="0">
                <a:latin typeface="Baskerville" panose="02020502070401020303"/>
              </a:rPr>
              <a:t>β = .5</a:t>
            </a: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8" name="Picture 7" descr="A black silhouette of a person holding a knife and fork&#10;&#10;Description automatically generated">
            <a:extLst>
              <a:ext uri="{FF2B5EF4-FFF2-40B4-BE49-F238E27FC236}">
                <a16:creationId xmlns:a16="http://schemas.microsoft.com/office/drawing/2014/main" id="{B2C1D8C3-CAE0-E0EB-05F5-A9E7A1D1FF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20" b="97004" l="9636" r="89936">
                        <a14:foregroundMark x1="48073" y1="54494" x2="48073" y2="54494"/>
                        <a14:foregroundMark x1="48715" y1="19476" x2="48715" y2="19476"/>
                        <a14:foregroundMark x1="36296" y1="5993" x2="36296" y2="5993"/>
                        <a14:foregroundMark x1="60278" y1="4307" x2="60278" y2="4307"/>
                        <a14:foregroundMark x1="44861" y1="93820" x2="44861" y2="93820"/>
                        <a14:foregroundMark x1="52677" y1="95693" x2="52677" y2="95693"/>
                        <a14:foregroundMark x1="45824" y1="97004" x2="45824" y2="970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9889" y="4801439"/>
            <a:ext cx="2340752" cy="13382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834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6 -0.00394 L 0.0819 -0.00394 " pathEditMode="relative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277D46-7D76-F44B-A09E-B9910EBCD56F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DE43DC-FE87-B449-98CE-234D7B333E53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0D05B0A-64C7-7141-855E-0640852DF730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Systems in Practice: Stale Ratings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AFBD43-AF0A-4FBB-8317-B658563D1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INFORMS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DD891-AE38-47FA-8EBE-89D4C3CF4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 descr="A screenshot of a food order&#10;&#10;Description automatically generated">
            <a:extLst>
              <a:ext uri="{FF2B5EF4-FFF2-40B4-BE49-F238E27FC236}">
                <a16:creationId xmlns:a16="http://schemas.microsoft.com/office/drawing/2014/main" id="{5BC690E6-C224-76FF-212C-08764A8D7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789" y="955360"/>
            <a:ext cx="2764858" cy="41637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47C655-C894-DBFF-C0C0-FF0D78002B32}"/>
              </a:ext>
            </a:extLst>
          </p:cNvPr>
          <p:cNvSpPr txBox="1"/>
          <p:nvPr/>
        </p:nvSpPr>
        <p:spPr>
          <a:xfrm>
            <a:off x="6843573" y="5372479"/>
            <a:ext cx="46740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i="1" dirty="0">
                <a:latin typeface="Baskerville" panose="02020502070401020303" pitchFamily="18" charset="0"/>
                <a:ea typeface="Baskerville" panose="02020502070401020303" pitchFamily="18" charset="0"/>
              </a:rPr>
              <a:t>Ex</a:t>
            </a:r>
            <a:r>
              <a:rPr lang="en-US" sz="1200" dirty="0">
                <a:latin typeface="Baskerville" panose="02020502070401020303" pitchFamily="18" charset="0"/>
                <a:ea typeface="Baskerville" panose="02020502070401020303" pitchFamily="18" charset="0"/>
              </a:rPr>
              <a:t>.: Google reviews summary for Pad Thai Noodle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92BF94-33E5-FC90-5E72-DE791F967803}"/>
              </a:ext>
            </a:extLst>
          </p:cNvPr>
          <p:cNvSpPr txBox="1"/>
          <p:nvPr/>
        </p:nvSpPr>
        <p:spPr>
          <a:xfrm>
            <a:off x="366593" y="1112918"/>
            <a:ext cx="5730231" cy="3529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A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Rating System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aggregates provider outcomes into a single, numeric measure of service quality. </a:t>
            </a:r>
            <a:endParaRPr lang="en-US" b="1" baseline="30000" dirty="0">
              <a:solidFill>
                <a:srgbClr val="00206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Facilitates trust between a service provider and buyer </a:t>
            </a:r>
            <a:r>
              <a:rPr lang="en-US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[1]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88% of shoppers investigate reviews before purchasing </a:t>
            </a:r>
            <a:r>
              <a:rPr lang="en-US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[3]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We call a rating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stale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if it’s based off old transactions</a:t>
            </a:r>
            <a:endParaRPr lang="en-US" b="1" dirty="0">
              <a:solidFill>
                <a:srgbClr val="00206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38% of shoppers won’t purchase a product if the only reviews available are older than 90 days</a:t>
            </a:r>
            <a:r>
              <a:rPr lang="en-US" b="0" i="0" baseline="3000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 [3]</a:t>
            </a:r>
          </a:p>
          <a:p>
            <a:pPr>
              <a:spcAft>
                <a:spcPts val="600"/>
              </a:spcAft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endParaRPr lang="en-US" sz="1600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135C88-1EFB-AE4E-E239-52D5A449323C}"/>
              </a:ext>
            </a:extLst>
          </p:cNvPr>
          <p:cNvSpPr txBox="1"/>
          <p:nvPr/>
        </p:nvSpPr>
        <p:spPr>
          <a:xfrm>
            <a:off x="465042" y="5849573"/>
            <a:ext cx="11263564" cy="5539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[1] S. </a:t>
            </a:r>
            <a:r>
              <a:rPr lang="en-US" sz="1000" i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Taledis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, 2016. Reputation and Feedback Systems in Online Platform Markets.</a:t>
            </a:r>
          </a:p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[3] 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  <a:hlinkClick r:id="rId4"/>
              </a:rPr>
              <a:t>https://www.powerreviews.com/insights/information-shoppers-want-product-reviews/</a:t>
            </a:r>
            <a:endParaRPr lang="en-US" sz="1000" i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[4] M. Luca, 2017. Designing Online Marketplaces: Trust and Reputation Mechanisms</a:t>
            </a:r>
          </a:p>
        </p:txBody>
      </p:sp>
    </p:spTree>
    <p:extLst>
      <p:ext uri="{BB962C8B-B14F-4D97-AF65-F5344CB8AC3E}">
        <p14:creationId xmlns:p14="http://schemas.microsoft.com/office/powerpoint/2010/main" val="324972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277D46-7D76-F44B-A09E-B9910EBCD56F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DE43DC-FE87-B449-98CE-234D7B333E53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0D05B0A-64C7-7141-855E-0640852DF730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 Design: Incentives and Fees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2E3BBE5-AB62-4DAB-9990-CBDADA157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INFORMS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6C398-67DC-4CD2-9070-0FD91D497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2F8618-D487-A878-AFC0-083C5CAD415C}"/>
              </a:ext>
            </a:extLst>
          </p:cNvPr>
          <p:cNvSpPr txBox="1"/>
          <p:nvPr/>
        </p:nvSpPr>
        <p:spPr>
          <a:xfrm>
            <a:off x="614885" y="1118237"/>
            <a:ext cx="976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b="1" dirty="0">
                <a:latin typeface="Baskerville" panose="02020502070401020303"/>
              </a:rPr>
              <a:t>Set-up: </a:t>
            </a:r>
            <a:r>
              <a:rPr lang="en-US" dirty="0">
                <a:latin typeface="Baskerville" panose="02020502070401020303"/>
              </a:rPr>
              <a:t>Service providers on the platform choose a rate at which to disintermediate, </a:t>
            </a:r>
            <a:r>
              <a:rPr lang="en-US" b="1" dirty="0">
                <a:latin typeface="Baskerville" panose="02020502070401020303"/>
              </a:rPr>
              <a:t>p</a:t>
            </a:r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0F15D994-07E6-AFC4-4FAB-DBA649988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136" y="1864020"/>
            <a:ext cx="9098426" cy="1336379"/>
          </a:xfrm>
          <a:ln>
            <a:solidFill>
              <a:schemeClr val="tx2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u="sng" dirty="0">
                <a:solidFill>
                  <a:schemeClr val="tx1"/>
                </a:solidFill>
                <a:latin typeface="Baskerville" panose="02020502070401020303"/>
              </a:rPr>
              <a:t>Lemma </a:t>
            </a:r>
            <a:r>
              <a:rPr lang="en-US" u="sng" dirty="0">
                <a:solidFill>
                  <a:schemeClr val="tx1"/>
                </a:solidFill>
                <a:latin typeface="Baskerville" panose="02020502070401020303"/>
              </a:rPr>
              <a:t>[Disincentives Disintermediation].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>
                <a:latin typeface="Baskerville" panose="02020502070401020303"/>
              </a:rPr>
              <a:t>For fixed (</a:t>
            </a:r>
            <a:r>
              <a:rPr lang="en-US" dirty="0">
                <a:solidFill>
                  <a:schemeClr val="tx1"/>
                </a:solidFill>
                <a:latin typeface="Baskerville" panose="02020502070401020303"/>
              </a:rPr>
              <a:t>β, f), when the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probability of being hired </a:t>
            </a:r>
            <a:r>
              <a:rPr lang="en-US" dirty="0">
                <a:solidFill>
                  <a:schemeClr val="tx1"/>
                </a:solidFill>
                <a:latin typeface="Baskerville" panose="02020502070401020303"/>
              </a:rPr>
              <a:t>is proportional to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dirty="0">
                <a:solidFill>
                  <a:schemeClr val="tx1"/>
                </a:solidFill>
                <a:latin typeface="Baskerville" panose="02020502070401020303"/>
              </a:rPr>
              <a:t> , providers with quality q such that q &lt; β + f eventually always disintermediate, otherwise they never disintermediate.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F78024-9105-BE45-6C88-5275136450CA}"/>
              </a:ext>
            </a:extLst>
          </p:cNvPr>
          <p:cNvSpPr txBox="1"/>
          <p:nvPr/>
        </p:nvSpPr>
        <p:spPr>
          <a:xfrm>
            <a:off x="664136" y="4318614"/>
            <a:ext cx="8527518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000" b="1" dirty="0">
                <a:latin typeface="Baskerville" panose="02020502070401020303"/>
              </a:rPr>
              <a:t>Remarks</a:t>
            </a:r>
          </a:p>
          <a:p>
            <a:pPr marL="342900" indent="-342900">
              <a:buBlip>
                <a:blip r:embed="rId3"/>
              </a:buBlip>
            </a:pPr>
            <a:r>
              <a:rPr lang="en-US" dirty="0">
                <a:latin typeface="Baskerville" panose="02020502070401020303"/>
              </a:rPr>
              <a:t>Fixing (β, f) determines a minimum level of service quality for the platform</a:t>
            </a:r>
          </a:p>
          <a:p>
            <a:pPr marL="342900" indent="-342900">
              <a:buBlip>
                <a:blip r:embed="rId3"/>
              </a:buBlip>
            </a:pPr>
            <a:r>
              <a:rPr lang="en-US" i="1" dirty="0">
                <a:latin typeface="Baskerville" panose="02020502070401020303"/>
              </a:rPr>
              <a:t>Intuition</a:t>
            </a:r>
            <a:r>
              <a:rPr lang="en-US" dirty="0">
                <a:latin typeface="Baskerville" panose="02020502070401020303"/>
              </a:rPr>
              <a:t>: If you are punished via your rating, but your rating would never be good anyway, then it will not be an effective incentive tool</a:t>
            </a:r>
          </a:p>
        </p:txBody>
      </p:sp>
    </p:spTree>
    <p:extLst>
      <p:ext uri="{BB962C8B-B14F-4D97-AF65-F5344CB8AC3E}">
        <p14:creationId xmlns:p14="http://schemas.microsoft.com/office/powerpoint/2010/main" val="118485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277D46-7D76-F44B-A09E-B9910EBCD56F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DE43DC-FE87-B449-98CE-234D7B333E53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0D05B0A-64C7-7141-855E-0640852DF730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 Design: Incentives and Fees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2E3BBE5-AB62-4DAB-9990-CBDADA157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INFORMS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6C398-67DC-4CD2-9070-0FD91D497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2B539C-66F5-0908-E9B9-42A44251A8B8}"/>
              </a:ext>
            </a:extLst>
          </p:cNvPr>
          <p:cNvSpPr/>
          <p:nvPr/>
        </p:nvSpPr>
        <p:spPr>
          <a:xfrm>
            <a:off x="579325" y="1422962"/>
            <a:ext cx="8188557" cy="23646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078F560-3941-79C6-5E7A-9185BBAA4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136" y="1860150"/>
            <a:ext cx="8316653" cy="2235556"/>
          </a:xfrm>
          <a:ln>
            <a:solidFill>
              <a:schemeClr val="tx2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u="sng" dirty="0">
                <a:solidFill>
                  <a:schemeClr val="tx1"/>
                </a:solidFill>
                <a:latin typeface="Baskerville" panose="02020502070401020303"/>
              </a:rPr>
              <a:t>Theorem 2 </a:t>
            </a:r>
            <a:r>
              <a:rPr lang="en-US" u="sng" dirty="0">
                <a:solidFill>
                  <a:schemeClr val="tx1"/>
                </a:solidFill>
                <a:latin typeface="Baskerville" panose="02020502070401020303"/>
              </a:rPr>
              <a:t>[Approximately Optimal Rating Design].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>
                <a:solidFill>
                  <a:schemeClr val="tx1"/>
                </a:solidFill>
                <a:latin typeface="Baskerville" panose="02020502070401020303"/>
              </a:rPr>
              <a:t>For any level of minimum service quality </a:t>
            </a:r>
            <a:r>
              <a:rPr lang="en-US" b="1" dirty="0">
                <a:solidFill>
                  <a:schemeClr val="tx1"/>
                </a:solidFill>
                <a:latin typeface="Baskerville" panose="02020502070401020303"/>
              </a:rPr>
              <a:t>c</a:t>
            </a:r>
            <a:r>
              <a:rPr lang="en-US" dirty="0">
                <a:solidFill>
                  <a:schemeClr val="tx1"/>
                </a:solidFill>
                <a:latin typeface="Baskerville" panose="02020502070401020303"/>
              </a:rPr>
              <a:t>, and any distribution of quality </a:t>
            </a:r>
            <a:r>
              <a:rPr lang="en-US" b="1" dirty="0">
                <a:solidFill>
                  <a:schemeClr val="tx1"/>
                </a:solidFill>
                <a:latin typeface="Baskerville" panose="02020502070401020303"/>
              </a:rPr>
              <a:t>F</a:t>
            </a:r>
            <a:r>
              <a:rPr lang="en-US" dirty="0">
                <a:solidFill>
                  <a:schemeClr val="tx1"/>
                </a:solidFill>
                <a:latin typeface="Baskerville" panose="02020502070401020303"/>
              </a:rPr>
              <a:t> supported on (c,1], when the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probability of being hired </a:t>
            </a:r>
            <a:r>
              <a:rPr lang="en-US" dirty="0">
                <a:solidFill>
                  <a:schemeClr val="tx1"/>
                </a:solidFill>
                <a:latin typeface="Baskerville" panose="02020502070401020303"/>
              </a:rPr>
              <a:t>is proportional to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R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t </a:t>
            </a:r>
            <a:r>
              <a:rPr lang="en-US" dirty="0">
                <a:solidFill>
                  <a:schemeClr val="tx1"/>
                </a:solidFill>
                <a:latin typeface="Baskerville" panose="02020502070401020303"/>
              </a:rPr>
              <a:t>, choosing: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dirty="0">
                <a:solidFill>
                  <a:schemeClr val="tx1"/>
                </a:solidFill>
                <a:latin typeface="Baskerville" panose="02020502070401020303"/>
              </a:rPr>
              <a:t> (β, f) = </a:t>
            </a:r>
            <a:r>
              <a:rPr lang="en-US" sz="2400" dirty="0">
                <a:solidFill>
                  <a:schemeClr val="tx1"/>
                </a:solidFill>
                <a:latin typeface="Baskerville" panose="02020502070401020303"/>
              </a:rPr>
              <a:t>(</a:t>
            </a:r>
            <a:r>
              <a:rPr lang="en-US" sz="2000" dirty="0">
                <a:solidFill>
                  <a:schemeClr val="tx1"/>
                </a:solidFill>
                <a:latin typeface="Baskerville" panose="02020502070401020303"/>
              </a:rPr>
              <a:t> </a:t>
            </a:r>
            <a:r>
              <a:rPr lang="en-US" dirty="0">
                <a:solidFill>
                  <a:schemeClr val="tx1"/>
                </a:solidFill>
                <a:latin typeface="Baskerville" panose="02020502070401020303"/>
              </a:rPr>
              <a:t>(1 – (1 – c)</a:t>
            </a:r>
            <a:r>
              <a:rPr lang="en-US" baseline="30000" dirty="0">
                <a:solidFill>
                  <a:schemeClr val="tx1"/>
                </a:solidFill>
                <a:latin typeface="Baskerville" panose="02020502070401020303"/>
              </a:rPr>
              <a:t>1/2</a:t>
            </a:r>
            <a:r>
              <a:rPr lang="en-US" dirty="0">
                <a:solidFill>
                  <a:schemeClr val="tx1"/>
                </a:solidFill>
                <a:latin typeface="Baskerville" panose="02020502070401020303"/>
              </a:rPr>
              <a:t> + c)/2 ,  ((1 – c)</a:t>
            </a:r>
            <a:r>
              <a:rPr lang="en-US" baseline="30000" dirty="0">
                <a:solidFill>
                  <a:schemeClr val="tx1"/>
                </a:solidFill>
                <a:latin typeface="Baskerville" panose="02020502070401020303"/>
              </a:rPr>
              <a:t>1/2</a:t>
            </a:r>
            <a:r>
              <a:rPr lang="en-US" dirty="0">
                <a:solidFill>
                  <a:schemeClr val="tx1"/>
                </a:solidFill>
                <a:latin typeface="Baskerville" panose="02020502070401020303"/>
              </a:rPr>
              <a:t> - 1  + c)/2 </a:t>
            </a:r>
            <a:r>
              <a:rPr lang="en-US" sz="2400" dirty="0">
                <a:solidFill>
                  <a:schemeClr val="tx1"/>
                </a:solidFill>
                <a:latin typeface="Baskerville" panose="02020502070401020303"/>
              </a:rPr>
              <a:t>)</a:t>
            </a:r>
            <a:r>
              <a:rPr lang="en-US" dirty="0">
                <a:solidFill>
                  <a:schemeClr val="tx1"/>
                </a:solidFill>
                <a:latin typeface="Baskerville" panose="02020502070401020303"/>
              </a:rPr>
              <a:t>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>
                <a:solidFill>
                  <a:schemeClr val="tx1"/>
                </a:solidFill>
                <a:latin typeface="Baskerville" panose="02020502070401020303"/>
              </a:rPr>
              <a:t>gives a 3/4 approximation of the long-run optimal achievable revenue for the platform.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863B51-6272-0463-81A5-203CC72A3A46}"/>
              </a:ext>
            </a:extLst>
          </p:cNvPr>
          <p:cNvSpPr txBox="1"/>
          <p:nvPr/>
        </p:nvSpPr>
        <p:spPr>
          <a:xfrm>
            <a:off x="614885" y="1110436"/>
            <a:ext cx="976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b="1" dirty="0">
                <a:latin typeface="Baskerville" panose="02020502070401020303"/>
              </a:rPr>
              <a:t>Set-up: </a:t>
            </a:r>
            <a:r>
              <a:rPr lang="en-US" dirty="0">
                <a:latin typeface="Baskerville" panose="02020502070401020303"/>
              </a:rPr>
              <a:t>The platform needs to choose a fee per transaction </a:t>
            </a:r>
            <a:r>
              <a:rPr lang="en-US" b="1" dirty="0">
                <a:latin typeface="Baskerville" panose="02020502070401020303"/>
              </a:rPr>
              <a:t>f</a:t>
            </a:r>
            <a:r>
              <a:rPr lang="en-US" dirty="0">
                <a:latin typeface="Baskerville" panose="02020502070401020303"/>
              </a:rPr>
              <a:t>, and “no-show” rating g(NR) = </a:t>
            </a:r>
            <a:r>
              <a:rPr lang="en-US" b="1" dirty="0">
                <a:solidFill>
                  <a:schemeClr val="tx1"/>
                </a:solidFill>
                <a:latin typeface="Baskerville" panose="02020502070401020303"/>
              </a:rPr>
              <a:t>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FD9DC2-CD04-0578-9154-9F3796922BB3}"/>
              </a:ext>
            </a:extLst>
          </p:cNvPr>
          <p:cNvSpPr txBox="1"/>
          <p:nvPr/>
        </p:nvSpPr>
        <p:spPr>
          <a:xfrm>
            <a:off x="664136" y="4318614"/>
            <a:ext cx="846970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000" b="1" dirty="0">
                <a:latin typeface="Baskerville" panose="02020502070401020303"/>
              </a:rPr>
              <a:t>Remarks</a:t>
            </a:r>
          </a:p>
          <a:p>
            <a:pPr marL="342900" indent="-342900">
              <a:buBlip>
                <a:blip r:embed="rId3"/>
              </a:buBlip>
            </a:pPr>
            <a:r>
              <a:rPr lang="en-US" dirty="0">
                <a:latin typeface="Baskerville" panose="02020502070401020303"/>
              </a:rPr>
              <a:t>The minimum service quality is a constraint:</a:t>
            </a:r>
            <a:r>
              <a:rPr lang="en-US" b="1" dirty="0">
                <a:latin typeface="Baskerville" panose="02020502070401020303"/>
              </a:rPr>
              <a:t> c </a:t>
            </a:r>
            <a:r>
              <a:rPr lang="en-US" dirty="0">
                <a:latin typeface="Baskerville" panose="02020502070401020303"/>
              </a:rPr>
              <a:t>= β + f</a:t>
            </a:r>
          </a:p>
          <a:p>
            <a:pPr marL="342900" indent="-342900">
              <a:buBlip>
                <a:blip r:embed="rId3"/>
              </a:buBlip>
            </a:pPr>
            <a:r>
              <a:rPr lang="en-US" i="1" dirty="0">
                <a:latin typeface="Baskerville" panose="02020502070401020303"/>
              </a:rPr>
              <a:t>Intuition</a:t>
            </a:r>
            <a:r>
              <a:rPr lang="en-US" dirty="0">
                <a:latin typeface="Baskerville" panose="02020502070401020303"/>
              </a:rPr>
              <a:t>: Intermediate value of β makes it punishing to transact off the platform, but not as punishing as providing poor service</a:t>
            </a:r>
          </a:p>
          <a:p>
            <a:pPr marL="342900" indent="-342900">
              <a:buBlip>
                <a:blip r:embed="rId3"/>
              </a:buBlip>
            </a:pPr>
            <a:r>
              <a:rPr lang="en-US" dirty="0">
                <a:latin typeface="Baskerville" panose="02020502070401020303"/>
              </a:rPr>
              <a:t>Optimal policy depends on distribution, ¾ approximation is distribution agnostic</a:t>
            </a:r>
          </a:p>
          <a:p>
            <a:pPr marL="342900" indent="-342900">
              <a:buBlip>
                <a:blip r:embed="rId3"/>
              </a:buBlip>
            </a:pPr>
            <a:endParaRPr lang="en-US" dirty="0">
              <a:latin typeface="Baskerville" panose="02020502070401020303"/>
            </a:endParaRPr>
          </a:p>
        </p:txBody>
      </p:sp>
    </p:spTree>
    <p:extLst>
      <p:ext uri="{BB962C8B-B14F-4D97-AF65-F5344CB8AC3E}">
        <p14:creationId xmlns:p14="http://schemas.microsoft.com/office/powerpoint/2010/main" val="389141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3439A-DDCC-70BE-5E53-0A958F5D6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INFORMS 2023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974D27-A2A0-49E6-AF9F-8D998D987393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Conclusions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2FBA28-4E98-4429-8774-20C767FEC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11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78EEED-7DF0-E8C0-0AD3-6F260DCE93D3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28482D0-0EEB-7D0B-9200-E6314D83E7BB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DAFFA9B-1055-014B-F357-90F57C124167}"/>
              </a:ext>
            </a:extLst>
          </p:cNvPr>
          <p:cNvSpPr/>
          <p:nvPr/>
        </p:nvSpPr>
        <p:spPr>
          <a:xfrm>
            <a:off x="673909" y="1077568"/>
            <a:ext cx="9541647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i="1" dirty="0">
                <a:latin typeface="Baskerville"/>
              </a:rPr>
              <a:t>C1</a:t>
            </a:r>
            <a:r>
              <a:rPr lang="en-US" altLang="zh-CN" dirty="0">
                <a:latin typeface="Baskerville"/>
              </a:rPr>
              <a:t>. Introduced a moving average inspired rating system to address </a:t>
            </a:r>
            <a:r>
              <a:rPr lang="en-US" altLang="zh-CN" dirty="0">
                <a:solidFill>
                  <a:srgbClr val="002060"/>
                </a:solidFill>
                <a:latin typeface="Baskerville"/>
              </a:rPr>
              <a:t>staling</a:t>
            </a:r>
            <a:r>
              <a:rPr lang="en-US" altLang="zh-CN" dirty="0">
                <a:latin typeface="Baskerville"/>
              </a:rPr>
              <a:t> and </a:t>
            </a:r>
            <a:r>
              <a:rPr lang="en-US" altLang="zh-CN" dirty="0">
                <a:solidFill>
                  <a:srgbClr val="002060"/>
                </a:solidFill>
                <a:latin typeface="Baskerville"/>
              </a:rPr>
              <a:t>disintermediation</a:t>
            </a:r>
          </a:p>
          <a:p>
            <a:pPr marL="342900" indent="-342900">
              <a:buBlip>
                <a:blip r:embed="rId4"/>
              </a:buBlip>
            </a:pPr>
            <a:endParaRPr lang="en-US" dirty="0">
              <a:latin typeface="Baskerville"/>
            </a:endParaRPr>
          </a:p>
          <a:p>
            <a:endParaRPr lang="en-US" dirty="0">
              <a:latin typeface="Baskerville"/>
            </a:endParaRPr>
          </a:p>
          <a:p>
            <a:endParaRPr lang="en-US" altLang="zh-CN" b="1" dirty="0">
              <a:solidFill>
                <a:schemeClr val="tx2"/>
              </a:solidFill>
              <a:latin typeface="Baskerville"/>
            </a:endParaRPr>
          </a:p>
          <a:p>
            <a:endParaRPr lang="en-US" altLang="zh-CN" b="1" dirty="0">
              <a:solidFill>
                <a:schemeClr val="tx2"/>
              </a:solidFill>
              <a:latin typeface="Baskerville"/>
            </a:endParaRPr>
          </a:p>
          <a:p>
            <a:pPr>
              <a:spcAft>
                <a:spcPts val="600"/>
              </a:spcAft>
            </a:pPr>
            <a:r>
              <a:rPr lang="en-US" altLang="zh-CN" b="1" i="1" dirty="0">
                <a:latin typeface="Baskerville"/>
              </a:rPr>
              <a:t>C2</a:t>
            </a:r>
            <a:r>
              <a:rPr lang="en-US" altLang="zh-CN" dirty="0">
                <a:latin typeface="Baskerville"/>
              </a:rPr>
              <a:t>. Introduced a framework for oblivious rating system facing adversarial change in service quality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Baskerville"/>
              </a:rPr>
              <a:t>The parameter </a:t>
            </a:r>
            <a:r>
              <a:rPr lang="en-US" sz="1800" b="1" dirty="0">
                <a:solidFill>
                  <a:schemeClr val="accent3"/>
                </a:solidFill>
                <a:latin typeface="Baskerville" panose="02020502070401020303"/>
              </a:rPr>
              <a:t>⍺</a:t>
            </a:r>
            <a:r>
              <a:rPr lang="en-US" altLang="zh-CN" dirty="0">
                <a:latin typeface="Baskerville"/>
              </a:rPr>
              <a:t> can be tuned to trade-off change point detection and rating sensitivity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Baskerville"/>
              </a:rPr>
              <a:t>This is optimal for a min-max objective that protects customers from worst case outcomes</a:t>
            </a:r>
          </a:p>
          <a:p>
            <a:pPr marL="342900" indent="-342900">
              <a:buBlip>
                <a:blip r:embed="rId4"/>
              </a:buBlip>
            </a:pPr>
            <a:endParaRPr lang="en-US" dirty="0">
              <a:solidFill>
                <a:schemeClr val="tx2"/>
              </a:solidFill>
              <a:latin typeface="Baskerville"/>
            </a:endParaRPr>
          </a:p>
          <a:p>
            <a:pPr marL="342900" indent="-342900">
              <a:buBlip>
                <a:blip r:embed="rId4"/>
              </a:buBlip>
            </a:pPr>
            <a:endParaRPr lang="en-US" dirty="0">
              <a:solidFill>
                <a:schemeClr val="tx2"/>
              </a:solidFill>
              <a:latin typeface="Baskerville"/>
            </a:endParaRPr>
          </a:p>
          <a:p>
            <a:pPr>
              <a:spcAft>
                <a:spcPts val="600"/>
              </a:spcAft>
            </a:pPr>
            <a:r>
              <a:rPr lang="en-US" altLang="zh-CN" b="1" i="1" dirty="0">
                <a:latin typeface="Baskerville"/>
              </a:rPr>
              <a:t>C3</a:t>
            </a:r>
            <a:r>
              <a:rPr lang="en-US" altLang="zh-CN" dirty="0">
                <a:latin typeface="Baskerville"/>
              </a:rPr>
              <a:t>. Introduced a model for how rating systems impact performance on a platform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Baskerville"/>
              </a:rPr>
              <a:t>By down-weighting ratings due to perceived inactivity the platform can prevent disintermediation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Baskerville"/>
              </a:rPr>
              <a:t>The processing function </a:t>
            </a:r>
            <a:r>
              <a:rPr lang="en-US" altLang="zh-CN" b="1" dirty="0">
                <a:solidFill>
                  <a:schemeClr val="accent3"/>
                </a:solidFill>
                <a:latin typeface="Baskerville"/>
              </a:rPr>
              <a:t>g</a:t>
            </a:r>
            <a:r>
              <a:rPr lang="en-US" altLang="zh-CN" dirty="0">
                <a:latin typeface="Baskerville"/>
              </a:rPr>
              <a:t> can be tuned to penalize inactivity, incentivizing high quality service   providers to transact on the platform and generating revenue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Baskerville"/>
              </a:rPr>
              <a:t>We give theory for setting </a:t>
            </a:r>
            <a:r>
              <a:rPr lang="en-US" altLang="zh-CN" b="1" dirty="0">
                <a:solidFill>
                  <a:schemeClr val="accent3"/>
                </a:solidFill>
                <a:latin typeface="Baskerville"/>
              </a:rPr>
              <a:t>g </a:t>
            </a:r>
            <a:r>
              <a:rPr lang="en-US" altLang="zh-CN" dirty="0">
                <a:latin typeface="Baskerville"/>
              </a:rPr>
              <a:t>and the fee </a:t>
            </a:r>
            <a:r>
              <a:rPr lang="en-US" altLang="zh-CN" b="1" dirty="0">
                <a:solidFill>
                  <a:schemeClr val="accent3"/>
                </a:solidFill>
                <a:latin typeface="Baskerville"/>
              </a:rPr>
              <a:t>f </a:t>
            </a:r>
            <a:r>
              <a:rPr lang="en-US" altLang="zh-CN" dirty="0">
                <a:latin typeface="Baskerville"/>
              </a:rPr>
              <a:t>that is detail-free and approximately optimal</a:t>
            </a:r>
            <a:endParaRPr lang="en-US" altLang="zh-CN" b="1" dirty="0">
              <a:solidFill>
                <a:schemeClr val="accent3"/>
              </a:solidFill>
              <a:latin typeface="Baskerville"/>
            </a:endParaRPr>
          </a:p>
          <a:p>
            <a:endParaRPr lang="en-US" dirty="0">
              <a:solidFill>
                <a:schemeClr val="tx2"/>
              </a:solidFill>
              <a:latin typeface="Baskerville"/>
            </a:endParaRPr>
          </a:p>
          <a:p>
            <a:endParaRPr lang="en-US" dirty="0">
              <a:solidFill>
                <a:schemeClr val="tx2"/>
              </a:solidFill>
              <a:latin typeface="Baskervill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52432A-8693-E9EB-6425-B7186D09FF44}"/>
              </a:ext>
            </a:extLst>
          </p:cNvPr>
          <p:cNvSpPr txBox="1"/>
          <p:nvPr/>
        </p:nvSpPr>
        <p:spPr>
          <a:xfrm>
            <a:off x="2219729" y="1590459"/>
            <a:ext cx="5786584" cy="43088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Baskerville" panose="02020502070401020303"/>
              </a:rPr>
              <a:t>R</a:t>
            </a:r>
            <a:r>
              <a:rPr lang="en-US" sz="2200" baseline="-25000" dirty="0">
                <a:solidFill>
                  <a:schemeClr val="tx1"/>
                </a:solidFill>
                <a:latin typeface="Baskerville" panose="02020502070401020303"/>
              </a:rPr>
              <a:t>t</a:t>
            </a:r>
            <a:r>
              <a:rPr lang="en-US" sz="2200" dirty="0">
                <a:solidFill>
                  <a:schemeClr val="tx1"/>
                </a:solidFill>
                <a:latin typeface="Baskerville" panose="02020502070401020303"/>
              </a:rPr>
              <a:t>  =  (1-⍺) R</a:t>
            </a:r>
            <a:r>
              <a:rPr lang="en-US" sz="2200" baseline="-25000" dirty="0">
                <a:solidFill>
                  <a:schemeClr val="tx1"/>
                </a:solidFill>
                <a:latin typeface="Baskerville" panose="02020502070401020303"/>
              </a:rPr>
              <a:t>t-1  </a:t>
            </a:r>
            <a:r>
              <a:rPr lang="en-US" sz="2200" dirty="0">
                <a:solidFill>
                  <a:schemeClr val="tx1"/>
                </a:solidFill>
                <a:latin typeface="Baskerville" panose="02020502070401020303"/>
              </a:rPr>
              <a:t>+  ⍺ g(</a:t>
            </a:r>
            <a:r>
              <a:rPr lang="en-US" sz="2200" dirty="0" err="1">
                <a:solidFill>
                  <a:schemeClr val="tx1"/>
                </a:solidFill>
                <a:latin typeface="Baskerville" panose="02020502070401020303"/>
              </a:rPr>
              <a:t>Y</a:t>
            </a:r>
            <a:r>
              <a:rPr lang="en-US" sz="2200" baseline="-25000" dirty="0" err="1">
                <a:solidFill>
                  <a:schemeClr val="tx1"/>
                </a:solidFill>
                <a:latin typeface="Baskerville" panose="02020502070401020303"/>
              </a:rPr>
              <a:t>t</a:t>
            </a:r>
            <a:r>
              <a:rPr lang="en-US" sz="2200" dirty="0">
                <a:solidFill>
                  <a:schemeClr val="tx1"/>
                </a:solidFill>
                <a:latin typeface="Baskerville" panose="02020502070401020303"/>
              </a:rPr>
              <a:t>)  where </a:t>
            </a:r>
            <a:r>
              <a:rPr lang="en-US" sz="2200" dirty="0" err="1">
                <a:solidFill>
                  <a:schemeClr val="tx1"/>
                </a:solidFill>
                <a:latin typeface="Baskerville" panose="02020502070401020303"/>
              </a:rPr>
              <a:t>Y</a:t>
            </a:r>
            <a:r>
              <a:rPr lang="en-US" sz="2200" baseline="-25000" dirty="0" err="1">
                <a:solidFill>
                  <a:schemeClr val="tx1"/>
                </a:solidFill>
                <a:latin typeface="Baskerville" panose="02020502070401020303"/>
              </a:rPr>
              <a:t>t</a:t>
            </a:r>
            <a:r>
              <a:rPr lang="en-US" sz="2200" dirty="0">
                <a:solidFill>
                  <a:schemeClr val="tx1"/>
                </a:solidFill>
                <a:latin typeface="Baskerville" panose="02020502070401020303"/>
              </a:rPr>
              <a:t> 𝜖 {</a:t>
            </a:r>
            <a:r>
              <a:rPr lang="en-US" sz="2200" dirty="0">
                <a:solidFill>
                  <a:srgbClr val="FF0000"/>
                </a:solidFill>
                <a:latin typeface="Baskerville" panose="02020502070401020303"/>
              </a:rPr>
              <a:t>N</a:t>
            </a:r>
            <a:r>
              <a:rPr lang="en-US" sz="2200" dirty="0">
                <a:solidFill>
                  <a:schemeClr val="tx1"/>
                </a:solidFill>
                <a:latin typeface="Baskerville" panose="02020502070401020303"/>
              </a:rPr>
              <a:t>, </a:t>
            </a:r>
            <a:r>
              <a:rPr lang="en-US" sz="2200" dirty="0">
                <a:solidFill>
                  <a:srgbClr val="00B050"/>
                </a:solidFill>
                <a:latin typeface="Baskerville" panose="02020502070401020303"/>
              </a:rPr>
              <a:t>P</a:t>
            </a:r>
            <a:r>
              <a:rPr lang="en-US" sz="2200" dirty="0">
                <a:solidFill>
                  <a:schemeClr val="tx1"/>
                </a:solidFill>
                <a:latin typeface="Baskerville" panose="02020502070401020303"/>
              </a:rPr>
              <a:t>, NR}</a:t>
            </a:r>
            <a:endParaRPr lang="en-US" sz="2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71216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277D46-7D76-F44B-A09E-B9910EBCD56F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DE43DC-FE87-B449-98CE-234D7B333E53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0D05B0A-64C7-7141-855E-0640852DF730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Thank You!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3B26ED-FE82-491B-9665-A91D7F0B1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INFORMS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42AF6-6CF3-4EDF-9C1C-C2F61E041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F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FF32F9D-B208-FD2D-5A41-7573D9E8925A}"/>
              </a:ext>
            </a:extLst>
          </p:cNvPr>
          <p:cNvSpPr txBox="1">
            <a:spLocks/>
          </p:cNvSpPr>
          <p:nvPr/>
        </p:nvSpPr>
        <p:spPr>
          <a:xfrm>
            <a:off x="463393" y="1155935"/>
            <a:ext cx="7886700" cy="11868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This is a work in progress, a full paper is coming soon.</a:t>
            </a:r>
          </a:p>
          <a:p>
            <a:pPr lvl="1"/>
            <a:r>
              <a:rPr lang="en-US" sz="1800" dirty="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Comments, questions, and suggestions are very welcome!</a:t>
            </a:r>
          </a:p>
          <a:p>
            <a:pPr lvl="1"/>
            <a:endParaRPr lang="en-US" sz="1800" dirty="0">
              <a:solidFill>
                <a:schemeClr val="tx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If you like this work, Titing Cui is on the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‘23/’24 Academic Job Market</a:t>
            </a:r>
          </a:p>
          <a:p>
            <a:pPr lvl="1"/>
            <a:r>
              <a:rPr lang="en-US" sz="1800" dirty="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More of his work at: </a:t>
            </a:r>
            <a:r>
              <a:rPr lang="en-US" sz="1800" dirty="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  <a:hlinkClick r:id="rId3"/>
              </a:rPr>
              <a:t>https://tcui-pitt.github.io/</a:t>
            </a:r>
            <a:endParaRPr lang="en-US" sz="1800" dirty="0">
              <a:solidFill>
                <a:schemeClr val="tx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lvl="1"/>
            <a:endParaRPr lang="en-US" sz="1800" dirty="0">
              <a:solidFill>
                <a:schemeClr val="tx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You can find these slides at: </a:t>
            </a:r>
            <a:r>
              <a:rPr lang="en-US" dirty="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  <a:hlinkClick r:id="rId4"/>
              </a:rPr>
              <a:t>https://mhamilton-pitt.github.io/publications/</a:t>
            </a:r>
            <a:endParaRPr lang="en-US" dirty="0">
              <a:solidFill>
                <a:schemeClr val="tx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Contact: </a:t>
            </a:r>
            <a:r>
              <a:rPr lang="en-US" dirty="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  <a:hlinkClick r:id="rId5"/>
              </a:rPr>
              <a:t>tic54@pitt.edu </a:t>
            </a:r>
            <a:r>
              <a:rPr lang="en-US" dirty="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, </a:t>
            </a:r>
            <a:r>
              <a:rPr lang="en-US" sz="1800" dirty="0">
                <a:solidFill>
                  <a:schemeClr val="tx2"/>
                </a:solidFill>
                <a:latin typeface="Baskerville" panose="02020502070401020303" pitchFamily="18" charset="0"/>
                <a:ea typeface="Baskerville" panose="02020502070401020303" pitchFamily="18" charset="0"/>
                <a:hlinkClick r:id="rId6"/>
              </a:rPr>
              <a:t>mhamilton@katz.pitt.edu</a:t>
            </a:r>
            <a:endParaRPr lang="en-US" dirty="0">
              <a:solidFill>
                <a:schemeClr val="tx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78DEBDD-D666-ACFF-04CD-532B86C70990}"/>
              </a:ext>
            </a:extLst>
          </p:cNvPr>
          <p:cNvGrpSpPr/>
          <p:nvPr/>
        </p:nvGrpSpPr>
        <p:grpSpPr>
          <a:xfrm>
            <a:off x="8119718" y="4417149"/>
            <a:ext cx="3397749" cy="1874894"/>
            <a:chOff x="6010512" y="2550265"/>
            <a:chExt cx="5751799" cy="3497358"/>
          </a:xfrm>
        </p:grpSpPr>
        <p:pic>
          <p:nvPicPr>
            <p:cNvPr id="11" name="Picture 10" descr="A logo with a fork in a circle&#10;&#10;Description automatically generated">
              <a:extLst>
                <a:ext uri="{FF2B5EF4-FFF2-40B4-BE49-F238E27FC236}">
                  <a16:creationId xmlns:a16="http://schemas.microsoft.com/office/drawing/2014/main" id="{E33F4672-4783-9CD0-307B-93E267AE4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33761" y="2550265"/>
              <a:ext cx="1188019" cy="1541342"/>
            </a:xfrm>
            <a:prstGeom prst="rect">
              <a:avLst/>
            </a:prstGeom>
          </p:spPr>
        </p:pic>
        <p:pic>
          <p:nvPicPr>
            <p:cNvPr id="12" name="Picture 11" descr="A drawing of a small building&#10;&#10;Description automatically generated">
              <a:extLst>
                <a:ext uri="{FF2B5EF4-FFF2-40B4-BE49-F238E27FC236}">
                  <a16:creationId xmlns:a16="http://schemas.microsoft.com/office/drawing/2014/main" id="{4F0C8A87-9834-EC43-6716-CBF48737E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2417" l="10000" r="93500">
                          <a14:foregroundMark x1="89583" y1="55417" x2="89583" y2="55417"/>
                          <a14:foregroundMark x1="93500" y1="56167" x2="93500" y2="56167"/>
                          <a14:foregroundMark x1="74500" y1="50333" x2="74500" y2="50333"/>
                          <a14:foregroundMark x1="76583" y1="51417" x2="76583" y2="51417"/>
                          <a14:foregroundMark x1="51083" y1="86000" x2="51083" y2="86000"/>
                          <a14:foregroundMark x1="38500" y1="88667" x2="38500" y2="88667"/>
                          <a14:foregroundMark x1="32250" y1="88667" x2="32250" y2="88667"/>
                          <a14:foregroundMark x1="25000" y1="74000" x2="25000" y2="74000"/>
                          <a14:foregroundMark x1="21417" y1="70083" x2="21417" y2="70083"/>
                          <a14:foregroundMark x1="15167" y1="66250" x2="15417" y2="76083"/>
                          <a14:foregroundMark x1="14250" y1="38500" x2="16333" y2="68000"/>
                          <a14:foregroundMark x1="19667" y1="86750" x2="35333" y2="91750"/>
                          <a14:foregroundMark x1="35333" y1="91750" x2="45833" y2="91833"/>
                          <a14:foregroundMark x1="15000" y1="86167" x2="21417" y2="86417"/>
                          <a14:foregroundMark x1="13917" y1="75333" x2="14083" y2="81667"/>
                          <a14:foregroundMark x1="14417" y1="87167" x2="14417" y2="81167"/>
                          <a14:foregroundMark x1="44833" y1="92417" x2="50333" y2="87417"/>
                          <a14:foregroundMark x1="50333" y1="87417" x2="58083" y2="88833"/>
                          <a14:foregroundMark x1="58083" y1="88833" x2="65167" y2="88083"/>
                          <a14:foregroundMark x1="65167" y1="89167" x2="80667" y2="89917"/>
                          <a14:foregroundMark x1="80667" y1="89917" x2="87500" y2="87917"/>
                          <a14:foregroundMark x1="87500" y1="87917" x2="87833" y2="85833"/>
                          <a14:foregroundMark x1="83167" y1="90667" x2="88083" y2="88417"/>
                          <a14:foregroundMark x1="86000" y1="90333" x2="89000" y2="87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943733" y="4264398"/>
              <a:ext cx="1783225" cy="1783225"/>
            </a:xfrm>
            <a:prstGeom prst="rect">
              <a:avLst/>
            </a:prstGeom>
          </p:spPr>
        </p:pic>
        <p:pic>
          <p:nvPicPr>
            <p:cNvPr id="13" name="Picture 12" descr="A black silhouette of a person holding a knife and fork&#10;&#10;Description automatically generated">
              <a:extLst>
                <a:ext uri="{FF2B5EF4-FFF2-40B4-BE49-F238E27FC236}">
                  <a16:creationId xmlns:a16="http://schemas.microsoft.com/office/drawing/2014/main" id="{FE3221AD-4FA0-0B95-5B11-7CD623B88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120" b="97004" l="9636" r="89936">
                          <a14:foregroundMark x1="48073" y1="54494" x2="48073" y2="54494"/>
                          <a14:foregroundMark x1="48715" y1="19476" x2="48715" y2="19476"/>
                          <a14:foregroundMark x1="36296" y1="5993" x2="36296" y2="5993"/>
                          <a14:foregroundMark x1="60278" y1="4307" x2="60278" y2="4307"/>
                          <a14:foregroundMark x1="44861" y1="93820" x2="44861" y2="93820"/>
                          <a14:foregroundMark x1="52677" y1="95693" x2="52677" y2="95693"/>
                          <a14:foregroundMark x1="45824" y1="97004" x2="45824" y2="970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10512" y="4486867"/>
              <a:ext cx="2340752" cy="1338289"/>
            </a:xfrm>
            <a:prstGeom prst="rect">
              <a:avLst/>
            </a:prstGeom>
          </p:spPr>
        </p:pic>
        <p:pic>
          <p:nvPicPr>
            <p:cNvPr id="17" name="Picture 8" descr="Image">
              <a:extLst>
                <a:ext uri="{FF2B5EF4-FFF2-40B4-BE49-F238E27FC236}">
                  <a16:creationId xmlns:a16="http://schemas.microsoft.com/office/drawing/2014/main" id="{DBCB1979-3C65-8C4D-A657-2090F38F04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13" t="38954"/>
            <a:stretch/>
          </p:blipFill>
          <p:spPr bwMode="auto">
            <a:xfrm>
              <a:off x="10190112" y="3194213"/>
              <a:ext cx="1572199" cy="1115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6A066CD-39B6-DF63-2EF1-676567FA3A8D}"/>
                </a:ext>
              </a:extLst>
            </p:cNvPr>
            <p:cNvCxnSpPr/>
            <p:nvPr/>
          </p:nvCxnSpPr>
          <p:spPr>
            <a:xfrm flipV="1">
              <a:off x="7617188" y="4135535"/>
              <a:ext cx="637309" cy="82886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1085632-76C5-CE41-F6FB-4E62B4CCC8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88155" y="4121680"/>
              <a:ext cx="637309" cy="82886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Multiply 19">
              <a:extLst>
                <a:ext uri="{FF2B5EF4-FFF2-40B4-BE49-F238E27FC236}">
                  <a16:creationId xmlns:a16="http://schemas.microsoft.com/office/drawing/2014/main" id="{DFF60DEC-E2E7-1E29-8291-E5BDA5131999}"/>
                </a:ext>
              </a:extLst>
            </p:cNvPr>
            <p:cNvSpPr/>
            <p:nvPr/>
          </p:nvSpPr>
          <p:spPr>
            <a:xfrm rot="2025844">
              <a:off x="7736274" y="4335619"/>
              <a:ext cx="429495" cy="309270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Multiply 20">
              <a:extLst>
                <a:ext uri="{FF2B5EF4-FFF2-40B4-BE49-F238E27FC236}">
                  <a16:creationId xmlns:a16="http://schemas.microsoft.com/office/drawing/2014/main" id="{74947CD9-B7D7-5776-FE44-F4D89B8D86DF}"/>
                </a:ext>
              </a:extLst>
            </p:cNvPr>
            <p:cNvSpPr/>
            <p:nvPr/>
          </p:nvSpPr>
          <p:spPr>
            <a:xfrm rot="19768093">
              <a:off x="9678131" y="4365277"/>
              <a:ext cx="429495" cy="309270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CD1F02B-8D92-2F39-41B7-E86DA3B1D2A7}"/>
                </a:ext>
              </a:extLst>
            </p:cNvPr>
            <p:cNvCxnSpPr/>
            <p:nvPr/>
          </p:nvCxnSpPr>
          <p:spPr>
            <a:xfrm>
              <a:off x="7728117" y="5320145"/>
              <a:ext cx="2215616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CE23917-C3AC-88B9-02D4-1F82459FDFE9}"/>
              </a:ext>
            </a:extLst>
          </p:cNvPr>
          <p:cNvSpPr txBox="1"/>
          <p:nvPr/>
        </p:nvSpPr>
        <p:spPr>
          <a:xfrm>
            <a:off x="463393" y="5519301"/>
            <a:ext cx="744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Time for bonus content?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F5E165-A12C-9817-4560-79583ED5BDD4}"/>
              </a:ext>
            </a:extLst>
          </p:cNvPr>
          <p:cNvSpPr txBox="1"/>
          <p:nvPr/>
        </p:nvSpPr>
        <p:spPr>
          <a:xfrm>
            <a:off x="8350093" y="3513350"/>
            <a:ext cx="3090911" cy="43088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Baskerville" panose="02020502070401020303"/>
              </a:rPr>
              <a:t>R</a:t>
            </a:r>
            <a:r>
              <a:rPr lang="en-US" sz="2200" baseline="-25000" dirty="0">
                <a:solidFill>
                  <a:schemeClr val="tx1"/>
                </a:solidFill>
                <a:latin typeface="Baskerville" panose="02020502070401020303"/>
              </a:rPr>
              <a:t>t</a:t>
            </a:r>
            <a:r>
              <a:rPr lang="en-US" sz="2200" dirty="0">
                <a:solidFill>
                  <a:schemeClr val="tx1"/>
                </a:solidFill>
                <a:latin typeface="Baskerville" panose="02020502070401020303"/>
              </a:rPr>
              <a:t>  =  (1-⍺) R</a:t>
            </a:r>
            <a:r>
              <a:rPr lang="en-US" sz="2200" baseline="-25000" dirty="0">
                <a:solidFill>
                  <a:schemeClr val="tx1"/>
                </a:solidFill>
                <a:latin typeface="Baskerville" panose="02020502070401020303"/>
              </a:rPr>
              <a:t>t-1  </a:t>
            </a:r>
            <a:r>
              <a:rPr lang="en-US" sz="2200" dirty="0">
                <a:solidFill>
                  <a:schemeClr val="tx1"/>
                </a:solidFill>
                <a:latin typeface="Baskerville" panose="02020502070401020303"/>
              </a:rPr>
              <a:t>+  ⍺ g(</a:t>
            </a:r>
            <a:r>
              <a:rPr lang="en-US" sz="2200" dirty="0" err="1">
                <a:solidFill>
                  <a:schemeClr val="tx1"/>
                </a:solidFill>
                <a:latin typeface="Baskerville" panose="02020502070401020303"/>
              </a:rPr>
              <a:t>Y</a:t>
            </a:r>
            <a:r>
              <a:rPr lang="en-US" sz="2200" baseline="-25000" dirty="0" err="1">
                <a:solidFill>
                  <a:schemeClr val="tx1"/>
                </a:solidFill>
                <a:latin typeface="Baskerville" panose="02020502070401020303"/>
              </a:rPr>
              <a:t>t</a:t>
            </a:r>
            <a:r>
              <a:rPr lang="en-US" sz="2200" dirty="0">
                <a:solidFill>
                  <a:schemeClr val="tx1"/>
                </a:solidFill>
                <a:latin typeface="Baskerville" panose="02020502070401020303"/>
              </a:rPr>
              <a:t>)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98534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277D46-7D76-F44B-A09E-B9910EBCD56F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DE43DC-FE87-B449-98CE-234D7B333E53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0D05B0A-64C7-7141-855E-0640852DF730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(Mis)Adventures in AI: Drawing Market Disintermediation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E882EB0-0D54-480F-A7CE-57EE08511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INFORMS 2023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1FD9E5-BCC9-4E24-ADB1-8E1D7063E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A1</a:t>
            </a:r>
          </a:p>
        </p:txBody>
      </p:sp>
      <p:pic>
        <p:nvPicPr>
          <p:cNvPr id="5" name="Picture 4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0E3DCE8E-3458-C232-0EB7-E919E7F7B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760" y="1054125"/>
            <a:ext cx="7772400" cy="50019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C1BC4F-186C-EF96-D590-41CA905F6DCF}"/>
              </a:ext>
            </a:extLst>
          </p:cNvPr>
          <p:cNvSpPr txBox="1"/>
          <p:nvPr/>
        </p:nvSpPr>
        <p:spPr>
          <a:xfrm>
            <a:off x="8808366" y="539286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4/10</a:t>
            </a:r>
          </a:p>
        </p:txBody>
      </p:sp>
    </p:spTree>
    <p:extLst>
      <p:ext uri="{BB962C8B-B14F-4D97-AF65-F5344CB8AC3E}">
        <p14:creationId xmlns:p14="http://schemas.microsoft.com/office/powerpoint/2010/main" val="370777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277D46-7D76-F44B-A09E-B9910EBCD56F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DE43DC-FE87-B449-98CE-234D7B333E53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0D05B0A-64C7-7141-855E-0640852DF730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(Mis)Adventures in AI: Drawing Market Disintermediation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E882EB0-0D54-480F-A7CE-57EE08511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INFORMS 2023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1FD9E5-BCC9-4E24-ADB1-8E1D7063E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A2</a:t>
            </a:r>
          </a:p>
        </p:txBody>
      </p:sp>
      <p:pic>
        <p:nvPicPr>
          <p:cNvPr id="6" name="Picture 5" descr="A cartoon of a person holding a book&#10;&#10;Description automatically generated">
            <a:extLst>
              <a:ext uri="{FF2B5EF4-FFF2-40B4-BE49-F238E27FC236}">
                <a16:creationId xmlns:a16="http://schemas.microsoft.com/office/drawing/2014/main" id="{F250C78A-4C80-C5B8-77D1-3214F8EDC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598" y="1177863"/>
            <a:ext cx="7772400" cy="49639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382BD6-0A02-2121-6017-09D02E6166E3}"/>
              </a:ext>
            </a:extLst>
          </p:cNvPr>
          <p:cNvSpPr txBox="1"/>
          <p:nvPr/>
        </p:nvSpPr>
        <p:spPr>
          <a:xfrm>
            <a:off x="8655966" y="5562218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6/10</a:t>
            </a:r>
          </a:p>
        </p:txBody>
      </p:sp>
    </p:spTree>
    <p:extLst>
      <p:ext uri="{BB962C8B-B14F-4D97-AF65-F5344CB8AC3E}">
        <p14:creationId xmlns:p14="http://schemas.microsoft.com/office/powerpoint/2010/main" val="179516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277D46-7D76-F44B-A09E-B9910EBCD56F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DE43DC-FE87-B449-98CE-234D7B333E53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0D05B0A-64C7-7141-855E-0640852DF730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(Mis)Adventures in AI: Drawing Market Disintermediation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E882EB0-0D54-480F-A7CE-57EE08511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INFORMS 2023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1FD9E5-BCC9-4E24-ADB1-8E1D7063E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A3</a:t>
            </a:r>
          </a:p>
        </p:txBody>
      </p:sp>
      <p:pic>
        <p:nvPicPr>
          <p:cNvPr id="6" name="Picture 5" descr="A cartoon of a person pointing a red line&#10;&#10;Description automatically generated">
            <a:extLst>
              <a:ext uri="{FF2B5EF4-FFF2-40B4-BE49-F238E27FC236}">
                <a16:creationId xmlns:a16="http://schemas.microsoft.com/office/drawing/2014/main" id="{45BB2AAB-A1CD-49FD-DA26-C2EC4D588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865" y="1112286"/>
            <a:ext cx="7772400" cy="49651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B9A3E8-92B1-258F-A9B1-BDFC5C4F1868}"/>
              </a:ext>
            </a:extLst>
          </p:cNvPr>
          <p:cNvSpPr txBox="1"/>
          <p:nvPr/>
        </p:nvSpPr>
        <p:spPr>
          <a:xfrm>
            <a:off x="8439038" y="5548016"/>
            <a:ext cx="1018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???/10</a:t>
            </a:r>
          </a:p>
        </p:txBody>
      </p:sp>
    </p:spTree>
    <p:extLst>
      <p:ext uri="{BB962C8B-B14F-4D97-AF65-F5344CB8AC3E}">
        <p14:creationId xmlns:p14="http://schemas.microsoft.com/office/powerpoint/2010/main" val="284256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277D46-7D76-F44B-A09E-B9910EBCD56F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DE43DC-FE87-B449-98CE-234D7B333E53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0D05B0A-64C7-7141-855E-0640852DF730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(Mis)Adventures in AI: Drawing Market Disintermediation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E882EB0-0D54-480F-A7CE-57EE08511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INFORMS 2023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1FD9E5-BCC9-4E24-ADB1-8E1D7063E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A4</a:t>
            </a:r>
          </a:p>
        </p:txBody>
      </p:sp>
      <p:pic>
        <p:nvPicPr>
          <p:cNvPr id="5" name="Picture 4" descr="A collage of images of people and signs&#10;&#10;Description automatically generated">
            <a:extLst>
              <a:ext uri="{FF2B5EF4-FFF2-40B4-BE49-F238E27FC236}">
                <a16:creationId xmlns:a16="http://schemas.microsoft.com/office/drawing/2014/main" id="{7A1EF28D-8459-26B8-6419-D73635B9B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362" y="1117927"/>
            <a:ext cx="7458003" cy="49648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996432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277D46-7D76-F44B-A09E-B9910EBCD56F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DE43DC-FE87-B449-98CE-234D7B333E53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0D05B0A-64C7-7141-855E-0640852DF730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(Mis)Adventures in AI: Drawing Market Disintermediation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E882EB0-0D54-480F-A7CE-57EE08511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INFORMS 2023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1FD9E5-BCC9-4E24-ADB1-8E1D7063E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A5</a:t>
            </a:r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09EC4DD3-83A7-2616-0EDA-D1C8BAC67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060" y="1061263"/>
            <a:ext cx="7719937" cy="49506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429A7A-7B6C-EA55-B5B2-41010EE86F18}"/>
              </a:ext>
            </a:extLst>
          </p:cNvPr>
          <p:cNvSpPr txBox="1"/>
          <p:nvPr/>
        </p:nvSpPr>
        <p:spPr>
          <a:xfrm>
            <a:off x="8654479" y="5482534"/>
            <a:ext cx="9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❤️/10</a:t>
            </a:r>
          </a:p>
        </p:txBody>
      </p:sp>
    </p:spTree>
    <p:extLst>
      <p:ext uri="{BB962C8B-B14F-4D97-AF65-F5344CB8AC3E}">
        <p14:creationId xmlns:p14="http://schemas.microsoft.com/office/powerpoint/2010/main" val="349488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277D46-7D76-F44B-A09E-B9910EBCD56F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DE43DC-FE87-B449-98CE-234D7B333E53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AFBD43-AF0A-4FBB-8317-B658563D1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INFORMS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DD891-AE38-47FA-8EBE-89D4C3CF4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47C655-C894-DBFF-C0C0-FF0D78002B32}"/>
              </a:ext>
            </a:extLst>
          </p:cNvPr>
          <p:cNvSpPr txBox="1"/>
          <p:nvPr/>
        </p:nvSpPr>
        <p:spPr>
          <a:xfrm>
            <a:off x="6843573" y="5372479"/>
            <a:ext cx="46740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i="1" dirty="0">
                <a:latin typeface="Baskerville" panose="02020502070401020303" pitchFamily="18" charset="0"/>
                <a:ea typeface="Baskerville" panose="02020502070401020303" pitchFamily="18" charset="0"/>
              </a:rPr>
              <a:t>Ex</a:t>
            </a:r>
            <a:r>
              <a:rPr lang="en-US" sz="1200" dirty="0">
                <a:latin typeface="Baskerville" panose="02020502070401020303" pitchFamily="18" charset="0"/>
                <a:ea typeface="Baskerville" panose="02020502070401020303" pitchFamily="18" charset="0"/>
              </a:rPr>
              <a:t>.: Google review summary for Pad Thai Noodle</a:t>
            </a:r>
          </a:p>
        </p:txBody>
      </p:sp>
      <p:pic>
        <p:nvPicPr>
          <p:cNvPr id="4" name="Picture 3" descr="A screenshot of a food menu&#10;&#10;Description automatically generated">
            <a:extLst>
              <a:ext uri="{FF2B5EF4-FFF2-40B4-BE49-F238E27FC236}">
                <a16:creationId xmlns:a16="http://schemas.microsoft.com/office/drawing/2014/main" id="{F581191C-14DF-D9B5-3605-F66CF4970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623" y="1208522"/>
            <a:ext cx="5325001" cy="39937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371FAD-8F3E-5AC1-3664-62C092B12739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Systems in Practice: Stale Ratings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8AD95C-E87D-5A23-A2B4-932D748BFD0D}"/>
              </a:ext>
            </a:extLst>
          </p:cNvPr>
          <p:cNvSpPr txBox="1"/>
          <p:nvPr/>
        </p:nvSpPr>
        <p:spPr>
          <a:xfrm>
            <a:off x="366593" y="1112918"/>
            <a:ext cx="5730231" cy="3529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A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Rating System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aggregates provider outcomes into a single, numeric measure of service quality. </a:t>
            </a:r>
            <a:endParaRPr lang="en-US" b="1" baseline="30000" dirty="0">
              <a:solidFill>
                <a:srgbClr val="00206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Facilitates trust between a service provider and buyer </a:t>
            </a:r>
            <a:r>
              <a:rPr lang="en-US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[1]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88% of shoppers investigate reviews before purchasing </a:t>
            </a:r>
            <a:r>
              <a:rPr lang="en-US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[3]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We call a rating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stale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if it’s based off old transactions</a:t>
            </a:r>
            <a:endParaRPr lang="en-US" b="1" dirty="0">
              <a:solidFill>
                <a:srgbClr val="00206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38% of shoppers won’t purchase a product if the only reviews available are older than 90 days</a:t>
            </a:r>
            <a:r>
              <a:rPr lang="en-US" b="0" i="0" baseline="3000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 [3]</a:t>
            </a:r>
          </a:p>
          <a:p>
            <a:pPr>
              <a:spcAft>
                <a:spcPts val="600"/>
              </a:spcAft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endParaRPr lang="en-US" sz="1600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1690DB-2D37-12E8-229B-116EC1B464F3}"/>
              </a:ext>
            </a:extLst>
          </p:cNvPr>
          <p:cNvSpPr txBox="1"/>
          <p:nvPr/>
        </p:nvSpPr>
        <p:spPr>
          <a:xfrm>
            <a:off x="465042" y="5849573"/>
            <a:ext cx="11263564" cy="5539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[1] S. </a:t>
            </a:r>
            <a:r>
              <a:rPr lang="en-US" sz="1000" i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Taledis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, 2016. Reputation and Feedback Systems in Online Platform Markets.</a:t>
            </a:r>
          </a:p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[3] 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  <a:hlinkClick r:id="rId4"/>
              </a:rPr>
              <a:t>https://www.powerreviews.com/insights/information-shoppers-want-product-reviews/</a:t>
            </a:r>
            <a:endParaRPr lang="en-US" sz="1000" i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[4] M. Luca, 2017. Designing Online Marketplaces: Trust and Reputation Mechanisms</a:t>
            </a:r>
          </a:p>
        </p:txBody>
      </p:sp>
    </p:spTree>
    <p:extLst>
      <p:ext uri="{BB962C8B-B14F-4D97-AF65-F5344CB8AC3E}">
        <p14:creationId xmlns:p14="http://schemas.microsoft.com/office/powerpoint/2010/main" val="2811415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277D46-7D76-F44B-A09E-B9910EBCD56F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DE43DC-FE87-B449-98CE-234D7B333E53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AFBD43-AF0A-4FBB-8317-B658563D1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INFORMS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DD891-AE38-47FA-8EBE-89D4C3CF4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47C655-C894-DBFF-C0C0-FF0D78002B32}"/>
              </a:ext>
            </a:extLst>
          </p:cNvPr>
          <p:cNvSpPr txBox="1"/>
          <p:nvPr/>
        </p:nvSpPr>
        <p:spPr>
          <a:xfrm>
            <a:off x="6843573" y="5372479"/>
            <a:ext cx="46740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i="1" dirty="0">
                <a:latin typeface="Baskerville" panose="02020502070401020303" pitchFamily="18" charset="0"/>
                <a:ea typeface="Baskerville" panose="02020502070401020303" pitchFamily="18" charset="0"/>
              </a:rPr>
              <a:t>Ex</a:t>
            </a:r>
            <a:r>
              <a:rPr lang="en-US" sz="1200" dirty="0">
                <a:latin typeface="Baskerville" panose="02020502070401020303" pitchFamily="18" charset="0"/>
                <a:ea typeface="Baskerville" panose="02020502070401020303" pitchFamily="18" charset="0"/>
              </a:rPr>
              <a:t>.: Google review summary for Pad Thai Noodle</a:t>
            </a:r>
          </a:p>
        </p:txBody>
      </p:sp>
      <p:pic>
        <p:nvPicPr>
          <p:cNvPr id="5" name="Picture 4" descr="A screenshot of a review&#10;&#10;Description automatically generated">
            <a:extLst>
              <a:ext uri="{FF2B5EF4-FFF2-40B4-BE49-F238E27FC236}">
                <a16:creationId xmlns:a16="http://schemas.microsoft.com/office/drawing/2014/main" id="{627D28F7-E859-D59D-7956-F6B7C1834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928" y="1389265"/>
            <a:ext cx="4634271" cy="37900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F7D43A-D397-876A-7AF7-6987C3A598E3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Systems in Practice: Stale Ratings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FF38A7-CDD0-CC67-706D-B17478E32019}"/>
              </a:ext>
            </a:extLst>
          </p:cNvPr>
          <p:cNvSpPr txBox="1"/>
          <p:nvPr/>
        </p:nvSpPr>
        <p:spPr>
          <a:xfrm>
            <a:off x="366593" y="1112918"/>
            <a:ext cx="5730231" cy="3529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A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Rating System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aggregates provider outcomes into a single, numeric measure of service quality. </a:t>
            </a:r>
            <a:endParaRPr lang="en-US" b="1" baseline="30000" dirty="0">
              <a:solidFill>
                <a:srgbClr val="00206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Facilitates trust between a service provider and buyer </a:t>
            </a:r>
            <a:r>
              <a:rPr lang="en-US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[1]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88% of shoppers investigate reviews before purchasing </a:t>
            </a:r>
            <a:r>
              <a:rPr lang="en-US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[3]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We call a rating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stale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if it’s based off old transactions</a:t>
            </a:r>
            <a:endParaRPr lang="en-US" b="1" dirty="0">
              <a:solidFill>
                <a:srgbClr val="00206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38% of shoppers won’t purchase a product if the only reviews available are older than 90 days</a:t>
            </a:r>
            <a:r>
              <a:rPr lang="en-US" b="0" i="0" baseline="3000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 [3]</a:t>
            </a:r>
          </a:p>
          <a:p>
            <a:pPr>
              <a:spcAft>
                <a:spcPts val="600"/>
              </a:spcAft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endParaRPr lang="en-US" sz="1600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F43658-93E6-EE7B-7A81-67DC6208D333}"/>
              </a:ext>
            </a:extLst>
          </p:cNvPr>
          <p:cNvSpPr txBox="1"/>
          <p:nvPr/>
        </p:nvSpPr>
        <p:spPr>
          <a:xfrm>
            <a:off x="465042" y="5849573"/>
            <a:ext cx="11263564" cy="5539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[1] S. </a:t>
            </a:r>
            <a:r>
              <a:rPr lang="en-US" sz="1000" i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Taledis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, 2016. Reputation and Feedback Systems in Online Platform Markets.</a:t>
            </a:r>
          </a:p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[3] 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  <a:hlinkClick r:id="rId4"/>
              </a:rPr>
              <a:t>https://www.powerreviews.com/insights/information-shoppers-want-product-reviews/</a:t>
            </a:r>
            <a:endParaRPr lang="en-US" sz="1000" i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[4] M. Luca, 2017. Designing Online Marketplaces: Trust and Reputation Mechanisms</a:t>
            </a:r>
          </a:p>
        </p:txBody>
      </p:sp>
    </p:spTree>
    <p:extLst>
      <p:ext uri="{BB962C8B-B14F-4D97-AF65-F5344CB8AC3E}">
        <p14:creationId xmlns:p14="http://schemas.microsoft.com/office/powerpoint/2010/main" val="1203288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277D46-7D76-F44B-A09E-B9910EBCD56F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DE43DC-FE87-B449-98CE-234D7B333E53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AFBD43-AF0A-4FBB-8317-B658563D1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INFORMS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DD891-AE38-47FA-8EBE-89D4C3CF4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47C655-C894-DBFF-C0C0-FF0D78002B32}"/>
              </a:ext>
            </a:extLst>
          </p:cNvPr>
          <p:cNvSpPr txBox="1"/>
          <p:nvPr/>
        </p:nvSpPr>
        <p:spPr>
          <a:xfrm>
            <a:off x="6843573" y="5372479"/>
            <a:ext cx="46740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i="1" dirty="0">
                <a:latin typeface="Baskerville" panose="02020502070401020303" pitchFamily="18" charset="0"/>
                <a:ea typeface="Baskerville" panose="02020502070401020303" pitchFamily="18" charset="0"/>
              </a:rPr>
              <a:t>Ex</a:t>
            </a:r>
            <a:r>
              <a:rPr lang="en-US" sz="1200" dirty="0">
                <a:latin typeface="Baskerville" panose="02020502070401020303" pitchFamily="18" charset="0"/>
                <a:ea typeface="Baskerville" panose="02020502070401020303" pitchFamily="18" charset="0"/>
              </a:rPr>
              <a:t>.: Reviews seem good at first glance…</a:t>
            </a:r>
          </a:p>
        </p:txBody>
      </p:sp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id="{2938CEEE-55EC-6372-2135-5C0AECF02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815" y="672474"/>
            <a:ext cx="3959566" cy="45230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C26FF1-69FB-C76B-2A0C-7C2CA6F7AB25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Systems in Practice: Stale Ratings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4F689F-20B0-C928-D579-664C9A20414A}"/>
              </a:ext>
            </a:extLst>
          </p:cNvPr>
          <p:cNvSpPr txBox="1"/>
          <p:nvPr/>
        </p:nvSpPr>
        <p:spPr>
          <a:xfrm>
            <a:off x="366593" y="1112918"/>
            <a:ext cx="5730231" cy="3529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A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Rating System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aggregates provider outcomes into a single, numeric measure of service quality. </a:t>
            </a:r>
            <a:endParaRPr lang="en-US" b="1" baseline="30000" dirty="0">
              <a:solidFill>
                <a:srgbClr val="00206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Facilitates trust between a service provider and buyer </a:t>
            </a:r>
            <a:r>
              <a:rPr lang="en-US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[1]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88% of shoppers investigate reviews before purchasing </a:t>
            </a:r>
            <a:r>
              <a:rPr lang="en-US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[3]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We call a rating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stale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if it’s based off old transactions</a:t>
            </a:r>
            <a:endParaRPr lang="en-US" b="1" dirty="0">
              <a:solidFill>
                <a:srgbClr val="00206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38% of shoppers won’t purchase a product if the only reviews available are older than 90 days</a:t>
            </a:r>
            <a:r>
              <a:rPr lang="en-US" b="0" i="0" baseline="3000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 [3]</a:t>
            </a:r>
          </a:p>
          <a:p>
            <a:pPr>
              <a:spcAft>
                <a:spcPts val="600"/>
              </a:spcAft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endParaRPr lang="en-US" sz="1600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C97C5B-9427-F640-5122-D8B4E789F0A3}"/>
              </a:ext>
            </a:extLst>
          </p:cNvPr>
          <p:cNvSpPr txBox="1"/>
          <p:nvPr/>
        </p:nvSpPr>
        <p:spPr>
          <a:xfrm>
            <a:off x="465042" y="5849573"/>
            <a:ext cx="11263564" cy="5539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[1] S. </a:t>
            </a:r>
            <a:r>
              <a:rPr lang="en-US" sz="1000" i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Taledis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, 2016. Reputation and Feedback Systems in Online Platform Markets.</a:t>
            </a:r>
          </a:p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[3] 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  <a:hlinkClick r:id="rId4"/>
              </a:rPr>
              <a:t>https://www.powerreviews.com/insights/information-shoppers-want-product-reviews/</a:t>
            </a:r>
            <a:endParaRPr lang="en-US" sz="1000" i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[4] M. Luca, 2017. Designing Online Marketplaces: Trust and Reputation Mechanisms</a:t>
            </a:r>
          </a:p>
        </p:txBody>
      </p:sp>
    </p:spTree>
    <p:extLst>
      <p:ext uri="{BB962C8B-B14F-4D97-AF65-F5344CB8AC3E}">
        <p14:creationId xmlns:p14="http://schemas.microsoft.com/office/powerpoint/2010/main" val="1150718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277D46-7D76-F44B-A09E-B9910EBCD56F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DE43DC-FE87-B449-98CE-234D7B333E53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AFBD43-AF0A-4FBB-8317-B658563D1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INFORMS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DD891-AE38-47FA-8EBE-89D4C3CF4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47C655-C894-DBFF-C0C0-FF0D78002B32}"/>
              </a:ext>
            </a:extLst>
          </p:cNvPr>
          <p:cNvSpPr txBox="1"/>
          <p:nvPr/>
        </p:nvSpPr>
        <p:spPr>
          <a:xfrm>
            <a:off x="6843573" y="5372479"/>
            <a:ext cx="46740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i="1" dirty="0">
                <a:latin typeface="Baskerville" panose="02020502070401020303" pitchFamily="18" charset="0"/>
                <a:ea typeface="Baskerville" panose="02020502070401020303" pitchFamily="18" charset="0"/>
              </a:rPr>
              <a:t>Ex</a:t>
            </a:r>
            <a:r>
              <a:rPr lang="en-US" sz="1200" dirty="0">
                <a:latin typeface="Baskerville" panose="02020502070401020303" pitchFamily="18" charset="0"/>
                <a:ea typeface="Baskerville" panose="02020502070401020303" pitchFamily="18" charset="0"/>
              </a:rPr>
              <a:t>.: By investigating, the truth is revealed</a:t>
            </a:r>
          </a:p>
        </p:txBody>
      </p:sp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A89BFC57-06F1-EC82-40D4-C42C7E14C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031" y="911185"/>
            <a:ext cx="3807134" cy="43226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screenshot of a website&#10;&#10;Description automatically generated">
            <a:extLst>
              <a:ext uri="{FF2B5EF4-FFF2-40B4-BE49-F238E27FC236}">
                <a16:creationId xmlns:a16="http://schemas.microsoft.com/office/drawing/2014/main" id="{2078342B-C212-23EB-B52D-3A24D2CF8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573" y="1594451"/>
            <a:ext cx="4129100" cy="27849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 descr="A screenshot of a review&#10;&#10;Description automatically generated">
            <a:extLst>
              <a:ext uri="{FF2B5EF4-FFF2-40B4-BE49-F238E27FC236}">
                <a16:creationId xmlns:a16="http://schemas.microsoft.com/office/drawing/2014/main" id="{0C284A82-7F59-7751-8788-4621F1667C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4030" y="2020007"/>
            <a:ext cx="4779299" cy="32394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5E45301-D252-E4F4-0CF0-156D9D1772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9696" y="2827655"/>
            <a:ext cx="4956853" cy="23189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152666-1F31-5106-C632-32BB641C730D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Systems in Practice: Stale Ratings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D0DE64-07D4-D94F-3EB5-EF9C9FE9CD5D}"/>
              </a:ext>
            </a:extLst>
          </p:cNvPr>
          <p:cNvSpPr txBox="1"/>
          <p:nvPr/>
        </p:nvSpPr>
        <p:spPr>
          <a:xfrm>
            <a:off x="366593" y="1112918"/>
            <a:ext cx="5730231" cy="3529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A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Rating System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aggregates provider outcomes into a single, numeric measure of service quality. </a:t>
            </a:r>
            <a:endParaRPr lang="en-US" b="1" baseline="30000" dirty="0">
              <a:solidFill>
                <a:srgbClr val="00206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Facilitates trust between a service provider and buyer </a:t>
            </a:r>
            <a:r>
              <a:rPr lang="en-US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[1]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88% of shoppers investigate reviews before purchasing </a:t>
            </a:r>
            <a:r>
              <a:rPr lang="en-US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[3]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We call a rating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stale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if it’s based off old transactions</a:t>
            </a:r>
            <a:endParaRPr lang="en-US" b="1" dirty="0">
              <a:solidFill>
                <a:srgbClr val="00206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38% of shoppers won’t purchase a product if the only reviews available are older than 90 days</a:t>
            </a:r>
            <a:r>
              <a:rPr lang="en-US" b="0" i="0" baseline="3000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 [3]</a:t>
            </a:r>
          </a:p>
          <a:p>
            <a:pPr>
              <a:spcAft>
                <a:spcPts val="600"/>
              </a:spcAft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endParaRPr lang="en-US" sz="1600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DFF92B-CEB4-D9C6-AD07-2FEAB675300D}"/>
              </a:ext>
            </a:extLst>
          </p:cNvPr>
          <p:cNvSpPr txBox="1"/>
          <p:nvPr/>
        </p:nvSpPr>
        <p:spPr>
          <a:xfrm>
            <a:off x="465042" y="5849573"/>
            <a:ext cx="11263564" cy="5539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[1] S. </a:t>
            </a:r>
            <a:r>
              <a:rPr lang="en-US" sz="1000" i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Taledis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, 2016. Reputation and Feedback Systems in Online Platform Markets.</a:t>
            </a:r>
          </a:p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[3] 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  <a:hlinkClick r:id="rId7"/>
              </a:rPr>
              <a:t>https://www.powerreviews.com/insights/information-shoppers-want-product-reviews/</a:t>
            </a:r>
            <a:endParaRPr lang="en-US" sz="1000" i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[4] M. Luca, 2017. Designing Online Marketplaces: Trust and Reputation Mechanisms</a:t>
            </a:r>
          </a:p>
        </p:txBody>
      </p:sp>
    </p:spTree>
    <p:extLst>
      <p:ext uri="{BB962C8B-B14F-4D97-AF65-F5344CB8AC3E}">
        <p14:creationId xmlns:p14="http://schemas.microsoft.com/office/powerpoint/2010/main" val="184053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277D46-7D76-F44B-A09E-B9910EBCD56F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DE43DC-FE87-B449-98CE-234D7B333E53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0D05B0A-64C7-7141-855E-0640852DF730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Rating Systems in Practice: Market Disintermediation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AFBD43-AF0A-4FBB-8317-B658563D1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INFORMS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DD891-AE38-47FA-8EBE-89D4C3CF4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  <p:pic>
        <p:nvPicPr>
          <p:cNvPr id="8" name="Picture 7" descr="A logo with a fork in a circle&#10;&#10;Description automatically generated">
            <a:extLst>
              <a:ext uri="{FF2B5EF4-FFF2-40B4-BE49-F238E27FC236}">
                <a16:creationId xmlns:a16="http://schemas.microsoft.com/office/drawing/2014/main" id="{B16B1C67-BAC4-5D82-0258-39549568B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761" y="2550265"/>
            <a:ext cx="1188019" cy="1541342"/>
          </a:xfrm>
          <a:prstGeom prst="rect">
            <a:avLst/>
          </a:prstGeom>
        </p:spPr>
      </p:pic>
      <p:pic>
        <p:nvPicPr>
          <p:cNvPr id="10" name="Picture 9" descr="A drawing of a small building&#10;&#10;Description automatically generated">
            <a:extLst>
              <a:ext uri="{FF2B5EF4-FFF2-40B4-BE49-F238E27FC236}">
                <a16:creationId xmlns:a16="http://schemas.microsoft.com/office/drawing/2014/main" id="{A93DC380-34F5-A5A7-83D0-75D4707ED7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417" l="10000" r="93500">
                        <a14:foregroundMark x1="89583" y1="55417" x2="89583" y2="55417"/>
                        <a14:foregroundMark x1="93500" y1="56167" x2="93500" y2="56167"/>
                        <a14:foregroundMark x1="74500" y1="50333" x2="74500" y2="50333"/>
                        <a14:foregroundMark x1="76583" y1="51417" x2="76583" y2="51417"/>
                        <a14:foregroundMark x1="51083" y1="86000" x2="51083" y2="86000"/>
                        <a14:foregroundMark x1="38500" y1="88667" x2="38500" y2="88667"/>
                        <a14:foregroundMark x1="32250" y1="88667" x2="32250" y2="88667"/>
                        <a14:foregroundMark x1="25000" y1="74000" x2="25000" y2="74000"/>
                        <a14:foregroundMark x1="21417" y1="70083" x2="21417" y2="70083"/>
                        <a14:foregroundMark x1="15167" y1="66250" x2="15417" y2="76083"/>
                        <a14:foregroundMark x1="14250" y1="38500" x2="16333" y2="68000"/>
                        <a14:foregroundMark x1="19667" y1="86750" x2="35333" y2="91750"/>
                        <a14:foregroundMark x1="35333" y1="91750" x2="45833" y2="91833"/>
                        <a14:foregroundMark x1="15000" y1="86167" x2="21417" y2="86417"/>
                        <a14:foregroundMark x1="13917" y1="75333" x2="14083" y2="81667"/>
                        <a14:foregroundMark x1="14417" y1="87167" x2="14417" y2="81167"/>
                        <a14:foregroundMark x1="44833" y1="92417" x2="50333" y2="87417"/>
                        <a14:foregroundMark x1="50333" y1="87417" x2="58083" y2="88833"/>
                        <a14:foregroundMark x1="58083" y1="88833" x2="65167" y2="88083"/>
                        <a14:foregroundMark x1="65167" y1="89167" x2="80667" y2="89917"/>
                        <a14:foregroundMark x1="80667" y1="89917" x2="87500" y2="87917"/>
                        <a14:foregroundMark x1="87500" y1="87917" x2="87833" y2="85833"/>
                        <a14:foregroundMark x1="83167" y1="90667" x2="88083" y2="88417"/>
                        <a14:foregroundMark x1="86000" y1="90333" x2="89000" y2="8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3733" y="4264398"/>
            <a:ext cx="1783225" cy="1783225"/>
          </a:xfrm>
          <a:prstGeom prst="rect">
            <a:avLst/>
          </a:prstGeom>
        </p:spPr>
      </p:pic>
      <p:pic>
        <p:nvPicPr>
          <p:cNvPr id="12" name="Picture 11" descr="A black silhouette of a person holding a knife and fork&#10;&#10;Description automatically generated">
            <a:extLst>
              <a:ext uri="{FF2B5EF4-FFF2-40B4-BE49-F238E27FC236}">
                <a16:creationId xmlns:a16="http://schemas.microsoft.com/office/drawing/2014/main" id="{5E46393B-763F-DC2F-1DE5-2AFBAC3A3B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20" b="97004" l="9636" r="89936">
                        <a14:foregroundMark x1="48073" y1="54494" x2="48073" y2="54494"/>
                        <a14:foregroundMark x1="48715" y1="19476" x2="48715" y2="19476"/>
                        <a14:foregroundMark x1="36296" y1="5993" x2="36296" y2="5993"/>
                        <a14:foregroundMark x1="60278" y1="4307" x2="60278" y2="4307"/>
                        <a14:foregroundMark x1="44861" y1="93820" x2="44861" y2="93820"/>
                        <a14:foregroundMark x1="52677" y1="95693" x2="52677" y2="95693"/>
                        <a14:foregroundMark x1="45824" y1="97004" x2="45824" y2="970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0512" y="4486867"/>
            <a:ext cx="2340752" cy="1338289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A132410-E913-2180-C11A-59969A381000}"/>
              </a:ext>
            </a:extLst>
          </p:cNvPr>
          <p:cNvCxnSpPr/>
          <p:nvPr/>
        </p:nvCxnSpPr>
        <p:spPr>
          <a:xfrm flipV="1">
            <a:off x="7600859" y="4102877"/>
            <a:ext cx="637309" cy="8288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879FF17-6320-F3DE-8593-4DED882DC66A}"/>
              </a:ext>
            </a:extLst>
          </p:cNvPr>
          <p:cNvCxnSpPr>
            <a:cxnSpLocks/>
          </p:cNvCxnSpPr>
          <p:nvPr/>
        </p:nvCxnSpPr>
        <p:spPr>
          <a:xfrm flipH="1" flipV="1">
            <a:off x="9588155" y="4121680"/>
            <a:ext cx="637309" cy="8288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Multiply 22">
            <a:extLst>
              <a:ext uri="{FF2B5EF4-FFF2-40B4-BE49-F238E27FC236}">
                <a16:creationId xmlns:a16="http://schemas.microsoft.com/office/drawing/2014/main" id="{E21659B2-FB48-A100-935F-BC30F526EFDB}"/>
              </a:ext>
            </a:extLst>
          </p:cNvPr>
          <p:cNvSpPr/>
          <p:nvPr/>
        </p:nvSpPr>
        <p:spPr>
          <a:xfrm rot="2025844">
            <a:off x="7736274" y="4335619"/>
            <a:ext cx="429495" cy="30927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ultiply 23">
            <a:extLst>
              <a:ext uri="{FF2B5EF4-FFF2-40B4-BE49-F238E27FC236}">
                <a16:creationId xmlns:a16="http://schemas.microsoft.com/office/drawing/2014/main" id="{0122C570-9668-4B8D-4C3E-33DF29EC5E0E}"/>
              </a:ext>
            </a:extLst>
          </p:cNvPr>
          <p:cNvSpPr/>
          <p:nvPr/>
        </p:nvSpPr>
        <p:spPr>
          <a:xfrm rot="19768093">
            <a:off x="9678131" y="4365277"/>
            <a:ext cx="429495" cy="30927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5AF8B11-2865-7F6A-8669-16565BE888B7}"/>
              </a:ext>
            </a:extLst>
          </p:cNvPr>
          <p:cNvCxnSpPr/>
          <p:nvPr/>
        </p:nvCxnSpPr>
        <p:spPr>
          <a:xfrm>
            <a:off x="7728117" y="5320145"/>
            <a:ext cx="2215616" cy="0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351F8ED-31C7-257C-DAED-C07589617C0D}"/>
              </a:ext>
            </a:extLst>
          </p:cNvPr>
          <p:cNvSpPr txBox="1"/>
          <p:nvPr/>
        </p:nvSpPr>
        <p:spPr>
          <a:xfrm>
            <a:off x="366593" y="1112918"/>
            <a:ext cx="5997367" cy="4791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A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Rating System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aggregates outcomes into a single numeric measure of service quality. </a:t>
            </a:r>
            <a:endParaRPr lang="en-US" b="1" baseline="30000" dirty="0">
              <a:solidFill>
                <a:srgbClr val="00206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Facilitates trust between a service provider and buyer</a:t>
            </a:r>
            <a:endParaRPr lang="en-US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88% of shoppers investigate reviews before purchasing</a:t>
            </a:r>
            <a:endParaRPr lang="en-US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We call a rating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stale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if it’s based off old transactions</a:t>
            </a:r>
            <a:endParaRPr lang="en-US" b="1" dirty="0">
              <a:solidFill>
                <a:srgbClr val="00206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38% of shoppers won’t purchase a product if the only reviews available are older than 90 days</a:t>
            </a:r>
            <a:endParaRPr lang="en-US" b="0" i="0" baseline="30000" dirty="0">
              <a:effectLst/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Def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On a platform </a:t>
            </a:r>
            <a:r>
              <a:rPr lang="en-US" b="1" dirty="0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disintermediation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occurs when users connect to services on the platform but transact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 off the platform.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As many as 90% of transactions can occur off platform for some industries </a:t>
            </a:r>
            <a:r>
              <a:rPr lang="en-US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[5, 6]</a:t>
            </a:r>
          </a:p>
          <a:p>
            <a:pPr>
              <a:spcAft>
                <a:spcPts val="600"/>
              </a:spcAft>
            </a:pPr>
            <a:endParaRPr lang="en-US" sz="1600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A094C3-9DB3-040F-10C1-C616E565C511}"/>
              </a:ext>
            </a:extLst>
          </p:cNvPr>
          <p:cNvSpPr txBox="1"/>
          <p:nvPr/>
        </p:nvSpPr>
        <p:spPr>
          <a:xfrm>
            <a:off x="9307309" y="2430226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E92DC6-66DD-5AF3-F355-634E96DED8B1}"/>
              </a:ext>
            </a:extLst>
          </p:cNvPr>
          <p:cNvSpPr txBox="1"/>
          <p:nvPr/>
        </p:nvSpPr>
        <p:spPr>
          <a:xfrm>
            <a:off x="231371" y="6140818"/>
            <a:ext cx="474043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(*) </a:t>
            </a:r>
            <a:r>
              <a:rPr lang="en-US" sz="1000" i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UberEats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 uses a truncated window of the average of the last 100 reviews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6886B2-E5C1-BF02-DDBF-5A92AC115EFA}"/>
              </a:ext>
            </a:extLst>
          </p:cNvPr>
          <p:cNvSpPr txBox="1"/>
          <p:nvPr/>
        </p:nvSpPr>
        <p:spPr>
          <a:xfrm>
            <a:off x="3836276" y="6003461"/>
            <a:ext cx="7892329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[5] </a:t>
            </a:r>
            <a:r>
              <a:rPr lang="en-US" sz="1000" i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Sekar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 et al, 2023. Platform Disintermediation: Information Effects and Pricing Remedies</a:t>
            </a:r>
          </a:p>
          <a:p>
            <a:pPr algn="r"/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[6] Zhu, 2019. </a:t>
            </a:r>
            <a:r>
              <a:rPr lang="en-US" sz="1000" i="1" dirty="0">
                <a:solidFill>
                  <a:srgbClr val="282828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Why Some Platforms Thrive and Others Don’t</a:t>
            </a:r>
            <a:r>
              <a:rPr lang="en-US" sz="1000" i="1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F1FEBF-6113-FE0F-5552-32D6AE3EE075}"/>
              </a:ext>
            </a:extLst>
          </p:cNvPr>
          <p:cNvSpPr txBox="1"/>
          <p:nvPr/>
        </p:nvSpPr>
        <p:spPr>
          <a:xfrm>
            <a:off x="8509466" y="5339220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($$$)</a:t>
            </a:r>
          </a:p>
        </p:txBody>
      </p:sp>
      <p:pic>
        <p:nvPicPr>
          <p:cNvPr id="4" name="Picture 8" descr="Image">
            <a:extLst>
              <a:ext uri="{FF2B5EF4-FFF2-40B4-BE49-F238E27FC236}">
                <a16:creationId xmlns:a16="http://schemas.microsoft.com/office/drawing/2014/main" id="{1953D2CF-3D79-52D0-5D0F-0489329DA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3" t="38954" r="11824" b="12923"/>
          <a:stretch/>
        </p:blipFill>
        <p:spPr bwMode="auto">
          <a:xfrm>
            <a:off x="8391323" y="1428312"/>
            <a:ext cx="1188020" cy="87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89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81C7CC-8259-EE48-F284-F5724AB38D6E}"/>
              </a:ext>
            </a:extLst>
          </p:cNvPr>
          <p:cNvSpPr/>
          <p:nvPr/>
        </p:nvSpPr>
        <p:spPr>
          <a:xfrm>
            <a:off x="673909" y="1077568"/>
            <a:ext cx="1004950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Baskerville"/>
              </a:rPr>
              <a:t>Introduce and study a moving average inspired rating system</a:t>
            </a:r>
          </a:p>
          <a:p>
            <a:pPr marL="342900" indent="-342900">
              <a:buBlip>
                <a:blip r:embed="rId4"/>
              </a:buBlip>
            </a:pPr>
            <a:endParaRPr lang="en-US" dirty="0">
              <a:latin typeface="Baskerville"/>
            </a:endParaRPr>
          </a:p>
          <a:p>
            <a:pPr marL="342900" indent="-342900">
              <a:buBlip>
                <a:blip r:embed="rId4"/>
              </a:buBlip>
            </a:pPr>
            <a:endParaRPr lang="en-US" dirty="0">
              <a:latin typeface="Baskerville"/>
            </a:endParaRPr>
          </a:p>
          <a:p>
            <a:endParaRPr lang="en-US" dirty="0">
              <a:latin typeface="Baskerville"/>
            </a:endParaRPr>
          </a:p>
          <a:p>
            <a:endParaRPr lang="en-US" dirty="0">
              <a:solidFill>
                <a:schemeClr val="tx2"/>
              </a:solidFill>
              <a:latin typeface="Baskerville"/>
            </a:endParaRPr>
          </a:p>
          <a:p>
            <a:endParaRPr lang="en-US" dirty="0">
              <a:solidFill>
                <a:schemeClr val="tx2"/>
              </a:solidFill>
              <a:latin typeface="Baskerville"/>
            </a:endParaRPr>
          </a:p>
          <a:p>
            <a:endParaRPr lang="en-US" dirty="0">
              <a:solidFill>
                <a:schemeClr val="tx2"/>
              </a:solidFill>
              <a:latin typeface="Baskerville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3439A-DDCC-70BE-5E53-0A958F5D6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INFORMS 2023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974D27-A2A0-49E6-AF9F-8D998D987393}"/>
              </a:ext>
            </a:extLst>
          </p:cNvPr>
          <p:cNvSpPr txBox="1"/>
          <p:nvPr/>
        </p:nvSpPr>
        <p:spPr>
          <a:xfrm>
            <a:off x="463393" y="454428"/>
            <a:ext cx="11198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Contributions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2FBA28-4E98-4429-8774-20C767FEC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78EEED-7DF0-E8C0-0AD3-6F260DCE93D3}"/>
              </a:ext>
            </a:extLst>
          </p:cNvPr>
          <p:cNvCxnSpPr>
            <a:cxnSpLocks/>
          </p:cNvCxnSpPr>
          <p:nvPr/>
        </p:nvCxnSpPr>
        <p:spPr>
          <a:xfrm>
            <a:off x="11728606" y="228600"/>
            <a:ext cx="0" cy="6400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28482D0-0EEB-7D0B-9200-E6314D83E7BB}"/>
              </a:ext>
            </a:extLst>
          </p:cNvPr>
          <p:cNvCxnSpPr>
            <a:cxnSpLocks/>
          </p:cNvCxnSpPr>
          <p:nvPr/>
        </p:nvCxnSpPr>
        <p:spPr>
          <a:xfrm flipH="1">
            <a:off x="231371" y="6403571"/>
            <a:ext cx="117292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0536D64-5DE3-9521-50C4-BC44067D9C55}"/>
              </a:ext>
            </a:extLst>
          </p:cNvPr>
          <p:cNvSpPr txBox="1"/>
          <p:nvPr/>
        </p:nvSpPr>
        <p:spPr>
          <a:xfrm>
            <a:off x="2219729" y="1471145"/>
            <a:ext cx="72159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Baskerville" panose="02020502070401020303"/>
              </a:rPr>
              <a:t>R</a:t>
            </a:r>
            <a:r>
              <a:rPr lang="en-US" sz="2200" baseline="-25000" dirty="0">
                <a:solidFill>
                  <a:schemeClr val="tx1"/>
                </a:solidFill>
                <a:latin typeface="Baskerville" panose="02020502070401020303"/>
              </a:rPr>
              <a:t>t</a:t>
            </a:r>
            <a:r>
              <a:rPr lang="en-US" sz="2200" dirty="0">
                <a:solidFill>
                  <a:schemeClr val="tx1"/>
                </a:solidFill>
                <a:latin typeface="Baskerville" panose="02020502070401020303"/>
              </a:rPr>
              <a:t>  =  (1-⍺) R</a:t>
            </a:r>
            <a:r>
              <a:rPr lang="en-US" sz="2200" baseline="-25000" dirty="0">
                <a:solidFill>
                  <a:schemeClr val="tx1"/>
                </a:solidFill>
                <a:latin typeface="Baskerville" panose="02020502070401020303"/>
              </a:rPr>
              <a:t>t-1  </a:t>
            </a:r>
            <a:r>
              <a:rPr lang="en-US" sz="2200" dirty="0">
                <a:solidFill>
                  <a:schemeClr val="tx1"/>
                </a:solidFill>
                <a:latin typeface="Baskerville" panose="02020502070401020303"/>
              </a:rPr>
              <a:t>+  ⍺ g(</a:t>
            </a:r>
            <a:r>
              <a:rPr lang="en-US" sz="2200" dirty="0" err="1">
                <a:solidFill>
                  <a:schemeClr val="tx1"/>
                </a:solidFill>
                <a:latin typeface="Baskerville" panose="02020502070401020303"/>
              </a:rPr>
              <a:t>Y</a:t>
            </a:r>
            <a:r>
              <a:rPr lang="en-US" sz="2200" baseline="-25000" dirty="0" err="1">
                <a:solidFill>
                  <a:schemeClr val="tx1"/>
                </a:solidFill>
                <a:latin typeface="Baskerville" panose="02020502070401020303"/>
              </a:rPr>
              <a:t>t</a:t>
            </a:r>
            <a:r>
              <a:rPr lang="en-US" sz="2200" dirty="0">
                <a:solidFill>
                  <a:schemeClr val="tx1"/>
                </a:solidFill>
                <a:latin typeface="Baskerville" panose="02020502070401020303"/>
              </a:rPr>
              <a:t>)  where </a:t>
            </a:r>
            <a:r>
              <a:rPr lang="en-US" sz="2200" dirty="0" err="1">
                <a:solidFill>
                  <a:schemeClr val="tx1"/>
                </a:solidFill>
                <a:latin typeface="Baskerville" panose="02020502070401020303"/>
              </a:rPr>
              <a:t>Y</a:t>
            </a:r>
            <a:r>
              <a:rPr lang="en-US" sz="2200" baseline="-25000" dirty="0" err="1">
                <a:solidFill>
                  <a:schemeClr val="tx1"/>
                </a:solidFill>
                <a:latin typeface="Baskerville" panose="02020502070401020303"/>
              </a:rPr>
              <a:t>t</a:t>
            </a:r>
            <a:r>
              <a:rPr lang="en-US" sz="2200" dirty="0">
                <a:solidFill>
                  <a:schemeClr val="tx1"/>
                </a:solidFill>
                <a:latin typeface="Baskerville" panose="02020502070401020303"/>
              </a:rPr>
              <a:t> 𝜖 {</a:t>
            </a:r>
            <a:r>
              <a:rPr lang="en-US" sz="2200" dirty="0">
                <a:solidFill>
                  <a:srgbClr val="FF0000"/>
                </a:solidFill>
                <a:latin typeface="Baskerville" panose="02020502070401020303"/>
              </a:rPr>
              <a:t>Neg.</a:t>
            </a:r>
            <a:r>
              <a:rPr lang="en-US" sz="2200" dirty="0">
                <a:solidFill>
                  <a:schemeClr val="tx1"/>
                </a:solidFill>
                <a:latin typeface="Baskerville" panose="02020502070401020303"/>
              </a:rPr>
              <a:t>, </a:t>
            </a:r>
            <a:r>
              <a:rPr lang="en-US" sz="2200" dirty="0">
                <a:solidFill>
                  <a:srgbClr val="00B050"/>
                </a:solidFill>
                <a:latin typeface="Baskerville" panose="02020502070401020303"/>
              </a:rPr>
              <a:t>Pos.</a:t>
            </a:r>
            <a:r>
              <a:rPr lang="en-US" sz="2200" dirty="0">
                <a:solidFill>
                  <a:schemeClr val="tx1"/>
                </a:solidFill>
                <a:latin typeface="Baskerville" panose="02020502070401020303"/>
              </a:rPr>
              <a:t>, No Rating}</a:t>
            </a:r>
            <a:endParaRPr lang="en-US" sz="22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5919145-1A2E-F484-1096-4EA5EA8EFF6E}"/>
              </a:ext>
            </a:extLst>
          </p:cNvPr>
          <p:cNvGrpSpPr/>
          <p:nvPr/>
        </p:nvGrpSpPr>
        <p:grpSpPr>
          <a:xfrm>
            <a:off x="1897285" y="1955302"/>
            <a:ext cx="1042273" cy="524918"/>
            <a:chOff x="1897285" y="1955302"/>
            <a:chExt cx="1042273" cy="52491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1D3E558-26E6-0A4B-8A54-E991FE3AA87F}"/>
                </a:ext>
              </a:extLst>
            </p:cNvPr>
            <p:cNvSpPr txBox="1"/>
            <p:nvPr/>
          </p:nvSpPr>
          <p:spPr>
            <a:xfrm>
              <a:off x="1897285" y="2110888"/>
              <a:ext cx="10422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chemeClr val="accent3"/>
                  </a:solidFill>
                  <a:latin typeface="Baskerville" panose="02020502070401020303" pitchFamily="18" charset="0"/>
                  <a:ea typeface="Baskerville" panose="02020502070401020303" pitchFamily="18" charset="0"/>
                </a:rPr>
                <a:t>Rating at t</a:t>
              </a:r>
            </a:p>
          </p:txBody>
        </p:sp>
        <p:sp>
          <p:nvSpPr>
            <p:cNvPr id="12" name="Left Brace 11">
              <a:extLst>
                <a:ext uri="{FF2B5EF4-FFF2-40B4-BE49-F238E27FC236}">
                  <a16:creationId xmlns:a16="http://schemas.microsoft.com/office/drawing/2014/main" id="{13A4BED2-79FE-015A-B6FB-9D8D8A566D6D}"/>
                </a:ext>
              </a:extLst>
            </p:cNvPr>
            <p:cNvSpPr/>
            <p:nvPr/>
          </p:nvSpPr>
          <p:spPr>
            <a:xfrm rot="16200000">
              <a:off x="2287129" y="1635097"/>
              <a:ext cx="239601" cy="880011"/>
            </a:xfrm>
            <a:prstGeom prst="lef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6A11072-C5E5-7755-1024-ADC1EA30894C}"/>
              </a:ext>
            </a:extLst>
          </p:cNvPr>
          <p:cNvGrpSpPr/>
          <p:nvPr/>
        </p:nvGrpSpPr>
        <p:grpSpPr>
          <a:xfrm>
            <a:off x="2952377" y="1955302"/>
            <a:ext cx="1234633" cy="535795"/>
            <a:chOff x="2952377" y="1955302"/>
            <a:chExt cx="1234633" cy="53579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211CD95-A3E6-D0DD-4F46-B018955350BC}"/>
                </a:ext>
              </a:extLst>
            </p:cNvPr>
            <p:cNvSpPr txBox="1"/>
            <p:nvPr/>
          </p:nvSpPr>
          <p:spPr>
            <a:xfrm>
              <a:off x="2952377" y="2121765"/>
              <a:ext cx="12346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chemeClr val="accent3"/>
                  </a:solidFill>
                  <a:latin typeface="Baskerville" panose="02020502070401020303" pitchFamily="18" charset="0"/>
                  <a:ea typeface="Baskerville" panose="02020502070401020303" pitchFamily="18" charset="0"/>
                </a:rPr>
                <a:t>Rating at t-1</a:t>
              </a:r>
            </a:p>
          </p:txBody>
        </p:sp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C1F2E753-7CF2-95D8-FD26-A13C622BAE0A}"/>
                </a:ext>
              </a:extLst>
            </p:cNvPr>
            <p:cNvSpPr/>
            <p:nvPr/>
          </p:nvSpPr>
          <p:spPr>
            <a:xfrm rot="16200000">
              <a:off x="3388934" y="1635097"/>
              <a:ext cx="239601" cy="880011"/>
            </a:xfrm>
            <a:prstGeom prst="lef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2DA62BF-4AAE-0C2B-B4F5-D2A01C2DB65D}"/>
              </a:ext>
            </a:extLst>
          </p:cNvPr>
          <p:cNvGrpSpPr/>
          <p:nvPr/>
        </p:nvGrpSpPr>
        <p:grpSpPr>
          <a:xfrm>
            <a:off x="4253204" y="1971097"/>
            <a:ext cx="1346331" cy="812794"/>
            <a:chOff x="4253204" y="1971097"/>
            <a:chExt cx="1346331" cy="81279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0106F29-30DC-6153-EE30-076E6025EED2}"/>
                </a:ext>
              </a:extLst>
            </p:cNvPr>
            <p:cNvSpPr txBox="1"/>
            <p:nvPr/>
          </p:nvSpPr>
          <p:spPr>
            <a:xfrm>
              <a:off x="4253204" y="2137560"/>
              <a:ext cx="13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chemeClr val="accent3"/>
                  </a:solidFill>
                  <a:latin typeface="Baskerville" panose="02020502070401020303" pitchFamily="18" charset="0"/>
                  <a:ea typeface="Baskerville" panose="02020502070401020303" pitchFamily="18" charset="0"/>
                </a:rPr>
                <a:t>Processing</a:t>
              </a:r>
            </a:p>
            <a:p>
              <a:r>
                <a:rPr lang="en-US" i="1" dirty="0">
                  <a:solidFill>
                    <a:schemeClr val="accent3"/>
                  </a:solidFill>
                  <a:latin typeface="Baskerville" panose="02020502070401020303" pitchFamily="18" charset="0"/>
                  <a:ea typeface="Baskerville" panose="02020502070401020303" pitchFamily="18" charset="0"/>
                </a:rPr>
                <a:t>of latest rating</a:t>
              </a:r>
            </a:p>
          </p:txBody>
        </p:sp>
        <p:sp>
          <p:nvSpPr>
            <p:cNvPr id="16" name="Left Brace 15">
              <a:extLst>
                <a:ext uri="{FF2B5EF4-FFF2-40B4-BE49-F238E27FC236}">
                  <a16:creationId xmlns:a16="http://schemas.microsoft.com/office/drawing/2014/main" id="{6D06064D-3FDF-1025-372E-068D28CF4A6A}"/>
                </a:ext>
              </a:extLst>
            </p:cNvPr>
            <p:cNvSpPr/>
            <p:nvPr/>
          </p:nvSpPr>
          <p:spPr>
            <a:xfrm rot="16200000">
              <a:off x="4750721" y="1650892"/>
              <a:ext cx="239601" cy="880011"/>
            </a:xfrm>
            <a:prstGeom prst="lef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2BF97E7-5B2F-DDEF-6A0F-15C550B950D4}"/>
              </a:ext>
            </a:extLst>
          </p:cNvPr>
          <p:cNvGrpSpPr/>
          <p:nvPr/>
        </p:nvGrpSpPr>
        <p:grpSpPr>
          <a:xfrm>
            <a:off x="6036058" y="1955302"/>
            <a:ext cx="3186034" cy="858960"/>
            <a:chOff x="6036058" y="1955302"/>
            <a:chExt cx="3186034" cy="85896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16F9B6-F51F-5A14-4AD4-90F1E3AA6BB8}"/>
                </a:ext>
              </a:extLst>
            </p:cNvPr>
            <p:cNvSpPr txBox="1"/>
            <p:nvPr/>
          </p:nvSpPr>
          <p:spPr>
            <a:xfrm>
              <a:off x="6873054" y="2167931"/>
              <a:ext cx="14802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chemeClr val="accent3"/>
                  </a:solidFill>
                  <a:latin typeface="Baskerville" panose="02020502070401020303" pitchFamily="18" charset="0"/>
                  <a:ea typeface="Baskerville" panose="02020502070401020303" pitchFamily="18" charset="0"/>
                </a:rPr>
                <a:t>Binary outcomes</a:t>
              </a:r>
            </a:p>
            <a:p>
              <a:r>
                <a:rPr lang="en-US" i="1" dirty="0">
                  <a:solidFill>
                    <a:schemeClr val="accent3"/>
                  </a:solidFill>
                  <a:latin typeface="Baskerville" panose="02020502070401020303" pitchFamily="18" charset="0"/>
                  <a:ea typeface="Baskerville" panose="02020502070401020303" pitchFamily="18" charset="0"/>
                </a:rPr>
                <a:t>No show option</a:t>
              </a:r>
            </a:p>
          </p:txBody>
        </p:sp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F11FBAC2-A4D9-8340-F8F0-8FB19D76FA12}"/>
                </a:ext>
              </a:extLst>
            </p:cNvPr>
            <p:cNvSpPr/>
            <p:nvPr/>
          </p:nvSpPr>
          <p:spPr>
            <a:xfrm rot="16200000">
              <a:off x="7509275" y="482085"/>
              <a:ext cx="239600" cy="3186034"/>
            </a:xfrm>
            <a:prstGeom prst="lef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5202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"/>
</p:tagLst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17604</TotalTime>
  <Words>5026</Words>
  <Application>Microsoft Macintosh PowerPoint</Application>
  <PresentationFormat>Widescreen</PresentationFormat>
  <Paragraphs>598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Baskerville</vt:lpstr>
      <vt:lpstr>Calibri</vt:lpstr>
      <vt:lpstr>Cambria Math</vt:lpstr>
      <vt:lpstr>Gill Sans MT</vt:lpstr>
      <vt:lpstr>Parcel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DiChristofano, Alex</dc:creator>
  <cp:lastModifiedBy>Hamilton, Michael</cp:lastModifiedBy>
  <cp:revision>565</cp:revision>
  <dcterms:created xsi:type="dcterms:W3CDTF">2021-04-14T00:50:46Z</dcterms:created>
  <dcterms:modified xsi:type="dcterms:W3CDTF">2023-10-17T16:40:55Z</dcterms:modified>
</cp:coreProperties>
</file>