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351" r:id="rId2"/>
    <p:sldId id="819" r:id="rId3"/>
    <p:sldId id="841" r:id="rId4"/>
    <p:sldId id="816" r:id="rId5"/>
    <p:sldId id="815" r:id="rId6"/>
    <p:sldId id="839" r:id="rId7"/>
    <p:sldId id="791" r:id="rId8"/>
    <p:sldId id="831" r:id="rId9"/>
    <p:sldId id="840" r:id="rId10"/>
    <p:sldId id="828" r:id="rId11"/>
    <p:sldId id="799" r:id="rId12"/>
    <p:sldId id="836" r:id="rId13"/>
    <p:sldId id="80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2B"/>
    <a:srgbClr val="E5E5E5"/>
    <a:srgbClr val="8C1515"/>
    <a:srgbClr val="E3E9EF"/>
    <a:srgbClr val="F2F2F2"/>
    <a:srgbClr val="99AFDC"/>
    <a:srgbClr val="9D9D9D"/>
    <a:srgbClr val="CCD7EE"/>
    <a:srgbClr val="6DDC12"/>
    <a:srgbClr val="598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0" autoAdjust="0"/>
    <p:restoredTop sz="88299" autoAdjust="0"/>
  </p:normalViewPr>
  <p:slideViewPr>
    <p:cSldViewPr snapToGrid="0">
      <p:cViewPr varScale="1">
        <p:scale>
          <a:sx n="112" d="100"/>
          <a:sy n="112" d="100"/>
        </p:scale>
        <p:origin x="1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917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0AB6-8EF0-47B8-A0C9-FE7DA5E5F901}" type="datetimeFigureOut">
              <a:rPr lang="en-US" smtClean="0"/>
              <a:t>9/29/22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71DB1-053D-46AE-9B5A-7FC70BBF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4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8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Sigma is all</a:t>
            </a:r>
            <a:r>
              <a:rPr lang="en-US" baseline="0" dirty="0"/>
              <a:t> possible contexts</a:t>
            </a:r>
          </a:p>
          <a:p>
            <a:r>
              <a:rPr lang="en-US" baseline="0" dirty="0"/>
              <a:t>X represents the context of a random customer</a:t>
            </a:r>
          </a:p>
          <a:p>
            <a:r>
              <a:rPr lang="en-US" baseline="0" dirty="0"/>
              <a:t>Mu(X) is the predicted valuation for a customer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 consider a more realistic version of personalized pricing we term feature-based</a:t>
            </a:r>
          </a:p>
          <a:p>
            <a:r>
              <a:rPr lang="en-US" dirty="0">
                <a:solidFill>
                  <a:schemeClr val="tx2"/>
                </a:solidFill>
              </a:rPr>
              <a:t>pricing, and show how to transform our previous bounds into bounds on the value of</a:t>
            </a:r>
          </a:p>
          <a:p>
            <a:r>
              <a:rPr lang="en-US" dirty="0">
                <a:solidFill>
                  <a:schemeClr val="tx2"/>
                </a:solidFill>
              </a:rPr>
              <a:t>feature-based pricing over single price strategies (cf. Lemma 9 and Theorem 5) via a</a:t>
            </a:r>
          </a:p>
          <a:p>
            <a:r>
              <a:rPr lang="en-US" dirty="0">
                <a:solidFill>
                  <a:schemeClr val="tx2"/>
                </a:solidFill>
              </a:rPr>
              <a:t>novel extension theorem. These bounds makes explicit the relationship between the</a:t>
            </a:r>
          </a:p>
          <a:p>
            <a:r>
              <a:rPr lang="en-US" dirty="0">
                <a:solidFill>
                  <a:schemeClr val="tx2"/>
                </a:solidFill>
              </a:rPr>
              <a:t>accuracy of a sellers prediction model, and value of personalized pricing in a market.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9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5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D7061D-6517-48D9-BF7E-A65086A3BC7B}"/>
              </a:ext>
            </a:extLst>
          </p:cNvPr>
          <p:cNvSpPr/>
          <p:nvPr userDrawn="1"/>
        </p:nvSpPr>
        <p:spPr>
          <a:xfrm>
            <a:off x="695664" y="1541834"/>
            <a:ext cx="7772400" cy="1461852"/>
          </a:xfrm>
          <a:prstGeom prst="rect">
            <a:avLst/>
          </a:prstGeom>
          <a:solidFill>
            <a:srgbClr val="E3E9EF">
              <a:alpha val="3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5438"/>
            <a:ext cx="7772400" cy="2387600"/>
          </a:xfrm>
        </p:spPr>
        <p:txBody>
          <a:bodyPr anchor="b">
            <a:normAutofit/>
          </a:bodyPr>
          <a:lstStyle>
            <a:lvl1pPr algn="ctr"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8511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FA069F7-AEA1-4B59-94FD-01611E9A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6310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7FB44-C771-411B-92E2-DE3B48B402D1}"/>
              </a:ext>
            </a:extLst>
          </p:cNvPr>
          <p:cNvCxnSpPr/>
          <p:nvPr userDrawn="1"/>
        </p:nvCxnSpPr>
        <p:spPr>
          <a:xfrm>
            <a:off x="685800" y="547710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2D48E4-DD82-4D47-89FC-46C3D460284E}"/>
              </a:ext>
            </a:extLst>
          </p:cNvPr>
          <p:cNvCxnSpPr/>
          <p:nvPr userDrawn="1"/>
        </p:nvCxnSpPr>
        <p:spPr>
          <a:xfrm>
            <a:off x="685032" y="1475265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1A82CE6-3C2F-4D32-BC14-6C7A8AD7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6623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30254"/>
            <a:ext cx="7886700" cy="853810"/>
          </a:xfrm>
          <a:solidFill>
            <a:srgbClr val="E3E9EF">
              <a:alpha val="35000"/>
            </a:srgbClr>
          </a:solidFill>
          <a:ln w="38100">
            <a:solidFill>
              <a:schemeClr val="bg1"/>
            </a:solidFill>
          </a:ln>
        </p:spPr>
        <p:txBody>
          <a:bodyPr anchor="b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13798"/>
            <a:ext cx="7886700" cy="1931158"/>
          </a:xfrm>
          <a:solidFill>
            <a:schemeClr val="bg1">
              <a:alpha val="35000"/>
            </a:schemeClr>
          </a:solidFill>
        </p:spPr>
        <p:txBody>
          <a:bodyPr tIns="182880" bIns="182880" anchor="ctr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84966C40-46F7-43D5-8860-569505DD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12344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8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7146-BD80-96DD-3858-7C0BDA9A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57A36-7817-C573-5849-86D320AD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7F010-5FBD-9154-4D5B-1C463B76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FCE70-9DEA-0FDE-29C7-DC8442D0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F5FBB1-4928-4E9D-9DB6-EF80CA07FC99}"/>
              </a:ext>
            </a:extLst>
          </p:cNvPr>
          <p:cNvCxnSpPr/>
          <p:nvPr userDrawn="1"/>
        </p:nvCxnSpPr>
        <p:spPr>
          <a:xfrm>
            <a:off x="685800" y="547710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613F5E-04A5-4ABA-9248-001EB377C8BC}"/>
              </a:ext>
            </a:extLst>
          </p:cNvPr>
          <p:cNvCxnSpPr/>
          <p:nvPr userDrawn="1"/>
        </p:nvCxnSpPr>
        <p:spPr>
          <a:xfrm>
            <a:off x="685032" y="1475265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343CD99-9A38-404B-905D-00E2D0B3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19708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B822D2C-26F0-4D38-B3F5-534F7EDA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3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3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FBMSP RMP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415110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cui-pitt.github.io/" TargetMode="External"/><Relationship Id="rId4" Type="http://schemas.openxmlformats.org/officeDocument/2006/relationships/hyperlink" Target="mailto:tic54@pit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180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E054-6BC0-4FDD-B359-7288E6E41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74474"/>
            <a:ext cx="7772400" cy="1382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</a:pPr>
            <a:r>
              <a:rPr lang="en-US" sz="3800" dirty="0"/>
              <a:t>Optimal Feature-Based Market Segmentation and Pricing</a:t>
            </a:r>
            <a:endParaRPr 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AD5053-EAE3-47CC-B0EA-F8D2A7641996}"/>
              </a:ext>
            </a:extLst>
          </p:cNvPr>
          <p:cNvSpPr/>
          <p:nvPr/>
        </p:nvSpPr>
        <p:spPr>
          <a:xfrm>
            <a:off x="339296" y="3126818"/>
            <a:ext cx="84654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Titing Cui and Michael L. Hamilton</a:t>
            </a:r>
            <a:endParaRPr lang="en-US" sz="2200" b="1" dirty="0">
              <a:solidFill>
                <a:srgbClr val="8C151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68" y="3727437"/>
            <a:ext cx="2330463" cy="23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7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2BF0666-D009-0767-A4A8-A3E5F8B3467D}"/>
              </a:ext>
            </a:extLst>
          </p:cNvPr>
          <p:cNvSpPr/>
          <p:nvPr/>
        </p:nvSpPr>
        <p:spPr>
          <a:xfrm>
            <a:off x="486696" y="1609990"/>
            <a:ext cx="8028654" cy="2865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A221622-F7B4-2935-161B-2FD48F29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Structure of FBMSP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10">
                <a:extLst>
                  <a:ext uri="{FF2B5EF4-FFF2-40B4-BE49-F238E27FC236}">
                    <a16:creationId xmlns:a16="http://schemas.microsoft.com/office/drawing/2014/main" id="{603FFA41-C324-383C-46F4-80B235E04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8" y="1838478"/>
                <a:ext cx="7632459" cy="252745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u="sng" dirty="0">
                    <a:solidFill>
                      <a:schemeClr val="tx1"/>
                    </a:solidFill>
                  </a:rPr>
                  <a:t>Theorem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[Log-Concave Error Simplifies FBMSP].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For any valuation model V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 + 𝜀, where E[𝜀] = 0,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 and 𝜀 are independent, and 𝜀 is log-concave:</a:t>
                </a:r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sz="2000" dirty="0"/>
                  <a:t>The optimal segmentation is 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interval</a:t>
                </a:r>
                <a:r>
                  <a:rPr lang="en-US" sz="2000" dirty="0"/>
                  <a:t>.</a:t>
                </a:r>
                <a:endParaRPr lang="en-US" sz="2000" i="1" dirty="0"/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sz="2000" dirty="0"/>
                  <a:t>Optimal segmentation can be computed in O((k + m)n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) oracle calls via dynamic programming.</a:t>
                </a:r>
              </a:p>
              <a:p>
                <a:pPr marL="342900" indent="-342900">
                  <a:buBlip>
                    <a:blip r:embed="rId3"/>
                  </a:buBlip>
                </a:pPr>
                <a:endParaRPr lang="en-US" sz="2000" dirty="0"/>
              </a:p>
            </p:txBody>
          </p:sp>
        </mc:Choice>
        <mc:Fallback>
          <p:sp>
            <p:nvSpPr>
              <p:cNvPr id="22" name="Content Placeholder 10">
                <a:extLst>
                  <a:ext uri="{FF2B5EF4-FFF2-40B4-BE49-F238E27FC236}">
                    <a16:creationId xmlns:a16="http://schemas.microsoft.com/office/drawing/2014/main" id="{603FFA41-C324-383C-46F4-80B235E04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8" y="1838478"/>
                <a:ext cx="7632459" cy="2527459"/>
              </a:xfrm>
              <a:blipFill>
                <a:blip r:embed="rId4"/>
                <a:stretch>
                  <a:fillRect l="-831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3BED8E5-3CAC-2CBC-9A93-8B1709DFF00A}"/>
              </a:ext>
            </a:extLst>
          </p:cNvPr>
          <p:cNvSpPr txBox="1"/>
          <p:nvPr/>
        </p:nvSpPr>
        <p:spPr>
          <a:xfrm>
            <a:off x="643398" y="4455485"/>
            <a:ext cx="801390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Takeaway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Log-concave error is just as easy to work with as no error at all!</a:t>
            </a:r>
            <a:endParaRPr lang="en-US" i="1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Most common distributions are log-concave, for example Normal, Logistic, Uniform etc.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8790CCA-9535-336D-F421-A77F6A1D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6548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Cut for time!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50" y="1809694"/>
            <a:ext cx="7886245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We prove a number of structural properties that to guide analysts in the implementation and analysis of FBMSP</a:t>
            </a:r>
          </a:p>
          <a:p>
            <a:pPr marL="342900" indent="-342900">
              <a:buBlip>
                <a:blip r:embed="rId2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We do a case study demonstrating our method on real housing loan data from Pennsylvania in 2020. We show our methodology outperforms common segment-then-price paradigms.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More revenue with less segments and less discrimination!</a:t>
            </a:r>
          </a:p>
          <a:p>
            <a:pPr marL="800100" lvl="1" indent="-342900">
              <a:buBlip>
                <a:blip r:embed="rId2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C161-B704-CD4F-8807-868F2C6F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5B90EC7D-F61A-C8C8-928A-D4A1325CC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64" y="4143200"/>
            <a:ext cx="3154680" cy="161163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CCEEC55-19B8-209A-B8CA-1EABC8AA2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68" y="4143200"/>
            <a:ext cx="3154680" cy="18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7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650CD21-8731-4344-9437-18ED34F1BA30}"/>
              </a:ext>
            </a:extLst>
          </p:cNvPr>
          <p:cNvSpPr/>
          <p:nvPr/>
        </p:nvSpPr>
        <p:spPr>
          <a:xfrm>
            <a:off x="486696" y="2904759"/>
            <a:ext cx="8028654" cy="2755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C3: Approximation for FBMSP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0">
                <a:extLst>
                  <a:ext uri="{FF2B5EF4-FFF2-40B4-BE49-F238E27FC236}">
                    <a16:creationId xmlns:a16="http://schemas.microsoft.com/office/drawing/2014/main" id="{C99561DE-9AF1-4988-BE70-2BEBDF136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274" y="3065750"/>
                <a:ext cx="7961896" cy="257159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u="sng" dirty="0">
                    <a:solidFill>
                      <a:schemeClr val="tx1"/>
                    </a:solidFill>
                  </a:rPr>
                  <a:t>Theorems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[True Revenue Loss is Bounded by Model Loss].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For any valuation model V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 + 𝜀, L ≤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 ≤ U, 𝜀</a:t>
                </a:r>
                <a:r>
                  <a:rPr lang="en-US" sz="2000" b="1" dirty="0"/>
                  <a:t>⫫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), then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2000" dirty="0"/>
                  <a:t>E[R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aseline="-25000" dirty="0"/>
                      <m:t>𝜀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))]</a:t>
                </a:r>
                <a:r>
                  <a:rPr lang="en-US" sz="2000" baseline="-25000" dirty="0"/>
                  <a:t>  </a:t>
                </a:r>
                <a:r>
                  <a:rPr lang="en-US" sz="2000" dirty="0"/>
                  <a:t>–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kXP</a:t>
                </a:r>
                <a:r>
                  <a:rPr lang="en-US" sz="2000" dirty="0"/>
                  <a:t> ≤ E[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)] –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kP</a:t>
                </a:r>
                <a:r>
                  <a:rPr lang="en-US" sz="2000" dirty="0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Further, 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2000" dirty="0"/>
                  <a:t>E[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)] –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kP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3" name="Content Placeholder 10">
                <a:extLst>
                  <a:ext uri="{FF2B5EF4-FFF2-40B4-BE49-F238E27FC236}">
                    <a16:creationId xmlns:a16="http://schemas.microsoft.com/office/drawing/2014/main" id="{C99561DE-9AF1-4988-BE70-2BEBDF136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274" y="3065750"/>
                <a:ext cx="7961896" cy="2571595"/>
              </a:xfrm>
              <a:blipFill>
                <a:blip r:embed="rId3"/>
                <a:stretch>
                  <a:fillRect l="-63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B5EDE6-336E-E142-B6A5-1C4BF13B4285}"/>
                  </a:ext>
                </a:extLst>
              </p:cNvPr>
              <p:cNvSpPr txBox="1"/>
              <p:nvPr/>
            </p:nvSpPr>
            <p:spPr>
              <a:xfrm>
                <a:off x="661274" y="5845683"/>
                <a:ext cx="8013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Blip>
                    <a:blip r:embed="rId4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Both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constant and the rate of O(1/k) can not be improved.</a:t>
                </a:r>
                <a:endParaRPr lang="en-US" i="1" dirty="0">
                  <a:solidFill>
                    <a:schemeClr val="tx2"/>
                  </a:solidFill>
                </a:endParaRPr>
              </a:p>
              <a:p>
                <a:pPr marL="342900" indent="-342900">
                  <a:buBlip>
                    <a:blip r:embed="rId4"/>
                  </a:buBlip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B5EDE6-336E-E142-B6A5-1C4BF13B4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74" y="5845683"/>
                <a:ext cx="8013906" cy="646331"/>
              </a:xfrm>
              <a:prstGeom prst="rect">
                <a:avLst/>
              </a:prstGeom>
              <a:blipFill>
                <a:blip r:embed="rId5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2AE761-F8A3-584F-883F-BEB064AC2080}"/>
                  </a:ext>
                </a:extLst>
              </p:cNvPr>
              <p:cNvSpPr txBox="1"/>
              <p:nvPr/>
            </p:nvSpPr>
            <p:spPr>
              <a:xfrm>
                <a:off x="628650" y="1661083"/>
                <a:ext cx="8013906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b="1" dirty="0">
                    <a:solidFill>
                      <a:schemeClr val="tx2"/>
                    </a:solidFill>
                  </a:rPr>
                  <a:t>Would like to use the model to derive the segmentation</a:t>
                </a:r>
              </a:p>
              <a:p>
                <a:pPr marL="342900" indent="-342900">
                  <a:buBlip>
                    <a:blip r:embed="rId4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Specifically, suppose </a:t>
                </a:r>
                <a:r>
                  <a:rPr lang="en-US" dirty="0" err="1">
                    <a:solidFill>
                      <a:schemeClr val="tx2"/>
                    </a:solidFill>
                  </a:rPr>
                  <a:t>R</a:t>
                </a:r>
                <a:r>
                  <a:rPr lang="en-US" baseline="-25000" dirty="0" err="1">
                    <a:solidFill>
                      <a:schemeClr val="tx2"/>
                    </a:solidFill>
                  </a:rPr>
                  <a:t>kXP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is the revenue of a model which segments the market according to just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</a:t>
                </a:r>
                <a:r>
                  <a:rPr lang="en-US" b="1" dirty="0">
                    <a:solidFill>
                      <a:schemeClr val="tx2"/>
                    </a:solidFill>
                  </a:rPr>
                  <a:t>X</a:t>
                </a:r>
                <a:r>
                  <a:rPr lang="en-US" dirty="0">
                    <a:solidFill>
                      <a:schemeClr val="tx2"/>
                    </a:solidFill>
                  </a:rPr>
                  <a:t>), then learns correct prices for those segments. In this case we have the following bound.</a:t>
                </a:r>
              </a:p>
              <a:p>
                <a:pPr marL="342900" indent="-342900">
                  <a:buBlip>
                    <a:blip r:embed="rId4"/>
                  </a:buBlip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2AE761-F8A3-584F-883F-BEB064AC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61083"/>
                <a:ext cx="8013906" cy="1585049"/>
              </a:xfrm>
              <a:prstGeom prst="rect">
                <a:avLst/>
              </a:prstGeom>
              <a:blipFill>
                <a:blip r:embed="rId6"/>
                <a:stretch>
                  <a:fillRect l="-791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7D10BDC-4331-E141-9281-B3893CE2289B}"/>
              </a:ext>
            </a:extLst>
          </p:cNvPr>
          <p:cNvSpPr/>
          <p:nvPr/>
        </p:nvSpPr>
        <p:spPr>
          <a:xfrm flipV="1">
            <a:off x="2971129" y="4454944"/>
            <a:ext cx="1779000" cy="4571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B9109-BBE3-D24D-A3C0-FF63E107B711}"/>
              </a:ext>
            </a:extLst>
          </p:cNvPr>
          <p:cNvSpPr txBox="1"/>
          <p:nvPr/>
        </p:nvSpPr>
        <p:spPr>
          <a:xfrm>
            <a:off x="3329227" y="4524335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True Loss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FBCD16-A61C-D641-A60C-B80203854721}"/>
              </a:ext>
            </a:extLst>
          </p:cNvPr>
          <p:cNvSpPr/>
          <p:nvPr/>
        </p:nvSpPr>
        <p:spPr>
          <a:xfrm flipV="1">
            <a:off x="4988408" y="4453411"/>
            <a:ext cx="1594176" cy="494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FB7F1-FB9E-3B45-BBC5-2131BD9479C5}"/>
              </a:ext>
            </a:extLst>
          </p:cNvPr>
          <p:cNvSpPr txBox="1"/>
          <p:nvPr/>
        </p:nvSpPr>
        <p:spPr>
          <a:xfrm>
            <a:off x="5092721" y="451363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Model Loss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456B35C-C84E-844C-9EB8-D50FBE4E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276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13799"/>
            <a:ext cx="7886700" cy="1186862"/>
          </a:xfrm>
        </p:spPr>
        <p:txBody>
          <a:bodyPr>
            <a:no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1600" dirty="0">
                <a:solidFill>
                  <a:schemeClr val="tx2"/>
                </a:solidFill>
              </a:rPr>
              <a:t>Full paper: 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US" sz="1600" dirty="0" err="1">
                <a:solidFill>
                  <a:schemeClr val="tx2"/>
                </a:solidFill>
                <a:hlinkClick r:id="rId3"/>
              </a:rPr>
              <a:t>papers.ssrn.com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/sol3/</a:t>
            </a:r>
            <a:r>
              <a:rPr lang="en-US" sz="1600" dirty="0" err="1">
                <a:solidFill>
                  <a:schemeClr val="tx2"/>
                </a:solidFill>
                <a:hlinkClick r:id="rId3"/>
              </a:rPr>
              <a:t>papers.cfm?abstract_id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=4151103</a:t>
            </a: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1600" dirty="0">
                <a:solidFill>
                  <a:schemeClr val="tx2"/>
                </a:solidFill>
              </a:rPr>
              <a:t>Comments, questions @ 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tic54@pitt.edu</a:t>
            </a:r>
            <a:r>
              <a:rPr lang="en-US" sz="1600" dirty="0">
                <a:solidFill>
                  <a:schemeClr val="tx2"/>
                </a:solidFill>
              </a:rPr>
              <a:t> 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1600" dirty="0">
                <a:solidFill>
                  <a:schemeClr val="tx2"/>
                </a:solidFill>
              </a:rPr>
              <a:t>More papers</a:t>
            </a:r>
            <a:r>
              <a:rPr lang="en-US" sz="1600">
                <a:solidFill>
                  <a:schemeClr val="tx2"/>
                </a:solidFill>
              </a:rPr>
              <a:t>: </a:t>
            </a:r>
            <a:r>
              <a:rPr lang="en-US" sz="1600">
                <a:solidFill>
                  <a:schemeClr val="tx2"/>
                </a:solidFill>
                <a:hlinkClick r:id="rId5"/>
              </a:rPr>
              <a:t>https://tcui-pitt.github.io/</a:t>
            </a:r>
            <a:r>
              <a:rPr lang="en-US" sz="1600">
                <a:solidFill>
                  <a:schemeClr val="tx2"/>
                </a:solidFill>
              </a:rPr>
              <a:t> </a:t>
            </a:r>
            <a:endParaRPr lang="en-US" sz="16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355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Segmented Pricing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1EA58-7454-BD4F-900A-0468CFB0E0E4}"/>
              </a:ext>
            </a:extLst>
          </p:cNvPr>
          <p:cNvSpPr txBox="1"/>
          <p:nvPr/>
        </p:nvSpPr>
        <p:spPr>
          <a:xfrm>
            <a:off x="651510" y="1620812"/>
            <a:ext cx="78638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A</a:t>
            </a:r>
            <a:r>
              <a:rPr lang="zh-CN" altLang="en-US" sz="2000" dirty="0">
                <a:solidFill>
                  <a:schemeClr val="tx2"/>
                </a:solidFill>
              </a:rPr>
              <a:t> 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segmented pricing </a:t>
            </a:r>
            <a:r>
              <a:rPr lang="en" altLang="zh-CN" sz="2000" dirty="0">
                <a:solidFill>
                  <a:schemeClr val="tx2"/>
                </a:solidFill>
              </a:rPr>
              <a:t>is </a:t>
            </a:r>
            <a:r>
              <a:rPr lang="en-US" altLang="zh-CN" sz="2000" dirty="0">
                <a:solidFill>
                  <a:schemeClr val="tx2"/>
                </a:solidFill>
              </a:rPr>
              <a:t>when the price for a good varies across different segments of the market</a:t>
            </a:r>
            <a:r>
              <a:rPr lang="en" altLang="zh-CN" sz="20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Many markets are segmented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Digital Properties like Adobe, Office, Online Games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Insurance Markets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Geographically segmented infrastructure like Cable, Internet, etc.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EC1D29E-4183-EF3D-CA22-A53F2A5F2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7958"/>
            <a:ext cx="4506439" cy="2110911"/>
          </a:xfrm>
          <a:prstGeom prst="roundRect">
            <a:avLst/>
          </a:prstGeom>
          <a:effectLst/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971D411-5B95-E643-3C48-83F8540B1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70" y="3808916"/>
            <a:ext cx="3982390" cy="202995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Segmented Pricing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1EA58-7454-BD4F-900A-0468CFB0E0E4}"/>
              </a:ext>
            </a:extLst>
          </p:cNvPr>
          <p:cNvSpPr txBox="1"/>
          <p:nvPr/>
        </p:nvSpPr>
        <p:spPr>
          <a:xfrm>
            <a:off x="651510" y="1620812"/>
            <a:ext cx="78638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A</a:t>
            </a:r>
            <a:r>
              <a:rPr lang="zh-CN" altLang="en-US" sz="2000" dirty="0">
                <a:solidFill>
                  <a:schemeClr val="tx2"/>
                </a:solidFill>
              </a:rPr>
              <a:t> 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segmented pricing </a:t>
            </a:r>
            <a:r>
              <a:rPr lang="en" altLang="zh-CN" sz="2000" dirty="0">
                <a:solidFill>
                  <a:schemeClr val="tx2"/>
                </a:solidFill>
              </a:rPr>
              <a:t>is </a:t>
            </a:r>
            <a:r>
              <a:rPr lang="en-US" altLang="zh-CN" sz="2000" dirty="0">
                <a:solidFill>
                  <a:schemeClr val="tx2"/>
                </a:solidFill>
              </a:rPr>
              <a:t>when the price for a good varies across different segments of the market</a:t>
            </a:r>
            <a:r>
              <a:rPr lang="en" altLang="zh-CN" sz="20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Many markets are segmented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Digital Properties like Adobe, Office, Online Games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Insurance Markets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Geographically segmented infrastructure like Cable, Internet, etc.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57699-18DB-3275-19C7-5E14EA3C6744}"/>
              </a:ext>
            </a:extLst>
          </p:cNvPr>
          <p:cNvSpPr txBox="1"/>
          <p:nvPr/>
        </p:nvSpPr>
        <p:spPr>
          <a:xfrm>
            <a:off x="651510" y="3644442"/>
            <a:ext cx="78638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In practice, many of these markets are segmented and priced using </a:t>
            </a:r>
            <a:r>
              <a:rPr lang="en-US" altLang="zh-CN" sz="2000" dirty="0"/>
              <a:t>features</a:t>
            </a:r>
            <a:r>
              <a:rPr lang="en-US" altLang="zh-CN" sz="2000" dirty="0">
                <a:solidFill>
                  <a:schemeClr val="tx2"/>
                </a:solidFill>
              </a:rPr>
              <a:t> of a customer.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Features are used to determine prices by leveraging some </a:t>
            </a:r>
            <a:r>
              <a:rPr lang="en-US" altLang="zh-CN" sz="2000" dirty="0"/>
              <a:t>regression model </a:t>
            </a:r>
            <a:r>
              <a:rPr lang="en-US" altLang="zh-CN" sz="2000" dirty="0">
                <a:solidFill>
                  <a:schemeClr val="tx2"/>
                </a:solidFill>
              </a:rPr>
              <a:t>that predicts customer willingness-to-pay.</a:t>
            </a:r>
            <a:endParaRPr lang="en" altLang="zh-CN" sz="20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Segmented Pricing in Practice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2785" y="1976440"/>
            <a:ext cx="8054392" cy="2708806"/>
            <a:chOff x="476885" y="3260753"/>
            <a:chExt cx="8054392" cy="270880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5A6EA4C-AEE4-48FC-83AE-6722789EAFCA}"/>
                </a:ext>
              </a:extLst>
            </p:cNvPr>
            <p:cNvSpPr/>
            <p:nvPr/>
          </p:nvSpPr>
          <p:spPr>
            <a:xfrm>
              <a:off x="476885" y="3260753"/>
              <a:ext cx="8015603" cy="2239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5E58C9-789F-48D0-AD07-0D03CDBEA361}"/>
                    </a:ext>
                  </a:extLst>
                </p:cNvPr>
                <p:cNvSpPr txBox="1"/>
                <p:nvPr/>
              </p:nvSpPr>
              <p:spPr>
                <a:xfrm>
                  <a:off x="667437" y="3261125"/>
                  <a:ext cx="7863840" cy="2708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US" sz="2000" dirty="0">
                      <a:solidFill>
                        <a:schemeClr val="tx2"/>
                      </a:solidFill>
                    </a:rPr>
                    <a:t>Market of customers with associated features </a:t>
                  </a:r>
                  <a:r>
                    <a:rPr lang="en-US" sz="2000" b="1" dirty="0">
                      <a:solidFill>
                        <a:schemeClr val="tx2"/>
                      </a:solidFill>
                    </a:rPr>
                    <a:t>X </a:t>
                  </a:r>
                  <a:r>
                    <a:rPr lang="en-US" sz="2000" dirty="0">
                      <a:solidFill>
                        <a:schemeClr val="tx2"/>
                      </a:solidFill>
                    </a:rPr>
                    <a:t>supported on </a:t>
                  </a:r>
                  <a:r>
                    <a:rPr lang="en-US" sz="2000" b="1" dirty="0" err="1">
                      <a:solidFill>
                        <a:schemeClr val="tx2"/>
                      </a:solidFill>
                    </a:rPr>
                    <a:t>Ω</a:t>
                  </a:r>
                  <a:r>
                    <a:rPr lang="en-US" sz="2000" b="1" dirty="0">
                      <a:solidFill>
                        <a:schemeClr val="tx2"/>
                      </a:solidFill>
                    </a:rPr>
                    <a:t> </a:t>
                  </a:r>
                </a:p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2"/>
                      </a:solidFill>
                    </a:rPr>
                    <a:t>V|</a:t>
                  </a:r>
                  <a:r>
                    <a:rPr lang="en-US" sz="2400" b="1" dirty="0">
                      <a:solidFill>
                        <a:schemeClr val="tx2"/>
                      </a:solidFill>
                    </a:rPr>
                    <a:t>X</a:t>
                  </a:r>
                  <a:r>
                    <a:rPr lang="en-US" sz="2400" dirty="0">
                      <a:solidFill>
                        <a:schemeClr val="tx2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</m:oMath>
                  </a14:m>
                  <a:r>
                    <a:rPr lang="en-US" sz="2400" dirty="0">
                      <a:solidFill>
                        <a:schemeClr val="tx2"/>
                      </a:solidFill>
                    </a:rPr>
                    <a:t>(</a:t>
                  </a:r>
                  <a:r>
                    <a:rPr lang="en-US" sz="2400" b="1" dirty="0">
                      <a:solidFill>
                        <a:schemeClr val="tx2"/>
                      </a:solidFill>
                    </a:rPr>
                    <a:t>X</a:t>
                  </a:r>
                  <a:r>
                    <a:rPr lang="en-US" sz="2400" dirty="0">
                      <a:solidFill>
                        <a:schemeClr val="tx2"/>
                      </a:solidFill>
                    </a:rPr>
                    <a:t>) + 𝜀,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</m:oMath>
                  </a14:m>
                  <a:r>
                    <a:rPr lang="en-US" sz="2400" dirty="0">
                      <a:solidFill>
                        <a:schemeClr val="tx2"/>
                      </a:solidFill>
                    </a:rPr>
                    <a:t>(</a:t>
                  </a:r>
                  <a:r>
                    <a:rPr lang="en-US" sz="2400" b="1" dirty="0">
                      <a:solidFill>
                        <a:schemeClr val="tx2"/>
                      </a:solidFill>
                    </a:rPr>
                    <a:t>X</a:t>
                  </a:r>
                  <a:r>
                    <a:rPr lang="en-US" sz="2400" dirty="0">
                      <a:solidFill>
                        <a:schemeClr val="tx2"/>
                      </a:solidFill>
                    </a:rPr>
                    <a:t>) </a:t>
                  </a:r>
                  <a:r>
                    <a:rPr lang="en-US" sz="2400" b="1" dirty="0">
                      <a:solidFill>
                        <a:schemeClr val="tx2"/>
                      </a:solidFill>
                    </a:rPr>
                    <a:t>⫫</a:t>
                  </a:r>
                  <a:r>
                    <a:rPr lang="en-US" sz="2400" dirty="0">
                      <a:solidFill>
                        <a:schemeClr val="tx2"/>
                      </a:solidFill>
                    </a:rPr>
                    <a:t> 𝜀</a:t>
                  </a:r>
                  <a:endParaRPr lang="en-US" sz="2400" b="0" dirty="0">
                    <a:solidFill>
                      <a:schemeClr val="tx2"/>
                    </a:solidFill>
                  </a:endParaRPr>
                </a:p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endParaRPr lang="en-US" sz="2400" b="1" dirty="0"/>
                </a:p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endParaRPr lang="en-US" b="1" dirty="0"/>
                </a:p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5E58C9-789F-48D0-AD07-0D03CDBEA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437" y="3261125"/>
                  <a:ext cx="7863840" cy="2708434"/>
                </a:xfrm>
                <a:prstGeom prst="rect">
                  <a:avLst/>
                </a:prstGeom>
                <a:blipFill>
                  <a:blip r:embed="rId3"/>
                  <a:stretch>
                    <a:fillRect l="-968" t="-9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593004" y="4391190"/>
                  <a:ext cx="4268470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solidFill>
                        <a:schemeClr val="tx2"/>
                      </a:solidFill>
                    </a:rPr>
                    <a:t> is the </a:t>
                  </a:r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regression model </a:t>
                  </a:r>
                  <a:r>
                    <a:rPr lang="en-US" sz="2000" dirty="0">
                      <a:solidFill>
                        <a:schemeClr val="tx2"/>
                      </a:solidFill>
                    </a:rPr>
                    <a:t>for the customers valuations</a:t>
                  </a:r>
                  <a:endParaRPr 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04" y="4391190"/>
                  <a:ext cx="4268470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1183" t="-5263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304882" y="4970255"/>
                  <a:ext cx="144328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: </m:t>
                      </m:r>
                    </m:oMath>
                  </a14:m>
                  <a:r>
                    <a:rPr lang="en-US" sz="2400" b="1" dirty="0" err="1">
                      <a:solidFill>
                        <a:schemeClr val="tx2"/>
                      </a:solidFill>
                    </a:rPr>
                    <a:t>Ω</a:t>
                  </a:r>
                  <a:r>
                    <a:rPr lang="en-US" sz="2400" b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tx2"/>
                      </a:solidFill>
                    </a:rPr>
                    <a:t>➝ </a:t>
                  </a:r>
                  <a:r>
                    <a:rPr lang="en-US" sz="2400" b="1" dirty="0" err="1">
                      <a:solidFill>
                        <a:schemeClr val="tx2"/>
                      </a:solidFill>
                    </a:rPr>
                    <a:t>ℝ</a:t>
                  </a:r>
                  <a:endParaRPr lang="en-US" sz="2400" dirty="0"/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882" y="4970255"/>
                  <a:ext cx="144328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386" t="-10811" r="-11404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>
              <a:cxnSpLocks/>
            </p:cNvCxnSpPr>
            <p:nvPr/>
          </p:nvCxnSpPr>
          <p:spPr>
            <a:xfrm>
              <a:off x="4914652" y="4261399"/>
              <a:ext cx="1695112" cy="2194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Rectangle 64"/>
                <p:cNvSpPr/>
                <p:nvPr/>
              </p:nvSpPr>
              <p:spPr>
                <a:xfrm>
                  <a:off x="4828887" y="4391190"/>
                  <a:ext cx="3583920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2"/>
                          </a:solidFill>
                        </a:rPr>
                        <m:t>𝜀</m:t>
                      </m:r>
                    </m:oMath>
                  </a14:m>
                  <a:r>
                    <a:rPr lang="en-US" sz="2000" dirty="0">
                      <a:solidFill>
                        <a:schemeClr val="tx2"/>
                      </a:solidFill>
                    </a:rPr>
                    <a:t> is the </a:t>
                  </a:r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error</a:t>
                  </a:r>
                  <a:r>
                    <a:rPr lang="en-US" sz="2000" dirty="0">
                      <a:solidFill>
                        <a:schemeClr val="tx2"/>
                      </a:solidFill>
                    </a:rPr>
                    <a:t> term of the regression model</a:t>
                  </a:r>
                </a:p>
              </p:txBody>
            </p:sp>
          </mc:Choice>
          <mc:Fallback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87" y="4391190"/>
                  <a:ext cx="3583920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767" t="-5263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/>
                <p:cNvSpPr/>
                <p:nvPr/>
              </p:nvSpPr>
              <p:spPr>
                <a:xfrm>
                  <a:off x="5521017" y="4961451"/>
                  <a:ext cx="1372683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2"/>
                                </a:solidFill>
                              </a:rPr>
                              <m:t>𝜀</m:t>
                            </m:r>
                          </m:e>
                        </m:d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1017" y="4961451"/>
                  <a:ext cx="1372683" cy="5386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cxnSpLocks/>
            </p:cNvCxnSpPr>
            <p:nvPr/>
          </p:nvCxnSpPr>
          <p:spPr>
            <a:xfrm flipH="1">
              <a:off x="2630152" y="4261399"/>
              <a:ext cx="1638452" cy="1754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C62B051-DB84-2948-9C65-17A9A0C08EFF}"/>
              </a:ext>
            </a:extLst>
          </p:cNvPr>
          <p:cNvSpPr/>
          <p:nvPr/>
        </p:nvSpPr>
        <p:spPr>
          <a:xfrm>
            <a:off x="532785" y="1564597"/>
            <a:ext cx="6008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Objective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tx2"/>
                </a:solidFill>
              </a:rPr>
              <a:t>Segment and price to maximize revenue</a:t>
            </a:r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E8136DD8-BAFF-42BD-6F91-823896C1DC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31" y="4208198"/>
            <a:ext cx="2966251" cy="26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Contributions</a:t>
            </a:r>
            <a:endParaRPr lang="en-US" sz="3600" dirty="0"/>
          </a:p>
        </p:txBody>
      </p:sp>
      <p:sp>
        <p:nvSpPr>
          <p:cNvPr id="61" name="Rectangle 60"/>
          <p:cNvSpPr/>
          <p:nvPr/>
        </p:nvSpPr>
        <p:spPr>
          <a:xfrm>
            <a:off x="628650" y="1690689"/>
            <a:ext cx="8016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C1: </a:t>
            </a:r>
            <a:r>
              <a:rPr lang="en-US" altLang="zh-CN" b="1" i="1" dirty="0"/>
              <a:t>Characterize structure of the optimal policy.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Unfortunately, with general errors the optimal segmentation can be quite pathological, i.e., NP-hard to solve. We show when errors are log-concave, the optimal policy becomes is again nice and computable.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altLang="zh-CN" i="1" dirty="0"/>
              <a:t>C2: </a:t>
            </a:r>
            <a:r>
              <a:rPr lang="en-US" altLang="zh-CN" b="1" i="1" dirty="0"/>
              <a:t>Bound approximate model-based policies.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For log-concave errors, we show that the optimal k-segmentation revenue is concave in k. Even though in general the optimal policy is complex, we show that using a segmentation generated by using </a:t>
            </a:r>
            <a:r>
              <a:rPr lang="en-US" i="1" dirty="0">
                <a:solidFill>
                  <a:schemeClr val="tx2"/>
                </a:solidFill>
              </a:rPr>
              <a:t>just</a:t>
            </a:r>
            <a:r>
              <a:rPr lang="en-US" dirty="0">
                <a:solidFill>
                  <a:schemeClr val="tx2"/>
                </a:solidFill>
              </a:rPr>
              <a:t> the feature-model inherits strong guarantees on the revenue + optimal rates of convergence.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9644F5B-33BD-814F-9DD5-755110C9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167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5A6EA4C-AEE4-48FC-83AE-6722789EAFCA}"/>
              </a:ext>
            </a:extLst>
          </p:cNvPr>
          <p:cNvSpPr/>
          <p:nvPr/>
        </p:nvSpPr>
        <p:spPr>
          <a:xfrm>
            <a:off x="476885" y="1597794"/>
            <a:ext cx="8293042" cy="3178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Model: FBMSP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/>
              <p:nvPr/>
            </p:nvSpPr>
            <p:spPr>
              <a:xfrm>
                <a:off x="628648" y="1687815"/>
                <a:ext cx="786384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tx2"/>
                    </a:solidFill>
                  </a:rPr>
                  <a:t>Market of customers with associated features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X </a:t>
                </a:r>
                <a:r>
                  <a:rPr lang="en-US" sz="2000" dirty="0">
                    <a:solidFill>
                      <a:schemeClr val="tx2"/>
                    </a:solidFill>
                  </a:rPr>
                  <a:t>supported on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Ω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, </a:t>
                </a:r>
              </a:p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2"/>
                    </a:solidFill>
                  </a:rPr>
                  <a:t>V|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) + 𝜀, 𝜀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⫫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)</a:t>
                </a:r>
              </a:p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1687815"/>
                <a:ext cx="7863840" cy="1600438"/>
              </a:xfrm>
              <a:prstGeom prst="rect">
                <a:avLst/>
              </a:prstGeom>
              <a:blipFill>
                <a:blip r:embed="rId3"/>
                <a:stretch>
                  <a:fillRect l="-806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/>
              <p:nvPr/>
            </p:nvSpPr>
            <p:spPr>
              <a:xfrm>
                <a:off x="628648" y="2688089"/>
                <a:ext cx="8038467" cy="1800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b="1" dirty="0"/>
                  <a:t>Feature-Based Market Segmentation and Pricing (</a:t>
                </a:r>
                <a:r>
                  <a:rPr lang="en-US" sz="2000" b="1" dirty="0" err="1"/>
                  <a:t>kXP</a:t>
                </a:r>
                <a:r>
                  <a:rPr lang="en-US" sz="2000" b="1" dirty="0"/>
                  <a:t>)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4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Divide feature-space into k segments 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 ⊆</a:t>
                </a:r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2"/>
                    </a:solidFill>
                  </a:rPr>
                  <a:t>Ω</a:t>
                </a:r>
                <a:r>
                  <a:rPr lang="en-US" b="1" dirty="0">
                    <a:solidFill>
                      <a:schemeClr val="tx2"/>
                    </a:solidFill>
                  </a:rPr>
                  <a:t>,</a:t>
                </a:r>
                <a:r>
                  <a:rPr lang="en-US" dirty="0">
                    <a:solidFill>
                      <a:schemeClr val="tx2"/>
                    </a:solidFill>
                  </a:rPr>
                  <a:t> with price per segment p(S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).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4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For each customer, observe </a:t>
                </a:r>
                <a:r>
                  <a:rPr lang="en-US" i="1" dirty="0">
                    <a:solidFill>
                      <a:schemeClr val="tx2"/>
                    </a:solidFill>
                  </a:rPr>
                  <a:t>feature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>
                    <a:solidFill>
                      <a:schemeClr val="tx2"/>
                    </a:solidFill>
                  </a:rPr>
                  <a:t>x</a:t>
                </a:r>
                <a:r>
                  <a:rPr lang="en-US" dirty="0">
                    <a:solidFill>
                      <a:schemeClr val="tx2"/>
                    </a:solidFill>
                  </a:rPr>
                  <a:t> and offer segment price.</a:t>
                </a:r>
              </a:p>
              <a:p>
                <a:pPr marL="342900" indent="-342900">
                  <a:lnSpc>
                    <a:spcPct val="150000"/>
                  </a:lnSpc>
                  <a:buBlip>
                    <a:blip r:embed="rId4"/>
                  </a:buBlip>
                </a:pPr>
                <a:endParaRPr lang="en-US" baseline="-250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sz="2200" dirty="0" err="1">
                    <a:solidFill>
                      <a:schemeClr val="tx2"/>
                    </a:solidFill>
                  </a:rPr>
                  <a:t>Rev</a:t>
                </a:r>
                <a:r>
                  <a:rPr lang="en-US" sz="2200" baseline="-25000" dirty="0" err="1">
                    <a:solidFill>
                      <a:schemeClr val="tx2"/>
                    </a:solidFill>
                  </a:rPr>
                  <a:t>kXP</a:t>
                </a:r>
                <a:r>
                  <a:rPr lang="en-US" sz="2200" dirty="0">
                    <a:solidFill>
                      <a:schemeClr val="tx2"/>
                    </a:solidFill>
                  </a:rPr>
                  <a:t> = 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Pr</a:t>
                </a:r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200" dirty="0">
                    <a:solidFill>
                      <a:schemeClr val="tx2"/>
                    </a:solidFill>
                  </a:rPr>
                  <a:t>) + 𝜀 ≥ p(S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 | 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 ϵ </a:t>
                </a:r>
                <a:r>
                  <a:rPr lang="en-US" sz="2200" dirty="0">
                    <a:solidFill>
                      <a:schemeClr val="tx2"/>
                    </a:solidFill>
                  </a:rPr>
                  <a:t>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Pr</a:t>
                </a:r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 ϵ</a:t>
                </a:r>
                <a:r>
                  <a:rPr lang="en-US" sz="2200" dirty="0">
                    <a:solidFill>
                      <a:schemeClr val="tx2"/>
                    </a:solidFill>
                  </a:rPr>
                  <a:t> 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</a:t>
                </a:r>
                <a:endParaRPr lang="en-US" sz="2200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2688089"/>
                <a:ext cx="8038467" cy="1800686"/>
              </a:xfrm>
              <a:prstGeom prst="rect">
                <a:avLst/>
              </a:prstGeom>
              <a:blipFill>
                <a:blip r:embed="rId5"/>
                <a:stretch>
                  <a:fillRect l="-789" t="-2098" b="-44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A5E2AC5-8BF3-5848-8026-D35CE7919B4B}"/>
              </a:ext>
            </a:extLst>
          </p:cNvPr>
          <p:cNvSpPr txBox="1"/>
          <p:nvPr/>
        </p:nvSpPr>
        <p:spPr>
          <a:xfrm>
            <a:off x="476885" y="4912386"/>
            <a:ext cx="7863840" cy="8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Number of segments, </a:t>
            </a:r>
            <a:r>
              <a:rPr lang="en-US" i="1" dirty="0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, is thought to small and exogenously given.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Note p(S</a:t>
            </a:r>
            <a:r>
              <a:rPr lang="en-US" baseline="-25000" dirty="0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) is an induced price as a function of the segmentation.</a:t>
            </a:r>
          </a:p>
        </p:txBody>
      </p:sp>
    </p:spTree>
    <p:extLst>
      <p:ext uri="{BB962C8B-B14F-4D97-AF65-F5344CB8AC3E}">
        <p14:creationId xmlns:p14="http://schemas.microsoft.com/office/powerpoint/2010/main" val="1278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5A6EA4C-AEE4-48FC-83AE-6722789EAFCA}"/>
              </a:ext>
            </a:extLst>
          </p:cNvPr>
          <p:cNvSpPr/>
          <p:nvPr/>
        </p:nvSpPr>
        <p:spPr>
          <a:xfrm>
            <a:off x="476885" y="1597794"/>
            <a:ext cx="8269717" cy="2950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Benchmark: Model Optimization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36576" y="4533547"/>
            <a:ext cx="802977" cy="1027080"/>
            <a:chOff x="3549095" y="5303959"/>
            <a:chExt cx="802977" cy="10270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32" y="5303959"/>
              <a:ext cx="389640" cy="10213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095" y="5309675"/>
              <a:ext cx="389640" cy="10213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78" y="5442930"/>
              <a:ext cx="324561" cy="87527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483004" y="5010252"/>
            <a:ext cx="817062" cy="915462"/>
            <a:chOff x="3372520" y="4412896"/>
            <a:chExt cx="817062" cy="91546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602" y="4412896"/>
              <a:ext cx="326980" cy="8817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520" y="4423315"/>
              <a:ext cx="318144" cy="8579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215" y="4412896"/>
              <a:ext cx="349240" cy="915462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35" y="5049376"/>
            <a:ext cx="923489" cy="63996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288592" y="4555110"/>
            <a:ext cx="1416908" cy="818658"/>
            <a:chOff x="4679092" y="5320520"/>
            <a:chExt cx="1416908" cy="81865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846" l="17111" r="86889">
                          <a14:foregroundMark x1="62444" y1="24808" x2="62444" y2="24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92" y="5320520"/>
              <a:ext cx="1416908" cy="81865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 rot="18671156">
              <a:off x="5061976" y="5545182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p(   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77148" y="5176512"/>
            <a:ext cx="1416908" cy="818658"/>
            <a:chOff x="4679092" y="5320520"/>
            <a:chExt cx="1416908" cy="81865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846" l="17111" r="86889">
                          <a14:foregroundMark x1="62444" y1="24808" x2="62444" y2="24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92" y="5320520"/>
              <a:ext cx="1416908" cy="81865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18671156">
              <a:off x="5061977" y="5545182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p(   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19587" y="5841545"/>
            <a:ext cx="1416908" cy="818658"/>
            <a:chOff x="4679092" y="5320520"/>
            <a:chExt cx="1416908" cy="81865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846" l="17111" r="86889">
                          <a14:foregroundMark x1="62444" y1="24808" x2="62444" y2="24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92" y="5320520"/>
              <a:ext cx="1416908" cy="81865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18671156">
              <a:off x="5033122" y="5545182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p(    )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6222315" y="4707776"/>
            <a:ext cx="1022720" cy="6615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32052" y="5343390"/>
            <a:ext cx="912983" cy="259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371292" y="5369360"/>
            <a:ext cx="873743" cy="6228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1972527" y="5237165"/>
            <a:ext cx="1199096" cy="378539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952100" y="5315256"/>
            <a:ext cx="748758" cy="1043247"/>
            <a:chOff x="3326681" y="5287792"/>
            <a:chExt cx="748758" cy="104324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681" y="5287792"/>
              <a:ext cx="389640" cy="102136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095" y="5309675"/>
              <a:ext cx="389640" cy="102136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78" y="5442930"/>
              <a:ext cx="324561" cy="87527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76885" y="5163815"/>
            <a:ext cx="1387059" cy="968810"/>
            <a:chOff x="494135" y="4543264"/>
            <a:chExt cx="1387059" cy="96881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35" y="4624065"/>
              <a:ext cx="250969" cy="67681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102" y="4593706"/>
              <a:ext cx="250969" cy="6768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802" y="4600271"/>
              <a:ext cx="250969" cy="67681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7" y="4543264"/>
              <a:ext cx="288817" cy="75707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2" y="4563892"/>
              <a:ext cx="288817" cy="75707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891" y="4660473"/>
              <a:ext cx="250969" cy="67681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47" y="4624923"/>
              <a:ext cx="250969" cy="67681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67" y="4663663"/>
              <a:ext cx="250969" cy="67681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543" y="4624923"/>
              <a:ext cx="288817" cy="75707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226" y="4612624"/>
              <a:ext cx="288817" cy="75707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529" y="4791941"/>
              <a:ext cx="250969" cy="67681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225" y="4805440"/>
              <a:ext cx="250969" cy="67681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5" y="4795131"/>
              <a:ext cx="250969" cy="67681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60" y="4754998"/>
              <a:ext cx="288817" cy="75707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864" y="4744092"/>
              <a:ext cx="288817" cy="757076"/>
            </a:xfrm>
            <a:prstGeom prst="rect">
              <a:avLst/>
            </a:prstGeom>
          </p:spPr>
        </p:pic>
      </p:grpSp>
      <p:sp>
        <p:nvSpPr>
          <p:cNvPr id="59" name="Rectangle 58"/>
          <p:cNvSpPr/>
          <p:nvPr/>
        </p:nvSpPr>
        <p:spPr>
          <a:xfrm rot="20309279">
            <a:off x="2339426" y="5153740"/>
            <a:ext cx="126444" cy="14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20309279">
            <a:off x="2472552" y="5093692"/>
            <a:ext cx="161588" cy="14220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20309279">
            <a:off x="2640450" y="5029118"/>
            <a:ext cx="161588" cy="1422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/>
              <p:nvPr/>
            </p:nvSpPr>
            <p:spPr>
              <a:xfrm>
                <a:off x="668206" y="1687815"/>
                <a:ext cx="786384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tx2"/>
                    </a:solidFill>
                  </a:rPr>
                  <a:t>Market of customers with associated features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X </a:t>
                </a:r>
                <a:r>
                  <a:rPr lang="en-US" sz="2000" dirty="0">
                    <a:solidFill>
                      <a:schemeClr val="tx2"/>
                    </a:solidFill>
                  </a:rPr>
                  <a:t>supported on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Ω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</a:p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2"/>
                    </a:solidFill>
                  </a:rPr>
                  <a:t>V|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) + 𝜀, 𝜀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⫫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)</a:t>
                </a:r>
              </a:p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6" y="1687815"/>
                <a:ext cx="7863840" cy="1600438"/>
              </a:xfrm>
              <a:prstGeom prst="rect">
                <a:avLst/>
              </a:prstGeom>
              <a:blipFill>
                <a:blip r:embed="rId15"/>
                <a:stretch>
                  <a:fillRect l="-806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 rot="20309279">
            <a:off x="6071290" y="5455913"/>
            <a:ext cx="152893" cy="19595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20309279">
            <a:off x="6083934" y="6123781"/>
            <a:ext cx="198872" cy="189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20309279">
            <a:off x="5985500" y="4867333"/>
            <a:ext cx="161588" cy="1422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998290D-5BD1-034B-B75E-B982D8AD1494}"/>
                  </a:ext>
                </a:extLst>
              </p:cNvPr>
              <p:cNvSpPr txBox="1"/>
              <p:nvPr/>
            </p:nvSpPr>
            <p:spPr>
              <a:xfrm>
                <a:off x="668206" y="2757339"/>
                <a:ext cx="7689467" cy="1708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b="1" dirty="0"/>
                  <a:t>Model Based Pricing (</a:t>
                </a:r>
                <a:r>
                  <a:rPr lang="en-US" sz="2000" b="1" dirty="0" err="1"/>
                  <a:t>kP</a:t>
                </a:r>
                <a:r>
                  <a:rPr lang="en-US" sz="2000" b="1" dirty="0"/>
                  <a:t>)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16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k segments, 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 = {</a:t>
                </a:r>
                <a:r>
                  <a:rPr lang="en-US" b="1" dirty="0">
                    <a:solidFill>
                      <a:schemeClr val="tx2"/>
                    </a:solidFill>
                  </a:rPr>
                  <a:t>x </a:t>
                </a:r>
                <a:r>
                  <a:rPr lang="en-US" dirty="0">
                    <a:solidFill>
                      <a:schemeClr val="tx2"/>
                    </a:solidFill>
                  </a:rPr>
                  <a:t>|x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 ≤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≤ 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i+1</a:t>
                </a:r>
                <a:r>
                  <a:rPr lang="en-US" dirty="0">
                    <a:solidFill>
                      <a:schemeClr val="tx2"/>
                    </a:solidFill>
                  </a:rPr>
                  <a:t>}, no error term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16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Optimization of the model</a:t>
                </a:r>
              </a:p>
              <a:p>
                <a:pPr algn="ctr"/>
                <a:r>
                  <a:rPr lang="en-US" sz="2200" dirty="0">
                    <a:solidFill>
                      <a:schemeClr val="tx2"/>
                    </a:solidFill>
                  </a:rPr>
                  <a:t>Rev</a:t>
                </a:r>
                <a:r>
                  <a:rPr lang="en-US" sz="2200" baseline="-25000" dirty="0" err="1">
                    <a:solidFill>
                      <a:schemeClr val="tx2"/>
                    </a:solidFill>
                  </a:rPr>
                  <a:t>kP</a:t>
                </a:r>
                <a:r>
                  <a:rPr lang="en-US" sz="2200" dirty="0">
                    <a:solidFill>
                      <a:schemeClr val="tx2"/>
                    </a:solidFill>
                  </a:rPr>
                  <a:t> = 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Pr</a:t>
                </a:r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200" dirty="0">
                    <a:solidFill>
                      <a:schemeClr val="tx2"/>
                    </a:solidFill>
                  </a:rPr>
                  <a:t>) ≥ p(S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 | 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 ϵ </a:t>
                </a:r>
                <a:r>
                  <a:rPr lang="en-US" sz="2200" dirty="0">
                    <a:solidFill>
                      <a:schemeClr val="tx2"/>
                    </a:solidFill>
                  </a:rPr>
                  <a:t>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Pr</a:t>
                </a:r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 ϵ</a:t>
                </a:r>
                <a:r>
                  <a:rPr lang="en-US" sz="2200" dirty="0">
                    <a:solidFill>
                      <a:schemeClr val="tx2"/>
                    </a:solidFill>
                  </a:rPr>
                  <a:t> 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</a:t>
                </a:r>
              </a:p>
              <a:p>
                <a:endParaRPr lang="en-US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998290D-5BD1-034B-B75E-B982D8AD1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6" y="2757339"/>
                <a:ext cx="7689467" cy="1708353"/>
              </a:xfrm>
              <a:prstGeom prst="rect">
                <a:avLst/>
              </a:prstGeom>
              <a:blipFill>
                <a:blip r:embed="rId17"/>
                <a:stretch>
                  <a:fillRect l="-824" t="-1471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74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650CD21-8731-4344-9437-18ED34F1BA30}"/>
              </a:ext>
            </a:extLst>
          </p:cNvPr>
          <p:cNvSpPr/>
          <p:nvPr/>
        </p:nvSpPr>
        <p:spPr>
          <a:xfrm>
            <a:off x="486696" y="1609990"/>
            <a:ext cx="8028654" cy="2865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Hardness of FBMSP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0">
                <a:extLst>
                  <a:ext uri="{FF2B5EF4-FFF2-40B4-BE49-F238E27FC236}">
                    <a16:creationId xmlns:a16="http://schemas.microsoft.com/office/drawing/2014/main" id="{C99561DE-9AF1-4988-BE70-2BEBDF136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8" y="1838478"/>
                <a:ext cx="7632459" cy="242491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u="sng" dirty="0">
                    <a:solidFill>
                      <a:schemeClr val="tx1"/>
                    </a:solidFill>
                  </a:rPr>
                  <a:t>Theorem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[For General Error FBMSP Is NP-hard].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For any valuation model V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 + 𝜀, where E[𝜀] = 0,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 and 𝜀 are independent:</a:t>
                </a:r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sz="2000" dirty="0"/>
                  <a:t>Optimal segmentation is NP-hard, cannot be computed in polynomial time.</a:t>
                </a:r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sz="2000" dirty="0"/>
                  <a:t>Can be approximated with a factor of 1-1/e</a:t>
                </a:r>
              </a:p>
            </p:txBody>
          </p:sp>
        </mc:Choice>
        <mc:Fallback>
          <p:sp>
            <p:nvSpPr>
              <p:cNvPr id="13" name="Content Placeholder 10">
                <a:extLst>
                  <a:ext uri="{FF2B5EF4-FFF2-40B4-BE49-F238E27FC236}">
                    <a16:creationId xmlns:a16="http://schemas.microsoft.com/office/drawing/2014/main" id="{C99561DE-9AF1-4988-BE70-2BEBDF136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8" y="1838478"/>
                <a:ext cx="7632459" cy="2424911"/>
              </a:xfrm>
              <a:blipFill>
                <a:blip r:embed="rId4"/>
                <a:stretch>
                  <a:fillRect l="-831" t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8E9B1F0-3EA7-3E48-8C63-7C8A97F205BB}"/>
              </a:ext>
            </a:extLst>
          </p:cNvPr>
          <p:cNvSpPr txBox="1"/>
          <p:nvPr/>
        </p:nvSpPr>
        <p:spPr>
          <a:xfrm>
            <a:off x="643398" y="4455485"/>
            <a:ext cx="801390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Takeaway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For general errors, there is no algorithm can compute the optimal FBMSP in polynomial time.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2D09FF5-0266-684F-BB56-83F37B17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8826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45C800-F875-F244-D2E2-4C7851493548}"/>
              </a:ext>
            </a:extLst>
          </p:cNvPr>
          <p:cNvSpPr/>
          <p:nvPr/>
        </p:nvSpPr>
        <p:spPr>
          <a:xfrm>
            <a:off x="486696" y="1609990"/>
            <a:ext cx="8028654" cy="2865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7B6E60-7783-1B64-61A5-4B9B8C5C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Hardness of FBMSP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03C867EC-03A7-A85E-B25B-42F77892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8" y="1838479"/>
            <a:ext cx="7632459" cy="20820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Theorem </a:t>
            </a:r>
            <a:r>
              <a:rPr lang="en-US" sz="2000" u="sng" dirty="0">
                <a:solidFill>
                  <a:schemeClr val="tx1"/>
                </a:solidFill>
              </a:rPr>
              <a:t>[For General Error FBMSP Is NP-hard]. </a:t>
            </a:r>
          </a:p>
          <a:p>
            <a:pPr marL="342900" indent="-342900">
              <a:buBlip>
                <a:blip r:embed="rId2"/>
              </a:buBlip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0B735-ABF1-B53A-E291-4FC67E32AF68}"/>
              </a:ext>
            </a:extLst>
          </p:cNvPr>
          <p:cNvSpPr txBox="1"/>
          <p:nvPr/>
        </p:nvSpPr>
        <p:spPr>
          <a:xfrm>
            <a:off x="643398" y="4455485"/>
            <a:ext cx="801390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Takeaway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For general errors, there is no algorithm can compute the optimal FBMSP in polynomial time.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2C5B427-AA4A-0955-2362-14A4A37E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/>
              <a:t>FBMSP </a:t>
            </a:r>
            <a:r>
              <a:rPr lang="en-US" dirty="0" err="1"/>
              <a:t>YinzOR</a:t>
            </a:r>
            <a:r>
              <a:rPr lang="en-US" dirty="0"/>
              <a:t> 2022</a:t>
            </a:r>
          </a:p>
        </p:txBody>
      </p:sp>
      <p:pic>
        <p:nvPicPr>
          <p:cNvPr id="11" name="Picture 10" descr="A picture containing watch&#10;&#10;Description automatically generated">
            <a:extLst>
              <a:ext uri="{FF2B5EF4-FFF2-40B4-BE49-F238E27FC236}">
                <a16:creationId xmlns:a16="http://schemas.microsoft.com/office/drawing/2014/main" id="{BDCFAF54-A999-5777-418D-648368242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2" y="2351290"/>
            <a:ext cx="2729947" cy="3785311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CC10E7DF-62E4-8E1E-0682-AA13B9564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75" y="2383045"/>
            <a:ext cx="5354241" cy="3377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EDEF4F-48B7-0AB5-EC0B-03241890F9D1}"/>
              </a:ext>
            </a:extLst>
          </p:cNvPr>
          <p:cNvSpPr txBox="1"/>
          <p:nvPr/>
        </p:nvSpPr>
        <p:spPr>
          <a:xfrm>
            <a:off x="3006091" y="58738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General FBMSP </a:t>
            </a:r>
            <a:r>
              <a:rPr lang="en-US" dirty="0">
                <a:solidFill>
                  <a:srgbClr val="002060"/>
                </a:solidFill>
                <a:sym typeface="Wingdings" pitchFamily="2" charset="2"/>
              </a:rPr>
              <a:t> Hitting Set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Irene-Default">
      <a:dk1>
        <a:srgbClr val="002D80"/>
      </a:dk1>
      <a:lt1>
        <a:sysClr val="window" lastClr="FFFFFF"/>
      </a:lt1>
      <a:dk2>
        <a:srgbClr val="000000"/>
      </a:dk2>
      <a:lt2>
        <a:srgbClr val="E7E6E6"/>
      </a:lt2>
      <a:accent1>
        <a:srgbClr val="0038A8"/>
      </a:accent1>
      <a:accent2>
        <a:srgbClr val="7490B0"/>
      </a:accent2>
      <a:accent3>
        <a:srgbClr val="9D9D9D"/>
      </a:accent3>
      <a:accent4>
        <a:srgbClr val="75AADB"/>
      </a:accent4>
      <a:accent5>
        <a:srgbClr val="DAEEFB"/>
      </a:accent5>
      <a:accent6>
        <a:srgbClr val="FF9933"/>
      </a:accent6>
      <a:hlink>
        <a:srgbClr val="0563C1"/>
      </a:hlink>
      <a:folHlink>
        <a:srgbClr val="954F72"/>
      </a:folHlink>
    </a:clrScheme>
    <a:fontScheme name="Irene-default">
      <a:majorFont>
        <a:latin typeface="Bodoni MT"/>
        <a:ea typeface=""/>
        <a:cs typeface=""/>
      </a:majorFont>
      <a:minorFont>
        <a:latin typeface="Palatino Linotyp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26706</TotalTime>
  <Words>1150</Words>
  <Application>Microsoft Macintosh PowerPoint</Application>
  <PresentationFormat>On-screen Show (4:3)</PresentationFormat>
  <Paragraphs>124</Paragraphs>
  <Slides>13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Bodoni MT</vt:lpstr>
      <vt:lpstr>Calibri</vt:lpstr>
      <vt:lpstr>Cambria Math</vt:lpstr>
      <vt:lpstr>Palatino Linotype</vt:lpstr>
      <vt:lpstr>Office Theme</vt:lpstr>
      <vt:lpstr>Optimal Feature-Based Market Segmentation and Pricing</vt:lpstr>
      <vt:lpstr>Segmented Pricing</vt:lpstr>
      <vt:lpstr>Segmented Pricing</vt:lpstr>
      <vt:lpstr>Segmented Pricing in Practice</vt:lpstr>
      <vt:lpstr>PowerPoint Presentation</vt:lpstr>
      <vt:lpstr>Model: FBMSP</vt:lpstr>
      <vt:lpstr>Benchmark: Model Optimization</vt:lpstr>
      <vt:lpstr>Hardness of FBMSP</vt:lpstr>
      <vt:lpstr>Hardness of FBMSP</vt:lpstr>
      <vt:lpstr>Structure of FBMSP</vt:lpstr>
      <vt:lpstr>Cut for time!</vt:lpstr>
      <vt:lpstr>C3: Approximation for FBMSP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Lo</dc:creator>
  <cp:lastModifiedBy>Hamilton, Michael</cp:lastModifiedBy>
  <cp:revision>550</cp:revision>
  <dcterms:created xsi:type="dcterms:W3CDTF">2018-04-11T17:52:34Z</dcterms:created>
  <dcterms:modified xsi:type="dcterms:W3CDTF">2022-09-29T19:31:17Z</dcterms:modified>
</cp:coreProperties>
</file>