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4"/>
  </p:notesMasterIdLst>
  <p:sldIdLst>
    <p:sldId id="351" r:id="rId2"/>
    <p:sldId id="850" r:id="rId3"/>
    <p:sldId id="867" r:id="rId4"/>
    <p:sldId id="870" r:id="rId5"/>
    <p:sldId id="849" r:id="rId6"/>
    <p:sldId id="866" r:id="rId7"/>
    <p:sldId id="851" r:id="rId8"/>
    <p:sldId id="852" r:id="rId9"/>
    <p:sldId id="856" r:id="rId10"/>
    <p:sldId id="857" r:id="rId11"/>
    <p:sldId id="858" r:id="rId12"/>
    <p:sldId id="859" r:id="rId13"/>
    <p:sldId id="853" r:id="rId14"/>
    <p:sldId id="865" r:id="rId15"/>
    <p:sldId id="862" r:id="rId16"/>
    <p:sldId id="863" r:id="rId17"/>
    <p:sldId id="864" r:id="rId18"/>
    <p:sldId id="860" r:id="rId19"/>
    <p:sldId id="861" r:id="rId20"/>
    <p:sldId id="868" r:id="rId21"/>
    <p:sldId id="846" r:id="rId22"/>
    <p:sldId id="800"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12B"/>
    <a:srgbClr val="E5E5E5"/>
    <a:srgbClr val="8C1515"/>
    <a:srgbClr val="E3E9EF"/>
    <a:srgbClr val="F2F2F2"/>
    <a:srgbClr val="99AFDC"/>
    <a:srgbClr val="9D9D9D"/>
    <a:srgbClr val="CCD7EE"/>
    <a:srgbClr val="6DDC12"/>
    <a:srgbClr val="5982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4" autoAdjust="0"/>
    <p:restoredTop sz="88299" autoAdjust="0"/>
  </p:normalViewPr>
  <p:slideViewPr>
    <p:cSldViewPr snapToGrid="0">
      <p:cViewPr varScale="1">
        <p:scale>
          <a:sx n="83" d="100"/>
          <a:sy n="83" d="100"/>
        </p:scale>
        <p:origin x="1992" y="90"/>
      </p:cViewPr>
      <p:guideLst/>
    </p:cSldViewPr>
  </p:slideViewPr>
  <p:notesTextViewPr>
    <p:cViewPr>
      <p:scale>
        <a:sx n="1" d="1"/>
        <a:sy n="1" d="1"/>
      </p:scale>
      <p:origin x="0" y="0"/>
    </p:cViewPr>
  </p:notesTextViewPr>
  <p:notesViewPr>
    <p:cSldViewPr snapToGrid="0">
      <p:cViewPr varScale="1">
        <p:scale>
          <a:sx n="78" d="100"/>
          <a:sy n="78" d="100"/>
        </p:scale>
        <p:origin x="1917" y="4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40AB6-8EF0-47B8-A0C9-FE7DA5E5F901}" type="datetimeFigureOut">
              <a:rPr lang="en-US" smtClean="0"/>
              <a:t>6/24/2023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071DB1-053D-46AE-9B5A-7FC70BBFB3CE}" type="slidenum">
              <a:rPr lang="en-US" smtClean="0"/>
              <a:t>‹#›</a:t>
            </a:fld>
            <a:endParaRPr lang="en-US"/>
          </a:p>
        </p:txBody>
      </p:sp>
    </p:spTree>
    <p:extLst>
      <p:ext uri="{BB962C8B-B14F-4D97-AF65-F5344CB8AC3E}">
        <p14:creationId xmlns:p14="http://schemas.microsoft.com/office/powerpoint/2010/main" val="2131742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1DB1-053D-46AE-9B5A-7FC70BBFB3CE}" type="slidenum">
              <a:rPr lang="en-US" smtClean="0"/>
              <a:t>1</a:t>
            </a:fld>
            <a:endParaRPr lang="en-US"/>
          </a:p>
        </p:txBody>
      </p:sp>
    </p:spTree>
    <p:extLst>
      <p:ext uri="{BB962C8B-B14F-4D97-AF65-F5344CB8AC3E}">
        <p14:creationId xmlns:p14="http://schemas.microsoft.com/office/powerpoint/2010/main" val="12017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Hint: what is green production?</a:t>
            </a:r>
          </a:p>
        </p:txBody>
      </p:sp>
      <p:sp>
        <p:nvSpPr>
          <p:cNvPr id="4" name="Slide Number Placeholder 3"/>
          <p:cNvSpPr>
            <a:spLocks noGrp="1"/>
          </p:cNvSpPr>
          <p:nvPr>
            <p:ph type="sldNum" sz="quarter" idx="5"/>
          </p:nvPr>
        </p:nvSpPr>
        <p:spPr/>
        <p:txBody>
          <a:bodyPr/>
          <a:lstStyle/>
          <a:p>
            <a:fld id="{27071DB1-053D-46AE-9B5A-7FC70BBFB3CE}" type="slidenum">
              <a:rPr lang="en-US" smtClean="0"/>
              <a:t>2</a:t>
            </a:fld>
            <a:endParaRPr lang="en-US"/>
          </a:p>
        </p:txBody>
      </p:sp>
    </p:spTree>
    <p:extLst>
      <p:ext uri="{BB962C8B-B14F-4D97-AF65-F5344CB8AC3E}">
        <p14:creationId xmlns:p14="http://schemas.microsoft.com/office/powerpoint/2010/main" val="121256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Hint: what is CSR?</a:t>
            </a:r>
          </a:p>
        </p:txBody>
      </p:sp>
      <p:sp>
        <p:nvSpPr>
          <p:cNvPr id="4" name="Slide Number Placeholder 3"/>
          <p:cNvSpPr>
            <a:spLocks noGrp="1"/>
          </p:cNvSpPr>
          <p:nvPr>
            <p:ph type="sldNum" sz="quarter" idx="5"/>
          </p:nvPr>
        </p:nvSpPr>
        <p:spPr/>
        <p:txBody>
          <a:bodyPr/>
          <a:lstStyle/>
          <a:p>
            <a:fld id="{27071DB1-053D-46AE-9B5A-7FC70BBFB3CE}" type="slidenum">
              <a:rPr lang="en-US" smtClean="0"/>
              <a:t>3</a:t>
            </a:fld>
            <a:endParaRPr lang="en-US"/>
          </a:p>
        </p:txBody>
      </p:sp>
    </p:spTree>
    <p:extLst>
      <p:ext uri="{BB962C8B-B14F-4D97-AF65-F5344CB8AC3E}">
        <p14:creationId xmlns:p14="http://schemas.microsoft.com/office/powerpoint/2010/main" val="78923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Hin: How market competition affect </a:t>
            </a:r>
          </a:p>
          <a:p>
            <a:pPr algn="l"/>
            <a:r>
              <a:rPr lang="en-US" sz="1800" b="0" i="0" u="none" strike="noStrike" baseline="0" dirty="0">
                <a:latin typeface="AdvOT8608a8d1"/>
              </a:rPr>
              <a:t>Solow once characterized a finding of </a:t>
            </a:r>
            <a:r>
              <a:rPr lang="en-US" sz="1800" b="0" i="0" u="none" strike="noStrike" baseline="0" dirty="0" err="1">
                <a:latin typeface="AdvOT8608a8d1"/>
              </a:rPr>
              <a:t>Hotelling</a:t>
            </a:r>
            <a:r>
              <a:rPr lang="en-US" sz="1800" b="0" i="0" u="none" strike="noStrike" baseline="0" dirty="0">
                <a:latin typeface="AdvOT8608a8d1"/>
              </a:rPr>
              <a:t> as demonstrating that </a:t>
            </a:r>
            <a:r>
              <a:rPr lang="en-US" sz="1800" b="0" i="0" u="none" strike="noStrike" baseline="0" dirty="0">
                <a:latin typeface="AdvOT8608a8d1+20"/>
              </a:rPr>
              <a:t>“</a:t>
            </a:r>
            <a:r>
              <a:rPr lang="en-US" sz="1800" b="0" i="0" u="none" strike="noStrike" baseline="0" dirty="0">
                <a:latin typeface="AdvOT8608a8d1"/>
              </a:rPr>
              <a:t>the monopolist is the conservationist</a:t>
            </a:r>
            <a:r>
              <a:rPr lang="en-US" sz="1800" b="0" i="0" u="none" strike="noStrike" baseline="0" dirty="0">
                <a:latin typeface="AdvOT8608a8d1+20"/>
              </a:rPr>
              <a:t>’</a:t>
            </a:r>
            <a:r>
              <a:rPr lang="en-US" sz="1800" b="0" i="0" u="none" strike="noStrike" baseline="0" dirty="0">
                <a:latin typeface="AdvOT8608a8d1"/>
              </a:rPr>
              <a:t>s</a:t>
            </a:r>
          </a:p>
          <a:p>
            <a:pPr algn="l"/>
            <a:r>
              <a:rPr lang="en-US" sz="1800" b="0" i="0" u="none" strike="noStrike" baseline="0" dirty="0">
                <a:latin typeface="AdvOT8608a8d1"/>
              </a:rPr>
              <a:t>friend</a:t>
            </a:r>
            <a:r>
              <a:rPr lang="en-US" sz="1800" b="0" i="0" u="none" strike="noStrike" baseline="0" dirty="0">
                <a:latin typeface="AdvOT8608a8d1+20"/>
              </a:rPr>
              <a:t>”</a:t>
            </a:r>
          </a:p>
          <a:p>
            <a:pPr algn="l"/>
            <a:r>
              <a:rPr lang="en-US" dirty="0"/>
              <a:t>Seems the result of </a:t>
            </a:r>
            <a:r>
              <a:rPr lang="en-US" dirty="0">
                <a:solidFill>
                  <a:schemeClr val="tx2"/>
                </a:solidFill>
              </a:rPr>
              <a:t>(</a:t>
            </a:r>
            <a:r>
              <a:rPr lang="en-US" dirty="0" err="1">
                <a:solidFill>
                  <a:schemeClr val="tx2"/>
                </a:solidFill>
              </a:rPr>
              <a:t>Duanmu</a:t>
            </a:r>
            <a:r>
              <a:rPr lang="en-US" dirty="0">
                <a:solidFill>
                  <a:schemeClr val="tx2"/>
                </a:solidFill>
              </a:rPr>
              <a:t> et al.,2018)  contradicts with the result of (Aghion et al, 2023).</a:t>
            </a:r>
          </a:p>
          <a:p>
            <a:pPr algn="l"/>
            <a:r>
              <a:rPr lang="en-US" dirty="0">
                <a:solidFill>
                  <a:schemeClr val="tx2"/>
                </a:solidFill>
              </a:rPr>
              <a:t>Here, we investigate the impact of market competition on green production and CSR investment.</a:t>
            </a:r>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4</a:t>
            </a:fld>
            <a:endParaRPr lang="en-US"/>
          </a:p>
        </p:txBody>
      </p:sp>
    </p:spTree>
    <p:extLst>
      <p:ext uri="{BB962C8B-B14F-4D97-AF65-F5344CB8AC3E}">
        <p14:creationId xmlns:p14="http://schemas.microsoft.com/office/powerpoint/2010/main" val="330727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1DB1-053D-46AE-9B5A-7FC70BBFB3CE}" type="slidenum">
              <a:rPr lang="en-US" smtClean="0"/>
              <a:t>7</a:t>
            </a:fld>
            <a:endParaRPr lang="en-US"/>
          </a:p>
        </p:txBody>
      </p:sp>
    </p:spTree>
    <p:extLst>
      <p:ext uri="{BB962C8B-B14F-4D97-AF65-F5344CB8AC3E}">
        <p14:creationId xmlns:p14="http://schemas.microsoft.com/office/powerpoint/2010/main" val="3562197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12</a:t>
            </a:fld>
            <a:endParaRPr lang="en-US"/>
          </a:p>
        </p:txBody>
      </p:sp>
    </p:spTree>
    <p:extLst>
      <p:ext uri="{BB962C8B-B14F-4D97-AF65-F5344CB8AC3E}">
        <p14:creationId xmlns:p14="http://schemas.microsoft.com/office/powerpoint/2010/main" val="1144397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15</a:t>
            </a:fld>
            <a:endParaRPr lang="en-US"/>
          </a:p>
        </p:txBody>
      </p:sp>
    </p:spTree>
    <p:extLst>
      <p:ext uri="{BB962C8B-B14F-4D97-AF65-F5344CB8AC3E}">
        <p14:creationId xmlns:p14="http://schemas.microsoft.com/office/powerpoint/2010/main" val="2571184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1DB1-053D-46AE-9B5A-7FC70BBFB3CE}" type="slidenum">
              <a:rPr lang="en-US" smtClean="0"/>
              <a:t>18</a:t>
            </a:fld>
            <a:endParaRPr lang="en-US"/>
          </a:p>
        </p:txBody>
      </p:sp>
    </p:spTree>
    <p:extLst>
      <p:ext uri="{BB962C8B-B14F-4D97-AF65-F5344CB8AC3E}">
        <p14:creationId xmlns:p14="http://schemas.microsoft.com/office/powerpoint/2010/main" val="4286499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consistent with previous slides, we have 2, 4, 6 producers rather than 2, 4, 8 producers.</a:t>
            </a:r>
          </a:p>
        </p:txBody>
      </p:sp>
      <p:sp>
        <p:nvSpPr>
          <p:cNvPr id="4" name="Slide Number Placeholder 3"/>
          <p:cNvSpPr>
            <a:spLocks noGrp="1"/>
          </p:cNvSpPr>
          <p:nvPr>
            <p:ph type="sldNum" sz="quarter" idx="5"/>
          </p:nvPr>
        </p:nvSpPr>
        <p:spPr/>
        <p:txBody>
          <a:bodyPr/>
          <a:lstStyle/>
          <a:p>
            <a:fld id="{27071DB1-053D-46AE-9B5A-7FC70BBFB3CE}" type="slidenum">
              <a:rPr lang="en-US" smtClean="0"/>
              <a:t>20</a:t>
            </a:fld>
            <a:endParaRPr lang="en-US"/>
          </a:p>
        </p:txBody>
      </p:sp>
    </p:spTree>
    <p:extLst>
      <p:ext uri="{BB962C8B-B14F-4D97-AF65-F5344CB8AC3E}">
        <p14:creationId xmlns:p14="http://schemas.microsoft.com/office/powerpoint/2010/main" val="717475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5D7061D-6517-48D9-BF7E-A65086A3BC7B}"/>
              </a:ext>
            </a:extLst>
          </p:cNvPr>
          <p:cNvSpPr/>
          <p:nvPr userDrawn="1"/>
        </p:nvSpPr>
        <p:spPr>
          <a:xfrm>
            <a:off x="695664" y="1541834"/>
            <a:ext cx="7772400" cy="1461852"/>
          </a:xfrm>
          <a:prstGeom prst="rect">
            <a:avLst/>
          </a:prstGeom>
          <a:solidFill>
            <a:srgbClr val="E3E9EF">
              <a:alpha val="35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05438"/>
            <a:ext cx="7772400" cy="2387600"/>
          </a:xfrm>
        </p:spPr>
        <p:txBody>
          <a:bodyPr anchor="b">
            <a:normAutofit/>
          </a:bodyPr>
          <a:lstStyle>
            <a:lvl1pPr algn="ctr">
              <a:defRPr sz="4600"/>
            </a:lvl1pPr>
          </a:lstStyle>
          <a:p>
            <a:r>
              <a:rPr lang="en-US" dirty="0"/>
              <a:t>Click to edit Master title style</a:t>
            </a:r>
          </a:p>
        </p:txBody>
      </p:sp>
      <p:sp>
        <p:nvSpPr>
          <p:cNvPr id="3" name="Subtitle 2"/>
          <p:cNvSpPr>
            <a:spLocks noGrp="1"/>
          </p:cNvSpPr>
          <p:nvPr>
            <p:ph type="subTitle" idx="1"/>
          </p:nvPr>
        </p:nvSpPr>
        <p:spPr>
          <a:xfrm>
            <a:off x="1143000" y="2785113"/>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9" name="Footer Placeholder 5">
            <a:extLst>
              <a:ext uri="{FF2B5EF4-FFF2-40B4-BE49-F238E27FC236}">
                <a16:creationId xmlns:a16="http://schemas.microsoft.com/office/drawing/2014/main" id="{5FA069F7-AEA1-4B59-94FD-01611E9A66BF}"/>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Tree>
    <p:extLst>
      <p:ext uri="{BB962C8B-B14F-4D97-AF65-F5344CB8AC3E}">
        <p14:creationId xmlns:p14="http://schemas.microsoft.com/office/powerpoint/2010/main" val="263101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MSOM 2023</a:t>
            </a:r>
          </a:p>
        </p:txBody>
      </p:sp>
      <p:sp>
        <p:nvSpPr>
          <p:cNvPr id="7" name="Slide Number Placeholder 6"/>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2082614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MSOM 2023</a:t>
            </a:r>
          </a:p>
        </p:txBody>
      </p:sp>
      <p:sp>
        <p:nvSpPr>
          <p:cNvPr id="6" name="Slide Number Placeholder 5"/>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4483197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MSOM 2023</a:t>
            </a:r>
          </a:p>
        </p:txBody>
      </p:sp>
      <p:sp>
        <p:nvSpPr>
          <p:cNvPr id="6" name="Slide Number Placeholder 5"/>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105946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705901FA-2A38-44CC-AC05-D8A1C1E6BF05}" type="slidenum">
              <a:rPr lang="en-US" smtClean="0"/>
              <a:t>‹#›</a:t>
            </a:fld>
            <a:endParaRPr lang="en-US"/>
          </a:p>
        </p:txBody>
      </p:sp>
      <p:cxnSp>
        <p:nvCxnSpPr>
          <p:cNvPr id="7" name="Straight Connector 6">
            <a:extLst>
              <a:ext uri="{FF2B5EF4-FFF2-40B4-BE49-F238E27FC236}">
                <a16:creationId xmlns:a16="http://schemas.microsoft.com/office/drawing/2014/main" id="{7FB7FB44-C771-411B-92E2-DE3B48B402D1}"/>
              </a:ext>
            </a:extLst>
          </p:cNvPr>
          <p:cNvCxnSpPr/>
          <p:nvPr userDrawn="1"/>
        </p:nvCxnSpPr>
        <p:spPr>
          <a:xfrm>
            <a:off x="685800" y="547710"/>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C2D48E4-DD82-4D47-89FC-46C3D460284E}"/>
              </a:ext>
            </a:extLst>
          </p:cNvPr>
          <p:cNvCxnSpPr/>
          <p:nvPr userDrawn="1"/>
        </p:nvCxnSpPr>
        <p:spPr>
          <a:xfrm>
            <a:off x="685032" y="1475265"/>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Footer Placeholder 5">
            <a:extLst>
              <a:ext uri="{FF2B5EF4-FFF2-40B4-BE49-F238E27FC236}">
                <a16:creationId xmlns:a16="http://schemas.microsoft.com/office/drawing/2014/main" id="{61A82CE6-3C2F-4D32-BC14-6C7A8AD76F5A}"/>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Tree>
    <p:extLst>
      <p:ext uri="{BB962C8B-B14F-4D97-AF65-F5344CB8AC3E}">
        <p14:creationId xmlns:p14="http://schemas.microsoft.com/office/powerpoint/2010/main" val="16623429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830254"/>
            <a:ext cx="7886700" cy="853810"/>
          </a:xfrm>
          <a:solidFill>
            <a:srgbClr val="E3E9EF">
              <a:alpha val="35000"/>
            </a:srgbClr>
          </a:solidFill>
          <a:ln w="38100">
            <a:solidFill>
              <a:schemeClr val="bg1"/>
            </a:solidFill>
          </a:ln>
        </p:spPr>
        <p:txBody>
          <a:bodyPr anchor="b">
            <a:normAutofit/>
          </a:bodyPr>
          <a:lstStyle>
            <a:lvl1pPr>
              <a:defRPr sz="4200" b="1"/>
            </a:lvl1pPr>
          </a:lstStyle>
          <a:p>
            <a:r>
              <a:rPr lang="en-US" dirty="0"/>
              <a:t>Click to edit Master title style</a:t>
            </a:r>
          </a:p>
        </p:txBody>
      </p:sp>
      <p:sp>
        <p:nvSpPr>
          <p:cNvPr id="3" name="Text Placeholder 2"/>
          <p:cNvSpPr>
            <a:spLocks noGrp="1"/>
          </p:cNvSpPr>
          <p:nvPr>
            <p:ph type="body" idx="1"/>
          </p:nvPr>
        </p:nvSpPr>
        <p:spPr>
          <a:xfrm>
            <a:off x="623888" y="2913798"/>
            <a:ext cx="7886700" cy="1931158"/>
          </a:xfrm>
          <a:solidFill>
            <a:schemeClr val="bg1">
              <a:alpha val="35000"/>
            </a:schemeClr>
          </a:solidFill>
        </p:spPr>
        <p:txBody>
          <a:bodyPr tIns="182880" bIns="182880" anchor="ctr" anchorCtr="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705901FA-2A38-44CC-AC05-D8A1C1E6BF05}" type="slidenum">
              <a:rPr lang="en-US" smtClean="0"/>
              <a:t>‹#›</a:t>
            </a:fld>
            <a:endParaRPr lang="en-US"/>
          </a:p>
        </p:txBody>
      </p:sp>
      <p:sp>
        <p:nvSpPr>
          <p:cNvPr id="12" name="Footer Placeholder 5">
            <a:extLst>
              <a:ext uri="{FF2B5EF4-FFF2-40B4-BE49-F238E27FC236}">
                <a16:creationId xmlns:a16="http://schemas.microsoft.com/office/drawing/2014/main" id="{84966C40-46F7-43D5-8860-569505DD2E44}"/>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Tree>
    <p:extLst>
      <p:ext uri="{BB962C8B-B14F-4D97-AF65-F5344CB8AC3E}">
        <p14:creationId xmlns:p14="http://schemas.microsoft.com/office/powerpoint/2010/main" val="41234418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2686051" y="6356351"/>
            <a:ext cx="3771900" cy="365125"/>
          </a:xfrm>
        </p:spPr>
        <p:txBody>
          <a:bodyPr/>
          <a:lstStyle/>
          <a:p>
            <a:r>
              <a:rPr lang="en-US"/>
              <a:t>MSOM 2023</a:t>
            </a:r>
            <a:endParaRPr lang="en-US" dirty="0"/>
          </a:p>
        </p:txBody>
      </p:sp>
      <p:sp>
        <p:nvSpPr>
          <p:cNvPr id="7" name="Slide Number Placeholder 6"/>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841732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MSOM 2023</a:t>
            </a:r>
          </a:p>
        </p:txBody>
      </p:sp>
      <p:sp>
        <p:nvSpPr>
          <p:cNvPr id="9" name="Slide Number Placeholder 8"/>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2649181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17146-BD80-96DD-3858-7C0BDA9A68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0157A36-7817-C573-5849-86D320AD457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347F010-5FBD-9154-4D5B-1C463B764DBB}"/>
              </a:ext>
            </a:extLst>
          </p:cNvPr>
          <p:cNvSpPr>
            <a:spLocks noGrp="1"/>
          </p:cNvSpPr>
          <p:nvPr>
            <p:ph type="ftr" sz="quarter" idx="11"/>
          </p:nvPr>
        </p:nvSpPr>
        <p:spPr/>
        <p:txBody>
          <a:bodyPr/>
          <a:lstStyle/>
          <a:p>
            <a:r>
              <a:rPr lang="en-US"/>
              <a:t>MSOM 2023</a:t>
            </a:r>
          </a:p>
        </p:txBody>
      </p:sp>
      <p:sp>
        <p:nvSpPr>
          <p:cNvPr id="5" name="Slide Number Placeholder 4">
            <a:extLst>
              <a:ext uri="{FF2B5EF4-FFF2-40B4-BE49-F238E27FC236}">
                <a16:creationId xmlns:a16="http://schemas.microsoft.com/office/drawing/2014/main" id="{772FCE70-9DEA-0FDE-29C7-DC8442D00EB4}"/>
              </a:ext>
            </a:extLst>
          </p:cNvPr>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2042611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705901FA-2A38-44CC-AC05-D8A1C1E6BF05}" type="slidenum">
              <a:rPr lang="en-US" smtClean="0"/>
              <a:t>‹#›</a:t>
            </a:fld>
            <a:endParaRPr lang="en-US"/>
          </a:p>
        </p:txBody>
      </p:sp>
      <p:cxnSp>
        <p:nvCxnSpPr>
          <p:cNvPr id="6" name="Straight Connector 5">
            <a:extLst>
              <a:ext uri="{FF2B5EF4-FFF2-40B4-BE49-F238E27FC236}">
                <a16:creationId xmlns:a16="http://schemas.microsoft.com/office/drawing/2014/main" id="{E7F5FBB1-4928-4E9D-9DB6-EF80CA07FC99}"/>
              </a:ext>
            </a:extLst>
          </p:cNvPr>
          <p:cNvCxnSpPr/>
          <p:nvPr userDrawn="1"/>
        </p:nvCxnSpPr>
        <p:spPr>
          <a:xfrm>
            <a:off x="685800" y="547710"/>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8613F5E-04A5-4ABA-9248-001EB377C8BC}"/>
              </a:ext>
            </a:extLst>
          </p:cNvPr>
          <p:cNvCxnSpPr/>
          <p:nvPr userDrawn="1"/>
        </p:nvCxnSpPr>
        <p:spPr>
          <a:xfrm>
            <a:off x="685032" y="1475265"/>
            <a:ext cx="7772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Footer Placeholder 5">
            <a:extLst>
              <a:ext uri="{FF2B5EF4-FFF2-40B4-BE49-F238E27FC236}">
                <a16:creationId xmlns:a16="http://schemas.microsoft.com/office/drawing/2014/main" id="{E343CD99-9A38-404B-905D-00E2D0B37B85}"/>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Tree>
    <p:extLst>
      <p:ext uri="{BB962C8B-B14F-4D97-AF65-F5344CB8AC3E}">
        <p14:creationId xmlns:p14="http://schemas.microsoft.com/office/powerpoint/2010/main" val="11970845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05901FA-2A38-44CC-AC05-D8A1C1E6BF05}" type="slidenum">
              <a:rPr lang="en-US" smtClean="0"/>
              <a:t>‹#›</a:t>
            </a:fld>
            <a:endParaRPr lang="en-US"/>
          </a:p>
        </p:txBody>
      </p:sp>
      <p:sp>
        <p:nvSpPr>
          <p:cNvPr id="5" name="Footer Placeholder 5">
            <a:extLst>
              <a:ext uri="{FF2B5EF4-FFF2-40B4-BE49-F238E27FC236}">
                <a16:creationId xmlns:a16="http://schemas.microsoft.com/office/drawing/2014/main" id="{BB822D2C-26F0-4D38-B3F5-534F7EDA490B}"/>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Tree>
    <p:extLst>
      <p:ext uri="{BB962C8B-B14F-4D97-AF65-F5344CB8AC3E}">
        <p14:creationId xmlns:p14="http://schemas.microsoft.com/office/powerpoint/2010/main" val="127813440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MSOM 2023</a:t>
            </a:r>
          </a:p>
        </p:txBody>
      </p:sp>
      <p:sp>
        <p:nvSpPr>
          <p:cNvPr id="7" name="Slide Number Placeholder 6"/>
          <p:cNvSpPr>
            <a:spLocks noGrp="1"/>
          </p:cNvSpPr>
          <p:nvPr>
            <p:ph type="sldNum" sz="quarter" idx="12"/>
          </p:nvPr>
        </p:nvSpPr>
        <p:spPr/>
        <p:txBody>
          <a:bodyPr/>
          <a:lstStyle/>
          <a:p>
            <a:fld id="{705901FA-2A38-44CC-AC05-D8A1C1E6BF05}" type="slidenum">
              <a:rPr lang="en-US" smtClean="0"/>
              <a:t>‹#›</a:t>
            </a:fld>
            <a:endParaRPr lang="en-US"/>
          </a:p>
        </p:txBody>
      </p:sp>
    </p:spTree>
    <p:extLst>
      <p:ext uri="{BB962C8B-B14F-4D97-AF65-F5344CB8AC3E}">
        <p14:creationId xmlns:p14="http://schemas.microsoft.com/office/powerpoint/2010/main" val="13411366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MSOM 2023</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901FA-2A38-44CC-AC05-D8A1C1E6BF05}" type="slidenum">
              <a:rPr lang="en-US" smtClean="0"/>
              <a:t>‹#›</a:t>
            </a:fld>
            <a:endParaRPr lang="en-US"/>
          </a:p>
        </p:txBody>
      </p:sp>
    </p:spTree>
    <p:extLst>
      <p:ext uri="{BB962C8B-B14F-4D97-AF65-F5344CB8AC3E}">
        <p14:creationId xmlns:p14="http://schemas.microsoft.com/office/powerpoint/2010/main" val="22594081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30.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0.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apers.ssrn.com/sol3/papers.cfm?abstract_id=4344348" TargetMode="Externa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tcui-pitt.github.io/" TargetMode="External"/><Relationship Id="rId4" Type="http://schemas.openxmlformats.org/officeDocument/2006/relationships/hyperlink" Target="mailto:tic54@pitt.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2.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0E054-6BC0-4FDD-B359-7288E6E41E12}"/>
              </a:ext>
            </a:extLst>
          </p:cNvPr>
          <p:cNvSpPr>
            <a:spLocks noGrp="1"/>
          </p:cNvSpPr>
          <p:nvPr>
            <p:ph type="ctrTitle"/>
          </p:nvPr>
        </p:nvSpPr>
        <p:spPr>
          <a:xfrm>
            <a:off x="685800" y="1574474"/>
            <a:ext cx="7772400" cy="1382612"/>
          </a:xfrm>
        </p:spPr>
        <p:txBody>
          <a:bodyPr>
            <a:normAutofit/>
          </a:bodyPr>
          <a:lstStyle/>
          <a:p>
            <a:pPr>
              <a:lnSpc>
                <a:spcPct val="100000"/>
              </a:lnSpc>
              <a:spcBef>
                <a:spcPts val="3000"/>
              </a:spcBef>
              <a:spcAft>
                <a:spcPts val="1200"/>
              </a:spcAft>
            </a:pPr>
            <a:r>
              <a:rPr lang="en-US" sz="3800" dirty="0"/>
              <a:t>The Effects of Competition on Corporate Sustainability</a:t>
            </a:r>
            <a:endParaRPr lang="en-US" sz="2700" dirty="0"/>
          </a:p>
        </p:txBody>
      </p:sp>
      <p:sp>
        <p:nvSpPr>
          <p:cNvPr id="9" name="Rectangle 8">
            <a:extLst>
              <a:ext uri="{FF2B5EF4-FFF2-40B4-BE49-F238E27FC236}">
                <a16:creationId xmlns:a16="http://schemas.microsoft.com/office/drawing/2014/main" id="{1EAD5053-EAE3-47CC-B0EA-F8D2A7641996}"/>
              </a:ext>
            </a:extLst>
          </p:cNvPr>
          <p:cNvSpPr/>
          <p:nvPr/>
        </p:nvSpPr>
        <p:spPr>
          <a:xfrm>
            <a:off x="339296" y="3241118"/>
            <a:ext cx="8465406" cy="769441"/>
          </a:xfrm>
          <a:prstGeom prst="rect">
            <a:avLst/>
          </a:prstGeom>
        </p:spPr>
        <p:txBody>
          <a:bodyPr wrap="square">
            <a:spAutoFit/>
          </a:bodyPr>
          <a:lstStyle/>
          <a:p>
            <a:pPr algn="ctr"/>
            <a:r>
              <a:rPr lang="en-US" sz="2200" b="1" dirty="0">
                <a:effectLst>
                  <a:outerShdw blurRad="38100" dist="38100" dir="2700000" algn="tl">
                    <a:srgbClr val="000000">
                      <a:alpha val="43137"/>
                    </a:srgbClr>
                  </a:outerShdw>
                </a:effectLst>
              </a:rPr>
              <a:t>Titing Cui</a:t>
            </a:r>
            <a:r>
              <a:rPr lang="en-US" sz="2200" b="1" dirty="0"/>
              <a:t>, Esther Gal-Or, Mike M. Gordon, </a:t>
            </a:r>
          </a:p>
          <a:p>
            <a:pPr algn="ctr"/>
            <a:r>
              <a:rPr lang="en-US" sz="2200" b="1" dirty="0"/>
              <a:t>Michael L. Hamilton and Jennifer Shang</a:t>
            </a:r>
            <a:endParaRPr lang="en-US" sz="2200" b="1" dirty="0">
              <a:solidFill>
                <a:srgbClr val="8C1515"/>
              </a:solidFill>
            </a:endParaRPr>
          </a:p>
        </p:txBody>
      </p:sp>
      <p:pic>
        <p:nvPicPr>
          <p:cNvPr id="4" name="Picture 3" descr="A picture containing font, logo, graphics, design&#10;&#10;Description automatically generated">
            <a:extLst>
              <a:ext uri="{FF2B5EF4-FFF2-40B4-BE49-F238E27FC236}">
                <a16:creationId xmlns:a16="http://schemas.microsoft.com/office/drawing/2014/main" id="{DA764020-5FA1-8D82-ED8F-E7E516AE58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025" y="4515822"/>
            <a:ext cx="2861118" cy="1512485"/>
          </a:xfrm>
          <a:prstGeom prst="rect">
            <a:avLst/>
          </a:prstGeom>
        </p:spPr>
      </p:pic>
      <p:pic>
        <p:nvPicPr>
          <p:cNvPr id="3" name="Picture 2">
            <a:extLst>
              <a:ext uri="{FF2B5EF4-FFF2-40B4-BE49-F238E27FC236}">
                <a16:creationId xmlns:a16="http://schemas.microsoft.com/office/drawing/2014/main" id="{41AFEE1A-0493-57D8-9548-1CA7C82A44C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500" r="100000"/>
                    </a14:imgEffect>
                  </a14:imgLayer>
                </a14:imgProps>
              </a:ext>
              <a:ext uri="{28A0092B-C50C-407E-A947-70E740481C1C}">
                <a14:useLocalDpi xmlns:a14="http://schemas.microsoft.com/office/drawing/2010/main" val="0"/>
              </a:ext>
            </a:extLst>
          </a:blip>
          <a:stretch>
            <a:fillRect/>
          </a:stretch>
        </p:blipFill>
        <p:spPr>
          <a:xfrm>
            <a:off x="2176041" y="4271730"/>
            <a:ext cx="2000671" cy="2000671"/>
          </a:xfrm>
          <a:prstGeom prst="rect">
            <a:avLst/>
          </a:prstGeom>
        </p:spPr>
      </p:pic>
    </p:spTree>
    <p:extLst>
      <p:ext uri="{BB962C8B-B14F-4D97-AF65-F5344CB8AC3E}">
        <p14:creationId xmlns:p14="http://schemas.microsoft.com/office/powerpoint/2010/main" val="87427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593554-843A-1359-5BF1-39B7F2072E13}"/>
              </a:ext>
            </a:extLst>
          </p:cNvPr>
          <p:cNvSpPr>
            <a:spLocks noGrp="1"/>
          </p:cNvSpPr>
          <p:nvPr>
            <p:ph type="title"/>
          </p:nvPr>
        </p:nvSpPr>
        <p:spPr>
          <a:xfrm>
            <a:off x="628650" y="365126"/>
            <a:ext cx="7886700" cy="1325563"/>
          </a:xfrm>
        </p:spPr>
        <p:txBody>
          <a:bodyPr/>
          <a:lstStyle/>
          <a:p>
            <a:r>
              <a:rPr lang="en-US" dirty="0"/>
              <a:t>Model and Assumptions</a:t>
            </a:r>
          </a:p>
        </p:txBody>
      </p:sp>
      <p:sp>
        <p:nvSpPr>
          <p:cNvPr id="6" name="Footer Placeholder 3">
            <a:extLst>
              <a:ext uri="{FF2B5EF4-FFF2-40B4-BE49-F238E27FC236}">
                <a16:creationId xmlns:a16="http://schemas.microsoft.com/office/drawing/2014/main" id="{AABF1026-7227-CF89-22EF-A54887EC794D}"/>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
        <p:nvSpPr>
          <p:cNvPr id="9" name="Rectangle 8">
            <a:extLst>
              <a:ext uri="{FF2B5EF4-FFF2-40B4-BE49-F238E27FC236}">
                <a16:creationId xmlns:a16="http://schemas.microsoft.com/office/drawing/2014/main" id="{DFF1A4B0-AA74-E2D2-4FB7-E84AFE683A9D}"/>
              </a:ext>
            </a:extLst>
          </p:cNvPr>
          <p:cNvSpPr/>
          <p:nvPr/>
        </p:nvSpPr>
        <p:spPr>
          <a:xfrm>
            <a:off x="514991" y="1609224"/>
            <a:ext cx="8293042" cy="19673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F7CDA2B3-93C9-5786-3106-A0E88CC63D95}"/>
                  </a:ext>
                </a:extLst>
              </p:cNvPr>
              <p:cNvSpPr txBox="1"/>
              <p:nvPr/>
            </p:nvSpPr>
            <p:spPr>
              <a:xfrm>
                <a:off x="628648" y="1687815"/>
                <a:ext cx="7863840" cy="2169825"/>
              </a:xfrm>
              <a:prstGeom prst="rect">
                <a:avLst/>
              </a:prstGeom>
              <a:noFill/>
            </p:spPr>
            <p:txBody>
              <a:bodyPr wrap="square" rtlCol="0">
                <a:spAutoFit/>
              </a:bodyPr>
              <a:lstStyle/>
              <a:p>
                <a:pPr marL="342900" indent="-342900">
                  <a:spcBef>
                    <a:spcPts val="1200"/>
                  </a:spcBef>
                  <a:spcAft>
                    <a:spcPts val="600"/>
                  </a:spcAft>
                  <a:buFont typeface="Arial" panose="020B0604020202020204" pitchFamily="34" charset="0"/>
                  <a:buChar char="•"/>
                </a:pPr>
                <a:r>
                  <a:rPr lang="en-US" sz="2000" dirty="0">
                    <a:solidFill>
                      <a:schemeClr val="tx2"/>
                    </a:solidFill>
                  </a:rPr>
                  <a:t>Customers purchase the product that maximizes their utility, which is given by,</a:t>
                </a:r>
              </a:p>
              <a:p>
                <a:pPr>
                  <a:spcBef>
                    <a:spcPts val="1200"/>
                  </a:spcBef>
                  <a:spcAft>
                    <a:spcPts val="600"/>
                  </a:spcAft>
                </a:pPr>
                <a14:m>
                  <m:oMathPara xmlns:m="http://schemas.openxmlformats.org/officeDocument/2006/math">
                    <m:oMathParaPr>
                      <m:jc m:val="centerGroup"/>
                    </m:oMathParaPr>
                    <m:oMath xmlns:m="http://schemas.openxmlformats.org/officeDocument/2006/math">
                      <m:sSub>
                        <m:sSubPr>
                          <m:ctrlPr>
                            <a:rPr lang="pl-PL" sz="2000" i="1" smtClean="0">
                              <a:solidFill>
                                <a:schemeClr val="tx2"/>
                              </a:solidFill>
                              <a:latin typeface="Cambria Math" panose="02040503050406030204" pitchFamily="18" charset="0"/>
                            </a:rPr>
                          </m:ctrlPr>
                        </m:sSubPr>
                        <m:e>
                          <m:r>
                            <a:rPr lang="pl-PL" sz="2000" i="1" smtClean="0">
                              <a:solidFill>
                                <a:schemeClr val="tx2"/>
                              </a:solidFill>
                              <a:latin typeface="Cambria Math" panose="02040503050406030204" pitchFamily="18" charset="0"/>
                            </a:rPr>
                            <m:t>𝑈</m:t>
                          </m:r>
                        </m:e>
                        <m:sub>
                          <m:r>
                            <a:rPr lang="pl-PL" sz="2000" i="1" smtClean="0">
                              <a:solidFill>
                                <a:schemeClr val="tx2"/>
                              </a:solidFill>
                              <a:latin typeface="Cambria Math" panose="02040503050406030204" pitchFamily="18" charset="0"/>
                            </a:rPr>
                            <m:t>𝑖</m:t>
                          </m:r>
                        </m:sub>
                      </m:sSub>
                      <m:d>
                        <m:dPr>
                          <m:ctrlPr>
                            <a:rPr lang="pl-PL" sz="2000" i="1" smtClean="0">
                              <a:solidFill>
                                <a:schemeClr val="tx2"/>
                              </a:solidFill>
                              <a:latin typeface="Cambria Math" panose="02040503050406030204" pitchFamily="18" charset="0"/>
                            </a:rPr>
                          </m:ctrlPr>
                        </m:dPr>
                        <m:e>
                          <m:r>
                            <a:rPr lang="pl-PL" sz="2000" i="1" smtClean="0">
                              <a:solidFill>
                                <a:schemeClr val="tx2"/>
                              </a:solidFill>
                              <a:latin typeface="Cambria Math" panose="02040503050406030204" pitchFamily="18" charset="0"/>
                            </a:rPr>
                            <m:t>𝑥</m:t>
                          </m:r>
                        </m:e>
                      </m:d>
                      <m:r>
                        <a:rPr lang="en-US" sz="2000" b="0" i="1" smtClean="0">
                          <a:solidFill>
                            <a:schemeClr val="tx2"/>
                          </a:solidFill>
                          <a:latin typeface="Cambria Math" panose="02040503050406030204" pitchFamily="18" charset="0"/>
                        </a:rPr>
                        <m:t>= </m:t>
                      </m:r>
                      <m:r>
                        <a:rPr lang="pl-PL" sz="2000" i="1" smtClean="0">
                          <a:solidFill>
                            <a:schemeClr val="tx2"/>
                          </a:solidFill>
                          <a:latin typeface="Cambria Math" panose="02040503050406030204" pitchFamily="18" charset="0"/>
                        </a:rPr>
                        <m:t>𝑣</m:t>
                      </m:r>
                      <m:r>
                        <a:rPr lang="en-US" sz="2000" b="0" i="1" smtClean="0">
                          <a:solidFill>
                            <a:schemeClr val="tx2"/>
                          </a:solidFill>
                          <a:latin typeface="Cambria Math" panose="02040503050406030204" pitchFamily="18" charset="0"/>
                        </a:rPr>
                        <m:t> −</m:t>
                      </m:r>
                      <m:r>
                        <a:rPr lang="pl-PL" sz="2000" i="1" smtClean="0">
                          <a:solidFill>
                            <a:schemeClr val="tx2"/>
                          </a:solidFill>
                          <a:latin typeface="Cambria Math" panose="02040503050406030204" pitchFamily="18" charset="0"/>
                        </a:rPr>
                        <m:t>𝜃</m:t>
                      </m:r>
                      <m:d>
                        <m:dPr>
                          <m:begChr m:val="|"/>
                          <m:endChr m:val="|"/>
                          <m:ctrlPr>
                            <a:rPr lang="pl-PL" sz="2000" i="1" smtClean="0">
                              <a:solidFill>
                                <a:schemeClr val="tx2"/>
                              </a:solidFill>
                              <a:latin typeface="Cambria Math" panose="02040503050406030204" pitchFamily="18" charset="0"/>
                            </a:rPr>
                          </m:ctrlPr>
                        </m:dPr>
                        <m:e>
                          <m:r>
                            <a:rPr lang="pl-PL" sz="2000" i="1" smtClean="0">
                              <a:solidFill>
                                <a:schemeClr val="tx2"/>
                              </a:solidFill>
                              <a:latin typeface="Cambria Math" panose="02040503050406030204" pitchFamily="18" charset="0"/>
                            </a:rPr>
                            <m:t>𝑥</m:t>
                          </m:r>
                          <m:r>
                            <a:rPr lang="en-US" sz="2000" b="0" i="1" smtClean="0">
                              <a:solidFill>
                                <a:schemeClr val="tx2"/>
                              </a:solidFill>
                              <a:latin typeface="Cambria Math" panose="02040503050406030204" pitchFamily="18" charset="0"/>
                            </a:rPr>
                            <m:t> − </m:t>
                          </m:r>
                          <m:sSub>
                            <m:sSubPr>
                              <m:ctrlPr>
                                <a:rPr lang="pl-PL" sz="2000" b="0" i="1" smtClean="0">
                                  <a:solidFill>
                                    <a:schemeClr val="tx2"/>
                                  </a:solidFill>
                                  <a:latin typeface="Cambria Math" panose="02040503050406030204" pitchFamily="18" charset="0"/>
                                </a:rPr>
                              </m:ctrlPr>
                            </m:sSubPr>
                            <m:e>
                              <m:r>
                                <a:rPr lang="pl-PL" sz="2000" i="1" smtClean="0">
                                  <a:solidFill>
                                    <a:schemeClr val="tx2"/>
                                  </a:solidFill>
                                  <a:latin typeface="Cambria Math" panose="02040503050406030204" pitchFamily="18" charset="0"/>
                                </a:rPr>
                                <m:t>𝑥</m:t>
                              </m:r>
                            </m:e>
                            <m:sub>
                              <m:r>
                                <a:rPr lang="pl-PL" sz="2000" i="1" smtClean="0">
                                  <a:solidFill>
                                    <a:schemeClr val="tx2"/>
                                  </a:solidFill>
                                  <a:latin typeface="Cambria Math" panose="02040503050406030204" pitchFamily="18" charset="0"/>
                                </a:rPr>
                                <m:t>𝑖</m:t>
                              </m:r>
                            </m:sub>
                          </m:sSub>
                        </m:e>
                      </m:d>
                      <m:r>
                        <a:rPr lang="en-US" sz="2000" b="0" i="1" smtClean="0">
                          <a:solidFill>
                            <a:schemeClr val="tx2"/>
                          </a:solidFill>
                          <a:latin typeface="Cambria Math" panose="02040503050406030204" pitchFamily="18" charset="0"/>
                        </a:rPr>
                        <m:t> − </m:t>
                      </m:r>
                      <m:sSub>
                        <m:sSubPr>
                          <m:ctrlPr>
                            <a:rPr lang="pl-PL" sz="2000" b="0" i="1" smtClean="0">
                              <a:solidFill>
                                <a:schemeClr val="tx2"/>
                              </a:solidFill>
                              <a:latin typeface="Cambria Math" panose="02040503050406030204" pitchFamily="18" charset="0"/>
                            </a:rPr>
                          </m:ctrlPr>
                        </m:sSubPr>
                        <m:e>
                          <m:r>
                            <a:rPr lang="pl-PL" sz="2000" i="1" smtClean="0">
                              <a:solidFill>
                                <a:schemeClr val="tx2"/>
                              </a:solidFill>
                              <a:latin typeface="Cambria Math" panose="02040503050406030204" pitchFamily="18" charset="0"/>
                            </a:rPr>
                            <m:t>𝑝</m:t>
                          </m:r>
                        </m:e>
                        <m:sub>
                          <m:r>
                            <a:rPr lang="pl-PL" sz="2000" i="1" smtClean="0">
                              <a:solidFill>
                                <a:schemeClr val="tx2"/>
                              </a:solidFill>
                              <a:latin typeface="Cambria Math" panose="02040503050406030204" pitchFamily="18" charset="0"/>
                            </a:rPr>
                            <m:t>𝑖</m:t>
                          </m:r>
                        </m:sub>
                      </m:sSub>
                      <m:r>
                        <a:rPr lang="en-US" sz="2000" b="0" i="1" smtClean="0">
                          <a:solidFill>
                            <a:schemeClr val="tx2"/>
                          </a:solidFill>
                          <a:latin typeface="Cambria Math" panose="02040503050406030204" pitchFamily="18" charset="0"/>
                        </a:rPr>
                        <m:t>+ </m:t>
                      </m:r>
                      <m:sSub>
                        <m:sSubPr>
                          <m:ctrlPr>
                            <a:rPr lang="pl-PL" sz="2000" b="0" i="1" smtClean="0">
                              <a:solidFill>
                                <a:schemeClr val="tx2"/>
                              </a:solidFill>
                              <a:latin typeface="Cambria Math" panose="02040503050406030204" pitchFamily="18" charset="0"/>
                            </a:rPr>
                          </m:ctrlPr>
                        </m:sSubPr>
                        <m:e>
                          <m:r>
                            <a:rPr lang="pl-PL" sz="2000" i="1" smtClean="0">
                              <a:solidFill>
                                <a:schemeClr val="tx2"/>
                              </a:solidFill>
                              <a:latin typeface="Cambria Math" panose="02040503050406030204" pitchFamily="18" charset="0"/>
                            </a:rPr>
                            <m:t>𝐵</m:t>
                          </m:r>
                        </m:e>
                        <m:sub>
                          <m:r>
                            <a:rPr lang="pl-PL" sz="2000" i="1" smtClean="0">
                              <a:solidFill>
                                <a:schemeClr val="tx2"/>
                              </a:solidFill>
                              <a:latin typeface="Cambria Math" panose="02040503050406030204" pitchFamily="18" charset="0"/>
                            </a:rPr>
                            <m:t>𝑖</m:t>
                          </m:r>
                        </m:sub>
                      </m:sSub>
                      <m:sSub>
                        <m:sSubPr>
                          <m:ctrlPr>
                            <a:rPr lang="pl-PL" sz="2000" i="1" smtClean="0">
                              <a:solidFill>
                                <a:schemeClr val="tx2"/>
                              </a:solidFill>
                              <a:latin typeface="Cambria Math" panose="02040503050406030204" pitchFamily="18" charset="0"/>
                            </a:rPr>
                          </m:ctrlPr>
                        </m:sSubPr>
                        <m:e>
                          <m:r>
                            <a:rPr lang="pl-PL" sz="2000" i="1" smtClean="0">
                              <a:solidFill>
                                <a:schemeClr val="tx2"/>
                              </a:solidFill>
                              <a:latin typeface="Cambria Math" panose="02040503050406030204" pitchFamily="18" charset="0"/>
                            </a:rPr>
                            <m:t>𝑠</m:t>
                          </m:r>
                        </m:e>
                        <m:sub>
                          <m:r>
                            <a:rPr lang="pl-PL" sz="2000" i="1" smtClean="0">
                              <a:solidFill>
                                <a:schemeClr val="tx2"/>
                              </a:solidFill>
                              <a:latin typeface="Cambria Math" panose="02040503050406030204" pitchFamily="18" charset="0"/>
                            </a:rPr>
                            <m:t>𝑖</m:t>
                          </m:r>
                        </m:sub>
                      </m:sSub>
                    </m:oMath>
                  </m:oMathPara>
                </a14:m>
                <a:endParaRPr lang="en-US" sz="2400" dirty="0">
                  <a:solidFill>
                    <a:schemeClr val="tx2"/>
                  </a:solidFill>
                </a:endParaRPr>
              </a:p>
              <a:p>
                <a:pPr>
                  <a:spcBef>
                    <a:spcPts val="1200"/>
                  </a:spcBef>
                  <a:spcAft>
                    <a:spcPts val="600"/>
                  </a:spcAft>
                </a:pPr>
                <a:r>
                  <a:rPr lang="en-US" sz="2000" dirty="0">
                    <a:solidFill>
                      <a:schemeClr val="tx2"/>
                    </a:solidFill>
                  </a:rPr>
                  <a:t>  where </a:t>
                </a:r>
                <a14:m>
                  <m:oMath xmlns:m="http://schemas.openxmlformats.org/officeDocument/2006/math">
                    <m:d>
                      <m:dPr>
                        <m:begChr m:val="|"/>
                        <m:endChr m:val="|"/>
                        <m:ctrlPr>
                          <a:rPr lang="pl-PL" sz="2000" i="1" smtClean="0">
                            <a:solidFill>
                              <a:schemeClr val="tx2"/>
                            </a:solidFill>
                            <a:latin typeface="Cambria Math" panose="02040503050406030204" pitchFamily="18" charset="0"/>
                          </a:rPr>
                        </m:ctrlPr>
                      </m:dPr>
                      <m:e>
                        <m:r>
                          <a:rPr lang="pl-PL" sz="2000" i="1" smtClean="0">
                            <a:solidFill>
                              <a:schemeClr val="tx2"/>
                            </a:solidFill>
                            <a:latin typeface="Cambria Math" panose="02040503050406030204" pitchFamily="18" charset="0"/>
                          </a:rPr>
                          <m:t>𝑥</m:t>
                        </m:r>
                        <m:r>
                          <a:rPr lang="en-US" sz="2000" b="0" i="1" smtClean="0">
                            <a:solidFill>
                              <a:schemeClr val="tx2"/>
                            </a:solidFill>
                            <a:latin typeface="Cambria Math" panose="02040503050406030204" pitchFamily="18" charset="0"/>
                          </a:rPr>
                          <m:t> − </m:t>
                        </m:r>
                        <m:sSub>
                          <m:sSubPr>
                            <m:ctrlPr>
                              <a:rPr lang="pl-PL" sz="2000" b="0" i="1" smtClean="0">
                                <a:solidFill>
                                  <a:schemeClr val="tx2"/>
                                </a:solidFill>
                                <a:latin typeface="Cambria Math" panose="02040503050406030204" pitchFamily="18" charset="0"/>
                              </a:rPr>
                            </m:ctrlPr>
                          </m:sSubPr>
                          <m:e>
                            <m:r>
                              <a:rPr lang="pl-PL" sz="2000" i="1" smtClean="0">
                                <a:solidFill>
                                  <a:schemeClr val="tx2"/>
                                </a:solidFill>
                                <a:latin typeface="Cambria Math" panose="02040503050406030204" pitchFamily="18" charset="0"/>
                              </a:rPr>
                              <m:t>𝑥</m:t>
                            </m:r>
                          </m:e>
                          <m:sub>
                            <m:r>
                              <a:rPr lang="pl-PL" sz="2000" i="1" smtClean="0">
                                <a:solidFill>
                                  <a:schemeClr val="tx2"/>
                                </a:solidFill>
                                <a:latin typeface="Cambria Math" panose="02040503050406030204" pitchFamily="18" charset="0"/>
                              </a:rPr>
                              <m:t>𝑖</m:t>
                            </m:r>
                          </m:sub>
                        </m:sSub>
                      </m:e>
                    </m:d>
                  </m:oMath>
                </a14:m>
                <a:r>
                  <a:rPr lang="en-US" sz="2000" dirty="0">
                    <a:solidFill>
                      <a:schemeClr val="tx2"/>
                    </a:solidFill>
                  </a:rPr>
                  <a:t> is the distance from producer </a:t>
                </a:r>
                <a14:m>
                  <m:oMath xmlns:m="http://schemas.openxmlformats.org/officeDocument/2006/math">
                    <m:r>
                      <a:rPr lang="en-US" sz="2000" b="0" i="1" smtClean="0">
                        <a:solidFill>
                          <a:schemeClr val="tx2"/>
                        </a:solidFill>
                        <a:latin typeface="Cambria Math" panose="02040503050406030204" pitchFamily="18" charset="0"/>
                      </a:rPr>
                      <m:t>𝑖</m:t>
                    </m:r>
                  </m:oMath>
                </a14:m>
                <a:r>
                  <a:rPr lang="en-US" sz="2000" dirty="0">
                    <a:solidFill>
                      <a:schemeClr val="tx2"/>
                    </a:solidFill>
                  </a:rPr>
                  <a:t> on the Salop’s circle.</a:t>
                </a:r>
              </a:p>
              <a:p>
                <a:pPr marL="342900" indent="-342900">
                  <a:spcBef>
                    <a:spcPts val="1200"/>
                  </a:spcBef>
                  <a:spcAft>
                    <a:spcPts val="600"/>
                  </a:spcAft>
                  <a:buFont typeface="Arial" panose="020B0604020202020204" pitchFamily="34" charset="0"/>
                  <a:buChar char="•"/>
                </a:pPr>
                <a:endParaRPr lang="en-US" sz="2000" dirty="0">
                  <a:solidFill>
                    <a:schemeClr val="tx2"/>
                  </a:solidFill>
                </a:endParaRPr>
              </a:p>
            </p:txBody>
          </p:sp>
        </mc:Choice>
        <mc:Fallback xmlns="">
          <p:sp>
            <p:nvSpPr>
              <p:cNvPr id="10" name="TextBox 9">
                <a:extLst>
                  <a:ext uri="{FF2B5EF4-FFF2-40B4-BE49-F238E27FC236}">
                    <a16:creationId xmlns:a16="http://schemas.microsoft.com/office/drawing/2014/main" id="{F7CDA2B3-93C9-5786-3106-A0E88CC63D95}"/>
                  </a:ext>
                </a:extLst>
              </p:cNvPr>
              <p:cNvSpPr txBox="1">
                <a:spLocks noRot="1" noChangeAspect="1" noMove="1" noResize="1" noEditPoints="1" noAdjustHandles="1" noChangeArrowheads="1" noChangeShapeType="1" noTextEdit="1"/>
              </p:cNvSpPr>
              <p:nvPr/>
            </p:nvSpPr>
            <p:spPr>
              <a:xfrm>
                <a:off x="628648" y="1687815"/>
                <a:ext cx="7863840" cy="2169825"/>
              </a:xfrm>
              <a:prstGeom prst="rect">
                <a:avLst/>
              </a:prstGeom>
              <a:blipFill>
                <a:blip r:embed="rId2"/>
                <a:stretch>
                  <a:fillRect l="-645" t="-1163" r="-645"/>
                </a:stretch>
              </a:blipFill>
            </p:spPr>
            <p:txBody>
              <a:bodyPr/>
              <a:lstStyle/>
              <a:p>
                <a:r>
                  <a:rPr lang="en-US">
                    <a:noFill/>
                  </a:rPr>
                  <a:t> </a:t>
                </a:r>
              </a:p>
            </p:txBody>
          </p:sp>
        </mc:Fallback>
      </mc:AlternateContent>
      <p:pic>
        <p:nvPicPr>
          <p:cNvPr id="2" name="Picture 1" descr="A picture containing circle, diagram, line&#10;&#10;Description automatically generated">
            <a:extLst>
              <a:ext uri="{FF2B5EF4-FFF2-40B4-BE49-F238E27FC236}">
                <a16:creationId xmlns:a16="http://schemas.microsoft.com/office/drawing/2014/main" id="{7F890984-B705-4D90-AEB3-7B92C73660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11" y="3925444"/>
            <a:ext cx="2120012" cy="2310269"/>
          </a:xfrm>
          <a:prstGeom prst="rect">
            <a:avLst/>
          </a:prstGeom>
        </p:spPr>
      </p:pic>
      <p:pic>
        <p:nvPicPr>
          <p:cNvPr id="3" name="Picture 2" descr="A picture containing text, diagram, line, plot&#10;&#10;Description automatically generated">
            <a:extLst>
              <a:ext uri="{FF2B5EF4-FFF2-40B4-BE49-F238E27FC236}">
                <a16:creationId xmlns:a16="http://schemas.microsoft.com/office/drawing/2014/main" id="{2E0DA87E-7D45-737C-38A4-DC9BEDF63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051" y="4003765"/>
            <a:ext cx="6121982" cy="2153626"/>
          </a:xfrm>
          <a:prstGeom prst="rect">
            <a:avLst/>
          </a:prstGeom>
        </p:spPr>
      </p:pic>
    </p:spTree>
    <p:extLst>
      <p:ext uri="{BB962C8B-B14F-4D97-AF65-F5344CB8AC3E}">
        <p14:creationId xmlns:p14="http://schemas.microsoft.com/office/powerpoint/2010/main" val="2513715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1280B1-74A4-C7B2-5911-C9D3ED02D17B}"/>
              </a:ext>
            </a:extLst>
          </p:cNvPr>
          <p:cNvSpPr>
            <a:spLocks noGrp="1"/>
          </p:cNvSpPr>
          <p:nvPr>
            <p:ph type="title"/>
          </p:nvPr>
        </p:nvSpPr>
        <p:spPr>
          <a:xfrm>
            <a:off x="628650" y="365126"/>
            <a:ext cx="7886700" cy="1325563"/>
          </a:xfrm>
        </p:spPr>
        <p:txBody>
          <a:bodyPr/>
          <a:lstStyle/>
          <a:p>
            <a:r>
              <a:rPr lang="en-US" dirty="0"/>
              <a:t>Model and Assumptions</a:t>
            </a:r>
          </a:p>
        </p:txBody>
      </p:sp>
      <p:sp>
        <p:nvSpPr>
          <p:cNvPr id="6" name="Footer Placeholder 3">
            <a:extLst>
              <a:ext uri="{FF2B5EF4-FFF2-40B4-BE49-F238E27FC236}">
                <a16:creationId xmlns:a16="http://schemas.microsoft.com/office/drawing/2014/main" id="{B85045F6-C727-FD8B-3E89-908B3CD90B55}"/>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
        <p:nvSpPr>
          <p:cNvPr id="9" name="Rectangle 8">
            <a:extLst>
              <a:ext uri="{FF2B5EF4-FFF2-40B4-BE49-F238E27FC236}">
                <a16:creationId xmlns:a16="http://schemas.microsoft.com/office/drawing/2014/main" id="{D6F79C6B-0FCE-0E97-B70F-2A27ECB4C8C1}"/>
              </a:ext>
            </a:extLst>
          </p:cNvPr>
          <p:cNvSpPr/>
          <p:nvPr/>
        </p:nvSpPr>
        <p:spPr>
          <a:xfrm>
            <a:off x="514991" y="1609224"/>
            <a:ext cx="8293042" cy="2153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10C3FDBB-600D-95E9-BD32-256ADB3AF996}"/>
                  </a:ext>
                </a:extLst>
              </p:cNvPr>
              <p:cNvSpPr txBox="1"/>
              <p:nvPr/>
            </p:nvSpPr>
            <p:spPr>
              <a:xfrm>
                <a:off x="628648" y="1687815"/>
                <a:ext cx="7863840" cy="2180084"/>
              </a:xfrm>
              <a:prstGeom prst="rect">
                <a:avLst/>
              </a:prstGeom>
              <a:noFill/>
            </p:spPr>
            <p:txBody>
              <a:bodyPr wrap="square" rtlCol="0">
                <a:spAutoFit/>
              </a:bodyPr>
              <a:lstStyle/>
              <a:p>
                <a:pPr marL="342900" indent="-342900">
                  <a:spcBef>
                    <a:spcPts val="1200"/>
                  </a:spcBef>
                  <a:spcAft>
                    <a:spcPts val="600"/>
                  </a:spcAft>
                  <a:buFont typeface="Arial" panose="020B0604020202020204" pitchFamily="34" charset="0"/>
                  <a:buChar char="•"/>
                </a:pPr>
                <a:r>
                  <a:rPr lang="en-US" sz="2000" dirty="0">
                    <a:solidFill>
                      <a:schemeClr val="tx2"/>
                    </a:solidFill>
                  </a:rPr>
                  <a:t>Producer </a:t>
                </a:r>
                <a14:m>
                  <m:oMath xmlns:m="http://schemas.openxmlformats.org/officeDocument/2006/math">
                    <m:sSup>
                      <m:sSupPr>
                        <m:ctrlPr>
                          <a:rPr lang="en-US" sz="2000" b="0" i="1" smtClean="0">
                            <a:solidFill>
                              <a:schemeClr val="tx2"/>
                            </a:solidFill>
                            <a:latin typeface="Cambria Math" panose="02040503050406030204" pitchFamily="18" charset="0"/>
                          </a:rPr>
                        </m:ctrlPr>
                      </m:sSupPr>
                      <m:e>
                        <m:r>
                          <a:rPr lang="en-US" sz="2000" b="0" i="1" smtClean="0">
                            <a:solidFill>
                              <a:schemeClr val="tx2"/>
                            </a:solidFill>
                            <a:latin typeface="Cambria Math" panose="02040503050406030204" pitchFamily="18" charset="0"/>
                          </a:rPr>
                          <m:t>𝑖</m:t>
                        </m:r>
                      </m:e>
                      <m:sup>
                        <m:r>
                          <a:rPr lang="en-US" sz="2000" b="0" i="1" smtClean="0">
                            <a:solidFill>
                              <a:schemeClr val="tx2"/>
                            </a:solidFill>
                            <a:latin typeface="Cambria Math" panose="02040503050406030204" pitchFamily="18" charset="0"/>
                          </a:rPr>
                          <m:t>′</m:t>
                        </m:r>
                      </m:sup>
                    </m:sSup>
                    <m:r>
                      <a:rPr lang="en-US" sz="2000" b="0" i="1" smtClean="0">
                        <a:solidFill>
                          <a:schemeClr val="tx2"/>
                        </a:solidFill>
                        <a:latin typeface="Cambria Math" panose="02040503050406030204" pitchFamily="18" charset="0"/>
                      </a:rPr>
                      <m:t>𝑠</m:t>
                    </m:r>
                  </m:oMath>
                </a14:m>
                <a:r>
                  <a:rPr lang="en-US" sz="2000" dirty="0">
                    <a:solidFill>
                      <a:schemeClr val="tx2"/>
                    </a:solidFill>
                  </a:rPr>
                  <a:t> profit is given by,</a:t>
                </a:r>
              </a:p>
              <a:p>
                <a:pPr>
                  <a:spcBef>
                    <a:spcPts val="1200"/>
                  </a:spcBef>
                  <a:spcAft>
                    <a:spcPts val="600"/>
                  </a:spcAft>
                </a:pPr>
                <a14:m>
                  <m:oMathPara xmlns:m="http://schemas.openxmlformats.org/officeDocument/2006/math">
                    <m:oMathParaPr>
                      <m:jc m:val="centerGroup"/>
                    </m:oMathParaPr>
                    <m:oMath xmlns:m="http://schemas.openxmlformats.org/officeDocument/2006/math">
                      <m:sSub>
                        <m:sSubPr>
                          <m:ctrlPr>
                            <a:rPr lang="pl-PL" sz="2000" i="1" smtClean="0">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𝑅</m:t>
                          </m:r>
                        </m:e>
                        <m:sub>
                          <m:r>
                            <a:rPr lang="pl-PL" sz="2000" i="1" smtClean="0">
                              <a:solidFill>
                                <a:schemeClr val="tx2"/>
                              </a:solidFill>
                              <a:latin typeface="Cambria Math" panose="02040503050406030204" pitchFamily="18" charset="0"/>
                            </a:rPr>
                            <m:t>𝑖</m:t>
                          </m:r>
                        </m:sub>
                      </m:sSub>
                      <m:d>
                        <m:dPr>
                          <m:ctrlPr>
                            <a:rPr lang="pl-PL" sz="2000" i="1" smtClean="0">
                              <a:solidFill>
                                <a:schemeClr val="tx2"/>
                              </a:solidFill>
                              <a:latin typeface="Cambria Math" panose="02040503050406030204" pitchFamily="18" charset="0"/>
                            </a:rPr>
                          </m:ctrlPr>
                        </m:dPr>
                        <m:e>
                          <m:r>
                            <a:rPr lang="pl-PL" sz="2000" i="1" smtClean="0">
                              <a:solidFill>
                                <a:schemeClr val="tx2"/>
                              </a:solidFill>
                              <a:latin typeface="Cambria Math" panose="02040503050406030204" pitchFamily="18" charset="0"/>
                            </a:rPr>
                            <m:t>𝑥</m:t>
                          </m:r>
                        </m:e>
                      </m:d>
                      <m:r>
                        <a:rPr lang="en-US" sz="2000" b="0" i="1" smtClean="0">
                          <a:solidFill>
                            <a:schemeClr val="tx2"/>
                          </a:solidFill>
                          <a:latin typeface="Cambria Math" panose="02040503050406030204" pitchFamily="18" charset="0"/>
                        </a:rPr>
                        <m:t>=</m:t>
                      </m:r>
                      <m:d>
                        <m:dPr>
                          <m:ctrlPr>
                            <a:rPr lang="en-US" sz="2000" b="0" i="1" smtClean="0">
                              <a:solidFill>
                                <a:schemeClr val="tx2"/>
                              </a:solidFill>
                              <a:latin typeface="Cambria Math" panose="02040503050406030204" pitchFamily="18" charset="0"/>
                            </a:rPr>
                          </m:ctrlPr>
                        </m:dPr>
                        <m:e>
                          <m:sSub>
                            <m:sSubPr>
                              <m:ctrlPr>
                                <a:rPr lang="en-US" sz="2000" b="0" i="1" smtClean="0">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𝑝</m:t>
                              </m:r>
                            </m:e>
                            <m:sub>
                              <m:r>
                                <a:rPr lang="en-US" sz="2000" b="0" i="1" smtClean="0">
                                  <a:solidFill>
                                    <a:schemeClr val="tx2"/>
                                  </a:solidFill>
                                  <a:latin typeface="Cambria Math" panose="02040503050406030204" pitchFamily="18" charset="0"/>
                                </a:rPr>
                                <m:t>𝑖</m:t>
                              </m:r>
                            </m:sub>
                          </m:sSub>
                          <m:r>
                            <a:rPr lang="en-US" sz="2000" b="0" i="1" smtClean="0">
                              <a:solidFill>
                                <a:schemeClr val="tx2"/>
                              </a:solidFill>
                              <a:latin typeface="Cambria Math" panose="02040503050406030204" pitchFamily="18" charset="0"/>
                            </a:rPr>
                            <m:t>−</m:t>
                          </m:r>
                          <m:sSub>
                            <m:sSubPr>
                              <m:ctrlPr>
                                <a:rPr lang="en-US" sz="2000" b="0" i="1" smtClean="0">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𝑘</m:t>
                              </m:r>
                            </m:e>
                            <m:sub>
                              <m:r>
                                <a:rPr lang="en-US" sz="2000" b="0" i="1" smtClean="0">
                                  <a:solidFill>
                                    <a:schemeClr val="tx2"/>
                                  </a:solidFill>
                                  <a:latin typeface="Cambria Math" panose="02040503050406030204" pitchFamily="18" charset="0"/>
                                </a:rPr>
                                <m:t>𝑖</m:t>
                              </m:r>
                            </m:sub>
                          </m:sSub>
                        </m:e>
                      </m:d>
                      <m:sSub>
                        <m:sSubPr>
                          <m:ctrlPr>
                            <a:rPr lang="en-US" sz="2000" b="0" i="1" smtClean="0">
                              <a:solidFill>
                                <a:schemeClr val="tx2"/>
                              </a:solidFill>
                              <a:latin typeface="Cambria Math" panose="02040503050406030204" pitchFamily="18" charset="0"/>
                              <a:ea typeface="Cambria Math" panose="02040503050406030204" pitchFamily="18" charset="0"/>
                            </a:rPr>
                          </m:ctrlPr>
                        </m:sSubPr>
                        <m:e>
                          <m:r>
                            <a:rPr lang="en-US" sz="2000" b="0" i="1" smtClean="0">
                              <a:solidFill>
                                <a:schemeClr val="tx2"/>
                              </a:solidFill>
                              <a:latin typeface="Cambria Math" panose="02040503050406030204" pitchFamily="18" charset="0"/>
                              <a:ea typeface="Cambria Math" panose="02040503050406030204" pitchFamily="18" charset="0"/>
                            </a:rPr>
                            <m:t>ℳ</m:t>
                          </m:r>
                        </m:e>
                        <m:sub>
                          <m:r>
                            <a:rPr lang="en-US" sz="2000" b="0" i="1" smtClean="0">
                              <a:solidFill>
                                <a:schemeClr val="tx2"/>
                              </a:solidFill>
                              <a:latin typeface="Cambria Math" panose="02040503050406030204" pitchFamily="18" charset="0"/>
                              <a:ea typeface="Cambria Math" panose="02040503050406030204" pitchFamily="18" charset="0"/>
                            </a:rPr>
                            <m:t>𝑖</m:t>
                          </m:r>
                        </m:sub>
                      </m:sSub>
                      <m:r>
                        <a:rPr lang="en-US" sz="2000" b="0" i="1" smtClean="0">
                          <a:solidFill>
                            <a:schemeClr val="tx2"/>
                          </a:solidFill>
                          <a:latin typeface="Cambria Math" panose="02040503050406030204" pitchFamily="18" charset="0"/>
                          <a:ea typeface="Cambria Math" panose="02040503050406030204" pitchFamily="18" charset="0"/>
                        </a:rPr>
                        <m:t>−</m:t>
                      </m:r>
                      <m:f>
                        <m:fPr>
                          <m:ctrlPr>
                            <a:rPr lang="en-US" sz="2000" b="0" i="1" smtClean="0">
                              <a:solidFill>
                                <a:schemeClr val="tx2"/>
                              </a:solidFill>
                              <a:latin typeface="Cambria Math" panose="02040503050406030204" pitchFamily="18" charset="0"/>
                              <a:ea typeface="Cambria Math" panose="02040503050406030204" pitchFamily="18" charset="0"/>
                            </a:rPr>
                          </m:ctrlPr>
                        </m:fPr>
                        <m:num>
                          <m:sSub>
                            <m:sSubPr>
                              <m:ctrlPr>
                                <a:rPr lang="en-US" sz="2000" b="0" i="1" smtClean="0">
                                  <a:solidFill>
                                    <a:schemeClr val="tx2"/>
                                  </a:solidFill>
                                  <a:latin typeface="Cambria Math" panose="02040503050406030204" pitchFamily="18" charset="0"/>
                                  <a:ea typeface="Cambria Math" panose="02040503050406030204" pitchFamily="18" charset="0"/>
                                </a:rPr>
                              </m:ctrlPr>
                            </m:sSubPr>
                            <m:e>
                              <m:r>
                                <a:rPr lang="en-US" sz="2000" b="0" i="1" smtClean="0">
                                  <a:solidFill>
                                    <a:schemeClr val="tx2"/>
                                  </a:solidFill>
                                  <a:latin typeface="Cambria Math" panose="02040503050406030204" pitchFamily="18" charset="0"/>
                                  <a:ea typeface="Cambria Math" panose="02040503050406030204" pitchFamily="18" charset="0"/>
                                </a:rPr>
                                <m:t>𝑐</m:t>
                              </m:r>
                            </m:e>
                            <m:sub>
                              <m:r>
                                <a:rPr lang="en-US" sz="2000" b="0" i="1" smtClean="0">
                                  <a:solidFill>
                                    <a:schemeClr val="tx2"/>
                                  </a:solidFill>
                                  <a:latin typeface="Cambria Math" panose="02040503050406030204" pitchFamily="18" charset="0"/>
                                  <a:ea typeface="Cambria Math" panose="02040503050406030204" pitchFamily="18" charset="0"/>
                                </a:rPr>
                                <m:t>𝑖</m:t>
                              </m:r>
                            </m:sub>
                          </m:sSub>
                          <m:sSubSup>
                            <m:sSubSupPr>
                              <m:ctrlPr>
                                <a:rPr lang="en-US" sz="2000" b="0" i="1" smtClean="0">
                                  <a:solidFill>
                                    <a:schemeClr val="tx2"/>
                                  </a:solidFill>
                                  <a:latin typeface="Cambria Math" panose="02040503050406030204" pitchFamily="18" charset="0"/>
                                  <a:ea typeface="Cambria Math" panose="02040503050406030204" pitchFamily="18" charset="0"/>
                                </a:rPr>
                              </m:ctrlPr>
                            </m:sSubSupPr>
                            <m:e>
                              <m:r>
                                <a:rPr lang="en-US" sz="2000" b="0" i="1" smtClean="0">
                                  <a:solidFill>
                                    <a:schemeClr val="tx2"/>
                                  </a:solidFill>
                                  <a:latin typeface="Cambria Math" panose="02040503050406030204" pitchFamily="18" charset="0"/>
                                  <a:ea typeface="Cambria Math" panose="02040503050406030204" pitchFamily="18" charset="0"/>
                                </a:rPr>
                                <m:t>𝑠</m:t>
                              </m:r>
                            </m:e>
                            <m:sub>
                              <m:r>
                                <a:rPr lang="en-US" sz="2000" b="0" i="1" smtClean="0">
                                  <a:solidFill>
                                    <a:schemeClr val="tx2"/>
                                  </a:solidFill>
                                  <a:latin typeface="Cambria Math" panose="02040503050406030204" pitchFamily="18" charset="0"/>
                                  <a:ea typeface="Cambria Math" panose="02040503050406030204" pitchFamily="18" charset="0"/>
                                </a:rPr>
                                <m:t>𝑖</m:t>
                              </m:r>
                            </m:sub>
                            <m:sup>
                              <m:r>
                                <a:rPr lang="en-US" sz="2000" b="0" i="1" smtClean="0">
                                  <a:solidFill>
                                    <a:schemeClr val="tx2"/>
                                  </a:solidFill>
                                  <a:latin typeface="Cambria Math" panose="02040503050406030204" pitchFamily="18" charset="0"/>
                                  <a:ea typeface="Cambria Math" panose="02040503050406030204" pitchFamily="18" charset="0"/>
                                </a:rPr>
                                <m:t>2</m:t>
                              </m:r>
                            </m:sup>
                          </m:sSubSup>
                        </m:num>
                        <m:den>
                          <m:r>
                            <a:rPr lang="en-US" sz="2000" b="0" i="1" smtClean="0">
                              <a:solidFill>
                                <a:schemeClr val="tx2"/>
                              </a:solidFill>
                              <a:latin typeface="Cambria Math" panose="02040503050406030204" pitchFamily="18" charset="0"/>
                              <a:ea typeface="Cambria Math" panose="02040503050406030204" pitchFamily="18" charset="0"/>
                            </a:rPr>
                            <m:t>2</m:t>
                          </m:r>
                        </m:den>
                      </m:f>
                    </m:oMath>
                  </m:oMathPara>
                </a14:m>
                <a:endParaRPr lang="en-US" sz="2400" dirty="0">
                  <a:solidFill>
                    <a:schemeClr val="tx2"/>
                  </a:solidFill>
                </a:endParaRPr>
              </a:p>
              <a:p>
                <a:pPr>
                  <a:spcBef>
                    <a:spcPts val="1200"/>
                  </a:spcBef>
                  <a:spcAft>
                    <a:spcPts val="600"/>
                  </a:spcAft>
                </a:pPr>
                <a:r>
                  <a:rPr lang="en-US" sz="2000" dirty="0">
                    <a:solidFill>
                      <a:schemeClr val="tx2"/>
                    </a:solidFill>
                  </a:rPr>
                  <a:t>where </a:t>
                </a:r>
                <a14:m>
                  <m:oMath xmlns:m="http://schemas.openxmlformats.org/officeDocument/2006/math">
                    <m:sSub>
                      <m:sSubPr>
                        <m:ctrlPr>
                          <a:rPr lang="en-US" sz="2000" i="1">
                            <a:solidFill>
                              <a:schemeClr val="tx2"/>
                            </a:solidFill>
                            <a:latin typeface="Cambria Math" panose="02040503050406030204" pitchFamily="18" charset="0"/>
                            <a:ea typeface="Cambria Math" panose="02040503050406030204" pitchFamily="18" charset="0"/>
                          </a:rPr>
                        </m:ctrlPr>
                      </m:sSubPr>
                      <m:e>
                        <m:r>
                          <a:rPr lang="en-US" sz="2000" i="1">
                            <a:solidFill>
                              <a:schemeClr val="tx2"/>
                            </a:solidFill>
                            <a:latin typeface="Cambria Math" panose="02040503050406030204" pitchFamily="18" charset="0"/>
                            <a:ea typeface="Cambria Math" panose="02040503050406030204" pitchFamily="18" charset="0"/>
                          </a:rPr>
                          <m:t>ℳ</m:t>
                        </m:r>
                      </m:e>
                      <m:sub>
                        <m:r>
                          <a:rPr lang="en-US" sz="2000" i="1">
                            <a:solidFill>
                              <a:schemeClr val="tx2"/>
                            </a:solidFill>
                            <a:latin typeface="Cambria Math" panose="02040503050406030204" pitchFamily="18" charset="0"/>
                            <a:ea typeface="Cambria Math" panose="02040503050406030204" pitchFamily="18" charset="0"/>
                          </a:rPr>
                          <m:t>𝑖</m:t>
                        </m:r>
                      </m:sub>
                    </m:sSub>
                  </m:oMath>
                </a14:m>
                <a:r>
                  <a:rPr lang="en-US" sz="2000" dirty="0">
                    <a:solidFill>
                      <a:schemeClr val="tx2"/>
                    </a:solidFill>
                  </a:rPr>
                  <a:t> is the market share of producer </a:t>
                </a:r>
                <a14:m>
                  <m:oMath xmlns:m="http://schemas.openxmlformats.org/officeDocument/2006/math">
                    <m:r>
                      <a:rPr lang="en-US" sz="2000" b="0" i="1" smtClean="0">
                        <a:solidFill>
                          <a:schemeClr val="tx2"/>
                        </a:solidFill>
                        <a:latin typeface="Cambria Math" panose="02040503050406030204" pitchFamily="18" charset="0"/>
                      </a:rPr>
                      <m:t>𝑖</m:t>
                    </m:r>
                  </m:oMath>
                </a14:m>
                <a:r>
                  <a:rPr lang="en-US" sz="2000" dirty="0">
                    <a:solidFill>
                      <a:schemeClr val="tx2"/>
                    </a:solidFill>
                  </a:rPr>
                  <a:t> on the Salop’s circle.</a:t>
                </a:r>
              </a:p>
              <a:p>
                <a:pPr marL="342900" indent="-342900">
                  <a:spcBef>
                    <a:spcPts val="1200"/>
                  </a:spcBef>
                  <a:spcAft>
                    <a:spcPts val="600"/>
                  </a:spcAft>
                  <a:buFont typeface="Arial" panose="020B0604020202020204" pitchFamily="34" charset="0"/>
                  <a:buChar char="•"/>
                </a:pPr>
                <a:endParaRPr lang="en-US" sz="2000" dirty="0">
                  <a:solidFill>
                    <a:schemeClr val="tx2"/>
                  </a:solidFill>
                </a:endParaRPr>
              </a:p>
            </p:txBody>
          </p:sp>
        </mc:Choice>
        <mc:Fallback xmlns="">
          <p:sp>
            <p:nvSpPr>
              <p:cNvPr id="10" name="TextBox 9">
                <a:extLst>
                  <a:ext uri="{FF2B5EF4-FFF2-40B4-BE49-F238E27FC236}">
                    <a16:creationId xmlns:a16="http://schemas.microsoft.com/office/drawing/2014/main" id="{10C3FDBB-600D-95E9-BD32-256ADB3AF996}"/>
                  </a:ext>
                </a:extLst>
              </p:cNvPr>
              <p:cNvSpPr txBox="1">
                <a:spLocks noRot="1" noChangeAspect="1" noMove="1" noResize="1" noEditPoints="1" noAdjustHandles="1" noChangeArrowheads="1" noChangeShapeType="1" noTextEdit="1"/>
              </p:cNvSpPr>
              <p:nvPr/>
            </p:nvSpPr>
            <p:spPr>
              <a:xfrm>
                <a:off x="628648" y="1687815"/>
                <a:ext cx="7863840" cy="2180084"/>
              </a:xfrm>
              <a:prstGeom prst="rect">
                <a:avLst/>
              </a:prstGeom>
              <a:blipFill>
                <a:blip r:embed="rId4"/>
                <a:stretch>
                  <a:fillRect l="-775" t="-1681"/>
                </a:stretch>
              </a:blipFill>
            </p:spPr>
            <p:txBody>
              <a:bodyPr/>
              <a:lstStyle/>
              <a:p>
                <a:r>
                  <a:rPr lang="en-US">
                    <a:noFill/>
                  </a:rPr>
                  <a:t> </a:t>
                </a:r>
              </a:p>
            </p:txBody>
          </p:sp>
        </mc:Fallback>
      </mc:AlternateContent>
      <p:pic>
        <p:nvPicPr>
          <p:cNvPr id="2" name="Picture 1" descr="A picture containing circle, diagram, line&#10;&#10;Description automatically generated">
            <a:extLst>
              <a:ext uri="{FF2B5EF4-FFF2-40B4-BE49-F238E27FC236}">
                <a16:creationId xmlns:a16="http://schemas.microsoft.com/office/drawing/2014/main" id="{390B1D80-6156-6183-D921-0856062C99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211" y="3925444"/>
            <a:ext cx="2120012" cy="2310269"/>
          </a:xfrm>
          <a:prstGeom prst="rect">
            <a:avLst/>
          </a:prstGeom>
        </p:spPr>
      </p:pic>
      <p:pic>
        <p:nvPicPr>
          <p:cNvPr id="3" name="Picture 2" descr="A picture containing text, diagram, line, plot&#10;&#10;Description automatically generated">
            <a:extLst>
              <a:ext uri="{FF2B5EF4-FFF2-40B4-BE49-F238E27FC236}">
                <a16:creationId xmlns:a16="http://schemas.microsoft.com/office/drawing/2014/main" id="{3C6D86D6-0C2C-E609-7EF8-C223516FA5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6051" y="4003765"/>
            <a:ext cx="6121982" cy="2153626"/>
          </a:xfrm>
          <a:prstGeom prst="rect">
            <a:avLst/>
          </a:prstGeom>
        </p:spPr>
      </p:pic>
    </p:spTree>
    <p:extLst>
      <p:ext uri="{BB962C8B-B14F-4D97-AF65-F5344CB8AC3E}">
        <p14:creationId xmlns:p14="http://schemas.microsoft.com/office/powerpoint/2010/main" val="335775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650CD21-8731-4344-9437-18ED34F1BA30}"/>
              </a:ext>
            </a:extLst>
          </p:cNvPr>
          <p:cNvSpPr/>
          <p:nvPr/>
        </p:nvSpPr>
        <p:spPr>
          <a:xfrm>
            <a:off x="486696" y="1609990"/>
            <a:ext cx="8028654" cy="3737514"/>
          </a:xfrm>
          <a:prstGeom prst="rect">
            <a:avLst/>
          </a:prstGeom>
          <a:solidFill>
            <a:schemeClr val="bg1">
              <a:lumMod val="95000"/>
            </a:schemeClr>
          </a:solidFill>
          <a:ln>
            <a:solidFill>
              <a:schemeClr val="tx2"/>
            </a:solid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Monopoly and Duopoly</a:t>
            </a:r>
          </a:p>
        </p:txBody>
      </p:sp>
      <mc:AlternateContent xmlns:mc="http://schemas.openxmlformats.org/markup-compatibility/2006" xmlns:a14="http://schemas.microsoft.com/office/drawing/2010/main">
        <mc:Choice Requires="a14">
          <p:sp>
            <p:nvSpPr>
              <p:cNvPr id="13" name="Content Placeholder 10">
                <a:extLst>
                  <a:ext uri="{FF2B5EF4-FFF2-40B4-BE49-F238E27FC236}">
                    <a16:creationId xmlns:a16="http://schemas.microsoft.com/office/drawing/2014/main" id="{C99561DE-9AF1-4988-BE70-2BEBDF136BB7}"/>
                  </a:ext>
                </a:extLst>
              </p:cNvPr>
              <p:cNvSpPr>
                <a:spLocks noGrp="1"/>
              </p:cNvSpPr>
              <p:nvPr>
                <p:ph idx="1"/>
              </p:nvPr>
            </p:nvSpPr>
            <p:spPr>
              <a:xfrm>
                <a:off x="695408" y="1838478"/>
                <a:ext cx="7632459" cy="3887952"/>
              </a:xfrm>
            </p:spPr>
            <p:txBody>
              <a:bodyPr>
                <a:normAutofit/>
              </a:bodyPr>
              <a:lstStyle/>
              <a:p>
                <a:pPr marL="0" indent="0">
                  <a:lnSpc>
                    <a:spcPct val="110000"/>
                  </a:lnSpc>
                  <a:buNone/>
                </a:pPr>
                <a:r>
                  <a:rPr lang="en-US" sz="2000" b="1" u="sng" dirty="0">
                    <a:solidFill>
                      <a:schemeClr val="tx1"/>
                    </a:solidFill>
                  </a:rPr>
                  <a:t>Theorem </a:t>
                </a:r>
                <a:r>
                  <a:rPr lang="en-US" sz="2000" u="sng" dirty="0">
                    <a:solidFill>
                      <a:schemeClr val="tx1"/>
                    </a:solidFill>
                  </a:rPr>
                  <a:t>[Cooperation vs. Competition for Two Producers]. </a:t>
                </a:r>
              </a:p>
              <a:p>
                <a:pPr marL="0" indent="0">
                  <a:lnSpc>
                    <a:spcPct val="110000"/>
                  </a:lnSpc>
                  <a:spcBef>
                    <a:spcPts val="1200"/>
                  </a:spcBef>
                  <a:buNone/>
                </a:pPr>
                <a:r>
                  <a:rPr lang="en-US" sz="2000" dirty="0"/>
                  <a:t>Suppose there are two profit-maximizing producers (Green and Non-green), located at opposing points on Salop's circle. If the parameters satisfy </a:t>
                </a:r>
                <a14:m>
                  <m:oMath xmlns:m="http://schemas.openxmlformats.org/officeDocument/2006/math">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𝐵</m:t>
                        </m:r>
                      </m:e>
                      <m:sub>
                        <m:r>
                          <a:rPr lang="en-US" sz="2000" i="1" dirty="0">
                            <a:latin typeface="Cambria Math" panose="02040503050406030204" pitchFamily="18" charset="0"/>
                          </a:rPr>
                          <m:t>𝑁</m:t>
                        </m:r>
                      </m:sub>
                      <m:sup>
                        <m:r>
                          <a:rPr lang="en-US" sz="2000" i="1" dirty="0">
                            <a:latin typeface="Cambria Math" panose="02040503050406030204" pitchFamily="18" charset="0"/>
                          </a:rPr>
                          <m:t>2</m:t>
                        </m:r>
                      </m:sup>
                    </m:sSubSup>
                    <m:r>
                      <a:rPr lang="en-US" sz="2000" i="1" dirty="0">
                        <a:latin typeface="Cambria Math" panose="02040503050406030204" pitchFamily="18" charset="0"/>
                      </a:rPr>
                      <m:t>≤ </m:t>
                    </m:r>
                    <m:r>
                      <a:rPr lang="en-US" sz="2000" i="1" dirty="0">
                        <a:latin typeface="Cambria Math" panose="02040503050406030204" pitchFamily="18" charset="0"/>
                      </a:rPr>
                      <m:t>𝑐</m:t>
                    </m:r>
                    <m:r>
                      <a:rPr lang="en-US" sz="2000" i="1" dirty="0">
                        <a:latin typeface="Cambria Math" panose="02040503050406030204" pitchFamily="18" charset="0"/>
                      </a:rPr>
                      <m:t>(</m:t>
                    </m:r>
                    <m:r>
                      <a:rPr lang="en-US" sz="2000" i="1" dirty="0">
                        <a:latin typeface="Cambria Math" panose="02040503050406030204" pitchFamily="18" charset="0"/>
                      </a:rPr>
                      <m:t>𝜃</m:t>
                    </m:r>
                    <m:r>
                      <a:rPr lang="en-US" sz="2000" i="1" dirty="0">
                        <a:latin typeface="Cambria Math" panose="02040503050406030204" pitchFamily="18" charset="0"/>
                      </a:rPr>
                      <m:t>−</m:t>
                    </m:r>
                    <m:r>
                      <a:rPr lang="en-US" sz="2000" b="0" i="1" dirty="0" smtClean="0">
                        <a:latin typeface="Cambria Math" panose="02040503050406030204" pitchFamily="18" charset="0"/>
                      </a:rPr>
                      <m:t>𝑘</m:t>
                    </m:r>
                    <m:r>
                      <a:rPr lang="en-US" sz="2000" i="1" dirty="0">
                        <a:latin typeface="Cambria Math" panose="02040503050406030204" pitchFamily="18" charset="0"/>
                      </a:rPr>
                      <m:t>)  </m:t>
                    </m:r>
                  </m:oMath>
                </a14:m>
                <a:r>
                  <a:rPr lang="en-US" sz="2000" dirty="0"/>
                  <a:t>and </a:t>
                </a:r>
                <a14:m>
                  <m:oMath xmlns:m="http://schemas.openxmlformats.org/officeDocument/2006/math">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𝐵</m:t>
                        </m:r>
                      </m:e>
                      <m:sub>
                        <m:r>
                          <a:rPr lang="en-US" sz="2000" i="1" dirty="0">
                            <a:latin typeface="Cambria Math" panose="02040503050406030204" pitchFamily="18" charset="0"/>
                          </a:rPr>
                          <m:t>𝐺</m:t>
                        </m:r>
                      </m:sub>
                      <m:sup>
                        <m:r>
                          <a:rPr lang="en-US" sz="2000" i="1" dirty="0">
                            <a:latin typeface="Cambria Math" panose="02040503050406030204" pitchFamily="18" charset="0"/>
                          </a:rPr>
                          <m:t>2</m:t>
                        </m:r>
                      </m:sup>
                    </m:sSubSup>
                    <m:r>
                      <a:rPr lang="en-US" sz="2000" i="1" dirty="0">
                        <a:latin typeface="Cambria Math" panose="02040503050406030204" pitchFamily="18" charset="0"/>
                      </a:rPr>
                      <m:t>≤</m:t>
                    </m:r>
                    <m:r>
                      <a:rPr lang="en-US" sz="2000" i="1" dirty="0">
                        <a:latin typeface="Cambria Math" panose="02040503050406030204" pitchFamily="18" charset="0"/>
                      </a:rPr>
                      <m:t>𝑐</m:t>
                    </m:r>
                    <m:d>
                      <m:dPr>
                        <m:ctrlPr>
                          <a:rPr lang="en-US" sz="2000" i="1" dirty="0">
                            <a:latin typeface="Cambria Math" panose="02040503050406030204" pitchFamily="18" charset="0"/>
                          </a:rPr>
                        </m:ctrlPr>
                      </m:dPr>
                      <m:e>
                        <m:r>
                          <a:rPr lang="en-US" sz="2000" i="1" dirty="0">
                            <a:latin typeface="Cambria Math" panose="02040503050406030204" pitchFamily="18" charset="0"/>
                          </a:rPr>
                          <m:t>𝜃</m:t>
                        </m:r>
                        <m:r>
                          <a:rPr lang="en-US" sz="2000" i="1" dirty="0">
                            <a:latin typeface="Cambria Math" panose="02040503050406030204" pitchFamily="18" charset="0"/>
                          </a:rPr>
                          <m:t>+</m:t>
                        </m:r>
                        <m:r>
                          <a:rPr lang="en-US" sz="2000" b="0" i="1" dirty="0" smtClean="0">
                            <a:latin typeface="Cambria Math" panose="02040503050406030204" pitchFamily="18" charset="0"/>
                          </a:rPr>
                          <m:t>𝑘</m:t>
                        </m:r>
                      </m:e>
                    </m:d>
                  </m:oMath>
                </a14:m>
                <a:r>
                  <a:rPr lang="en-US" sz="2000" dirty="0"/>
                  <a:t>, then:</a:t>
                </a:r>
              </a:p>
              <a:p>
                <a:pPr marL="342900" indent="-342900">
                  <a:spcBef>
                    <a:spcPts val="1200"/>
                  </a:spcBef>
                  <a:buBlip>
                    <a:blip r:embed="rId3"/>
                  </a:buBlip>
                </a:pPr>
                <a:r>
                  <a:rPr lang="en-US" sz="2000" dirty="0"/>
                  <a:t>The </a:t>
                </a:r>
                <a:r>
                  <a:rPr lang="en-US" altLang="zh-CN" sz="2000" dirty="0"/>
                  <a:t>green market share and total CSR investment is increasing as the green production cost </a:t>
                </a:r>
                <a14:m>
                  <m:oMath xmlns:m="http://schemas.openxmlformats.org/officeDocument/2006/math">
                    <m:r>
                      <a:rPr lang="en-US" altLang="zh-CN" sz="2000" i="1" dirty="0" smtClean="0">
                        <a:latin typeface="Cambria Math" panose="02040503050406030204" pitchFamily="18" charset="0"/>
                      </a:rPr>
                      <m:t>𝑘</m:t>
                    </m:r>
                  </m:oMath>
                </a14:m>
                <a:r>
                  <a:rPr lang="en-US" sz="2000" dirty="0"/>
                  <a:t> decreases in both markets.</a:t>
                </a:r>
              </a:p>
              <a:p>
                <a:pPr marL="342900" indent="-342900">
                  <a:spcBef>
                    <a:spcPts val="1200"/>
                  </a:spcBef>
                  <a:buBlip>
                    <a:blip r:embed="rId3"/>
                  </a:buBlip>
                </a:pPr>
                <a:r>
                  <a:rPr lang="en-US" sz="2000" dirty="0"/>
                  <a:t>The increase in green market share and CSR investment is </a:t>
                </a:r>
                <a:r>
                  <a:rPr lang="en-US" sz="2000" i="1" dirty="0"/>
                  <a:t>greater</a:t>
                </a:r>
                <a:r>
                  <a:rPr lang="en-US" sz="2000" dirty="0"/>
                  <a:t> in the cooperative market compared to the competitive market.</a:t>
                </a:r>
              </a:p>
            </p:txBody>
          </p:sp>
        </mc:Choice>
        <mc:Fallback xmlns="">
          <p:sp>
            <p:nvSpPr>
              <p:cNvPr id="13" name="Content Placeholder 10">
                <a:extLst>
                  <a:ext uri="{FF2B5EF4-FFF2-40B4-BE49-F238E27FC236}">
                    <a16:creationId xmlns:a16="http://schemas.microsoft.com/office/drawing/2014/main" id="{C99561DE-9AF1-4988-BE70-2BEBDF136BB7}"/>
                  </a:ext>
                </a:extLst>
              </p:cNvPr>
              <p:cNvSpPr>
                <a:spLocks noGrp="1" noRot="1" noChangeAspect="1" noMove="1" noResize="1" noEditPoints="1" noAdjustHandles="1" noChangeArrowheads="1" noChangeShapeType="1" noTextEdit="1"/>
              </p:cNvSpPr>
              <p:nvPr>
                <p:ph idx="1"/>
              </p:nvPr>
            </p:nvSpPr>
            <p:spPr>
              <a:xfrm>
                <a:off x="695408" y="1838478"/>
                <a:ext cx="7632459" cy="3887952"/>
              </a:xfrm>
              <a:blipFill>
                <a:blip r:embed="rId4"/>
                <a:stretch>
                  <a:fillRect l="-799" t="-628" r="-719"/>
                </a:stretch>
              </a:blipFill>
            </p:spPr>
            <p:txBody>
              <a:bodyPr/>
              <a:lstStyle/>
              <a:p>
                <a:r>
                  <a:rPr lang="en-US">
                    <a:noFill/>
                  </a:rPr>
                  <a:t> </a:t>
                </a:r>
              </a:p>
            </p:txBody>
          </p:sp>
        </mc:Fallback>
      </mc:AlternateContent>
      <p:sp>
        <p:nvSpPr>
          <p:cNvPr id="28" name="Footer Placeholder 4">
            <a:extLst>
              <a:ext uri="{FF2B5EF4-FFF2-40B4-BE49-F238E27FC236}">
                <a16:creationId xmlns:a16="http://schemas.microsoft.com/office/drawing/2014/main" id="{12D09FF5-0266-684F-BB56-83F37B177468}"/>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Tree>
    <p:extLst>
      <p:ext uri="{BB962C8B-B14F-4D97-AF65-F5344CB8AC3E}">
        <p14:creationId xmlns:p14="http://schemas.microsoft.com/office/powerpoint/2010/main" val="65929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9A4C-A37A-3FF2-56D3-E09790581168}"/>
              </a:ext>
            </a:extLst>
          </p:cNvPr>
          <p:cNvSpPr>
            <a:spLocks noGrp="1"/>
          </p:cNvSpPr>
          <p:nvPr>
            <p:ph type="title"/>
          </p:nvPr>
        </p:nvSpPr>
        <p:spPr/>
        <p:txBody>
          <a:bodyPr/>
          <a:lstStyle/>
          <a:p>
            <a:r>
              <a:rPr lang="en-US" dirty="0"/>
              <a:t>Monopoly and Duopoly</a:t>
            </a:r>
          </a:p>
        </p:txBody>
      </p:sp>
      <p:sp>
        <p:nvSpPr>
          <p:cNvPr id="4" name="Footer Placeholder 3">
            <a:extLst>
              <a:ext uri="{FF2B5EF4-FFF2-40B4-BE49-F238E27FC236}">
                <a16:creationId xmlns:a16="http://schemas.microsoft.com/office/drawing/2014/main" id="{D7332F0F-F643-0204-D06C-DEDDCE7C46B4}"/>
              </a:ext>
            </a:extLst>
          </p:cNvPr>
          <p:cNvSpPr>
            <a:spLocks noGrp="1"/>
          </p:cNvSpPr>
          <p:nvPr>
            <p:ph type="ftr" sz="quarter" idx="11"/>
          </p:nvPr>
        </p:nvSpPr>
        <p:spPr/>
        <p:txBody>
          <a:bodyPr/>
          <a:lstStyle/>
          <a:p>
            <a:r>
              <a:rPr lang="en-US"/>
              <a:t>MSOM 2023</a:t>
            </a:r>
            <a:endParaRPr lang="en-US" dirty="0"/>
          </a:p>
        </p:txBody>
      </p:sp>
      <p:sp>
        <p:nvSpPr>
          <p:cNvPr id="8" name="TextBox 7">
            <a:extLst>
              <a:ext uri="{FF2B5EF4-FFF2-40B4-BE49-F238E27FC236}">
                <a16:creationId xmlns:a16="http://schemas.microsoft.com/office/drawing/2014/main" id="{DF6CF786-1A7E-0781-D7AA-A46022036FBD}"/>
              </a:ext>
            </a:extLst>
          </p:cNvPr>
          <p:cNvSpPr txBox="1"/>
          <p:nvPr/>
        </p:nvSpPr>
        <p:spPr>
          <a:xfrm>
            <a:off x="628650" y="5074195"/>
            <a:ext cx="8013906" cy="1031051"/>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2"/>
              </a:buBlip>
            </a:pPr>
            <a:r>
              <a:rPr lang="en-US" dirty="0">
                <a:solidFill>
                  <a:schemeClr val="tx2"/>
                </a:solidFill>
              </a:rPr>
              <a:t>Decreasing green production cost will increase the green market share and total CSR investment, especially in the cooperative market.</a:t>
            </a:r>
          </a:p>
        </p:txBody>
      </p:sp>
      <p:pic>
        <p:nvPicPr>
          <p:cNvPr id="10" name="Picture 9" descr="A picture containing text, line, diagram, plot&#10;&#10;Description automatically generated">
            <a:extLst>
              <a:ext uri="{FF2B5EF4-FFF2-40B4-BE49-F238E27FC236}">
                <a16:creationId xmlns:a16="http://schemas.microsoft.com/office/drawing/2014/main" id="{0A75B37C-A1B7-948E-7E2C-6880585609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240" y="1806124"/>
            <a:ext cx="4146197" cy="2994476"/>
          </a:xfrm>
          <a:prstGeom prst="rect">
            <a:avLst/>
          </a:prstGeom>
        </p:spPr>
      </p:pic>
      <p:pic>
        <p:nvPicPr>
          <p:cNvPr id="12" name="Picture 11" descr="A picture containing text, line, diagram, plot&#10;&#10;Description automatically generated">
            <a:extLst>
              <a:ext uri="{FF2B5EF4-FFF2-40B4-BE49-F238E27FC236}">
                <a16:creationId xmlns:a16="http://schemas.microsoft.com/office/drawing/2014/main" id="{BBE91158-E3DF-BF05-67AE-BDC84D1AC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814" y="1771834"/>
            <a:ext cx="4194446" cy="3040011"/>
          </a:xfrm>
          <a:prstGeom prst="rect">
            <a:avLst/>
          </a:prstGeom>
        </p:spPr>
      </p:pic>
    </p:spTree>
    <p:extLst>
      <p:ext uri="{BB962C8B-B14F-4D97-AF65-F5344CB8AC3E}">
        <p14:creationId xmlns:p14="http://schemas.microsoft.com/office/powerpoint/2010/main" val="33518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9A4C-A37A-3FF2-56D3-E09790581168}"/>
              </a:ext>
            </a:extLst>
          </p:cNvPr>
          <p:cNvSpPr>
            <a:spLocks noGrp="1"/>
          </p:cNvSpPr>
          <p:nvPr>
            <p:ph type="title"/>
          </p:nvPr>
        </p:nvSpPr>
        <p:spPr/>
        <p:txBody>
          <a:bodyPr/>
          <a:lstStyle/>
          <a:p>
            <a:r>
              <a:rPr lang="en-US" dirty="0"/>
              <a:t>Flexible Production</a:t>
            </a:r>
          </a:p>
        </p:txBody>
      </p:sp>
      <p:sp>
        <p:nvSpPr>
          <p:cNvPr id="4" name="Footer Placeholder 3">
            <a:extLst>
              <a:ext uri="{FF2B5EF4-FFF2-40B4-BE49-F238E27FC236}">
                <a16:creationId xmlns:a16="http://schemas.microsoft.com/office/drawing/2014/main" id="{D7332F0F-F643-0204-D06C-DEDDCE7C46B4}"/>
              </a:ext>
            </a:extLst>
          </p:cNvPr>
          <p:cNvSpPr>
            <a:spLocks noGrp="1"/>
          </p:cNvSpPr>
          <p:nvPr>
            <p:ph type="ftr" sz="quarter" idx="11"/>
          </p:nvPr>
        </p:nvSpPr>
        <p:spPr/>
        <p:txBody>
          <a:bodyPr/>
          <a:lstStyle/>
          <a:p>
            <a:r>
              <a:rPr lang="en-US"/>
              <a:t>MSOM 2023</a:t>
            </a:r>
            <a:endParaRPr lang="en-US" dirty="0"/>
          </a:p>
        </p:txBody>
      </p:sp>
      <p:sp>
        <p:nvSpPr>
          <p:cNvPr id="8" name="TextBox 7">
            <a:extLst>
              <a:ext uri="{FF2B5EF4-FFF2-40B4-BE49-F238E27FC236}">
                <a16:creationId xmlns:a16="http://schemas.microsoft.com/office/drawing/2014/main" id="{DF6CF786-1A7E-0781-D7AA-A46022036FBD}"/>
              </a:ext>
            </a:extLst>
          </p:cNvPr>
          <p:cNvSpPr txBox="1"/>
          <p:nvPr/>
        </p:nvSpPr>
        <p:spPr>
          <a:xfrm>
            <a:off x="721247" y="1953858"/>
            <a:ext cx="8013906" cy="723275"/>
          </a:xfrm>
          <a:prstGeom prst="rect">
            <a:avLst/>
          </a:prstGeom>
          <a:noFill/>
        </p:spPr>
        <p:txBody>
          <a:bodyPr wrap="square" rtlCol="0">
            <a:spAutoFit/>
          </a:bodyPr>
          <a:lstStyle/>
          <a:p>
            <a:pPr marL="342900" indent="-342900">
              <a:spcBef>
                <a:spcPts val="600"/>
              </a:spcBef>
              <a:buBlip>
                <a:blip r:embed="rId2"/>
              </a:buBlip>
            </a:pPr>
            <a:r>
              <a:rPr lang="en-US" dirty="0">
                <a:solidFill>
                  <a:schemeClr val="tx2"/>
                </a:solidFill>
              </a:rPr>
              <a:t>Natural to  assume firms can change their manufacturing processes</a:t>
            </a:r>
          </a:p>
          <a:p>
            <a:pPr marL="342900" indent="-342900">
              <a:spcBef>
                <a:spcPts val="600"/>
              </a:spcBef>
              <a:buBlip>
                <a:blip r:embed="rId2"/>
              </a:buBlip>
            </a:pPr>
            <a:r>
              <a:rPr lang="en-US" dirty="0">
                <a:solidFill>
                  <a:schemeClr val="tx2"/>
                </a:solidFill>
              </a:rPr>
              <a:t>Resulting market outcomes are not longer continuous in k</a:t>
            </a:r>
          </a:p>
        </p:txBody>
      </p:sp>
      <p:pic>
        <p:nvPicPr>
          <p:cNvPr id="5" name="Picture 4" descr="A picture containing circle, diagram, line, text&#10;&#10;Description automatically generated">
            <a:extLst>
              <a:ext uri="{FF2B5EF4-FFF2-40B4-BE49-F238E27FC236}">
                <a16:creationId xmlns:a16="http://schemas.microsoft.com/office/drawing/2014/main" id="{35E45AA2-E73A-8E07-E5A3-D21DC0F4B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894" y="2940302"/>
            <a:ext cx="2676329" cy="2969260"/>
          </a:xfrm>
          <a:prstGeom prst="rect">
            <a:avLst/>
          </a:prstGeom>
        </p:spPr>
      </p:pic>
      <p:pic>
        <p:nvPicPr>
          <p:cNvPr id="7" name="Picture 6" descr="A picture containing circle, diagram&#10;&#10;Description automatically generated">
            <a:extLst>
              <a:ext uri="{FF2B5EF4-FFF2-40B4-BE49-F238E27FC236}">
                <a16:creationId xmlns:a16="http://schemas.microsoft.com/office/drawing/2014/main" id="{E8B50891-0F00-D235-81B5-9878E9166F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0777" y="3080833"/>
            <a:ext cx="2676329" cy="2688197"/>
          </a:xfrm>
          <a:prstGeom prst="rect">
            <a:avLst/>
          </a:prstGeom>
        </p:spPr>
      </p:pic>
      <p:sp>
        <p:nvSpPr>
          <p:cNvPr id="3" name="Rectangle 2">
            <a:extLst>
              <a:ext uri="{FF2B5EF4-FFF2-40B4-BE49-F238E27FC236}">
                <a16:creationId xmlns:a16="http://schemas.microsoft.com/office/drawing/2014/main" id="{3B615227-0B80-4117-90DA-D983C38F2EA6}"/>
              </a:ext>
            </a:extLst>
          </p:cNvPr>
          <p:cNvSpPr/>
          <p:nvPr/>
        </p:nvSpPr>
        <p:spPr>
          <a:xfrm>
            <a:off x="628649" y="1540564"/>
            <a:ext cx="7635675" cy="369332"/>
          </a:xfrm>
          <a:prstGeom prst="rect">
            <a:avLst/>
          </a:prstGeom>
        </p:spPr>
        <p:txBody>
          <a:bodyPr wrap="square">
            <a:spAutoFit/>
          </a:bodyPr>
          <a:lstStyle/>
          <a:p>
            <a:r>
              <a:rPr lang="en-US" altLang="zh-CN" i="1" dirty="0">
                <a:solidFill>
                  <a:srgbClr val="002060"/>
                </a:solidFill>
              </a:rPr>
              <a:t>Def: </a:t>
            </a:r>
            <a:r>
              <a:rPr lang="en-US" altLang="zh-CN" dirty="0">
                <a:solidFill>
                  <a:srgbClr val="002060"/>
                </a:solidFill>
              </a:rPr>
              <a:t>We call a firm </a:t>
            </a:r>
            <a:r>
              <a:rPr lang="en-US" altLang="zh-CN" b="1" i="1" dirty="0">
                <a:solidFill>
                  <a:schemeClr val="accent6">
                    <a:lumMod val="75000"/>
                  </a:schemeClr>
                </a:solidFill>
              </a:rPr>
              <a:t>flexible </a:t>
            </a:r>
            <a:r>
              <a:rPr lang="en-US" altLang="zh-CN" dirty="0">
                <a:solidFill>
                  <a:srgbClr val="002060"/>
                </a:solidFill>
              </a:rPr>
              <a:t>if the firm can choose its production type</a:t>
            </a:r>
            <a:endParaRPr lang="en-US" altLang="zh-CN" b="1" i="1" dirty="0">
              <a:solidFill>
                <a:schemeClr val="accent6">
                  <a:lumMod val="75000"/>
                </a:schemeClr>
              </a:solidFill>
            </a:endParaRPr>
          </a:p>
        </p:txBody>
      </p:sp>
    </p:spTree>
    <p:extLst>
      <p:ext uri="{BB962C8B-B14F-4D97-AF65-F5344CB8AC3E}">
        <p14:creationId xmlns:p14="http://schemas.microsoft.com/office/powerpoint/2010/main" val="352435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650CD21-8731-4344-9437-18ED34F1BA30}"/>
              </a:ext>
            </a:extLst>
          </p:cNvPr>
          <p:cNvSpPr/>
          <p:nvPr/>
        </p:nvSpPr>
        <p:spPr>
          <a:xfrm>
            <a:off x="486696" y="1792869"/>
            <a:ext cx="8028654" cy="3323141"/>
          </a:xfrm>
          <a:prstGeom prst="rect">
            <a:avLst/>
          </a:prstGeom>
          <a:solidFill>
            <a:schemeClr val="bg1">
              <a:lumMod val="95000"/>
            </a:schemeClr>
          </a:solidFill>
          <a:ln>
            <a:solidFill>
              <a:schemeClr val="tx2"/>
            </a:solid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Flexible Producers</a:t>
            </a:r>
          </a:p>
        </p:txBody>
      </p:sp>
      <mc:AlternateContent xmlns:mc="http://schemas.openxmlformats.org/markup-compatibility/2006" xmlns:a14="http://schemas.microsoft.com/office/drawing/2010/main">
        <mc:Choice Requires="a14">
          <p:sp>
            <p:nvSpPr>
              <p:cNvPr id="13" name="Content Placeholder 10">
                <a:extLst>
                  <a:ext uri="{FF2B5EF4-FFF2-40B4-BE49-F238E27FC236}">
                    <a16:creationId xmlns:a16="http://schemas.microsoft.com/office/drawing/2014/main" id="{C99561DE-9AF1-4988-BE70-2BEBDF136BB7}"/>
                  </a:ext>
                </a:extLst>
              </p:cNvPr>
              <p:cNvSpPr>
                <a:spLocks noGrp="1"/>
              </p:cNvSpPr>
              <p:nvPr>
                <p:ph idx="1"/>
              </p:nvPr>
            </p:nvSpPr>
            <p:spPr>
              <a:xfrm>
                <a:off x="695409" y="2021358"/>
                <a:ext cx="7603640" cy="3705072"/>
              </a:xfrm>
            </p:spPr>
            <p:txBody>
              <a:bodyPr>
                <a:normAutofit/>
              </a:bodyPr>
              <a:lstStyle/>
              <a:p>
                <a:pPr marL="0" indent="0">
                  <a:lnSpc>
                    <a:spcPct val="110000"/>
                  </a:lnSpc>
                  <a:buNone/>
                </a:pPr>
                <a:r>
                  <a:rPr lang="en-US" sz="2000" b="1" u="sng" dirty="0">
                    <a:solidFill>
                      <a:schemeClr val="tx1"/>
                    </a:solidFill>
                  </a:rPr>
                  <a:t>Theorem </a:t>
                </a:r>
                <a:r>
                  <a:rPr lang="en-US" sz="2000" u="sng" dirty="0">
                    <a:solidFill>
                      <a:schemeClr val="tx1"/>
                    </a:solidFill>
                  </a:rPr>
                  <a:t>[Cooperation vs. Competition for Flexible Producers]. </a:t>
                </a:r>
              </a:p>
              <a:p>
                <a:pPr marL="0" indent="0">
                  <a:lnSpc>
                    <a:spcPct val="110000"/>
                  </a:lnSpc>
                  <a:spcBef>
                    <a:spcPts val="1200"/>
                  </a:spcBef>
                  <a:buNone/>
                </a:pPr>
                <a:r>
                  <a:rPr lang="en-US" sz="2000" dirty="0"/>
                  <a:t>Suppose there are two </a:t>
                </a:r>
                <a:r>
                  <a:rPr lang="en-US" sz="2000" i="1" dirty="0"/>
                  <a:t>flexible</a:t>
                </a:r>
                <a:r>
                  <a:rPr lang="en-US" sz="2000" dirty="0"/>
                  <a:t> profit-maximizing producers, located at opposing points on Salop's circle. If the parameters satisfy </a:t>
                </a:r>
                <a14:m>
                  <m:oMath xmlns:m="http://schemas.openxmlformats.org/officeDocument/2006/math">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𝐵</m:t>
                        </m:r>
                      </m:e>
                      <m:sub>
                        <m:r>
                          <a:rPr lang="en-US" sz="2000" i="1" dirty="0">
                            <a:latin typeface="Cambria Math" panose="02040503050406030204" pitchFamily="18" charset="0"/>
                          </a:rPr>
                          <m:t>𝑁</m:t>
                        </m:r>
                      </m:sub>
                      <m:sup>
                        <m:r>
                          <a:rPr lang="en-US" sz="2000" i="1" dirty="0">
                            <a:latin typeface="Cambria Math" panose="02040503050406030204" pitchFamily="18" charset="0"/>
                          </a:rPr>
                          <m:t>2</m:t>
                        </m:r>
                      </m:sup>
                    </m:sSubSup>
                    <m:r>
                      <a:rPr lang="en-US" sz="2000" i="1" dirty="0">
                        <a:latin typeface="Cambria Math" panose="02040503050406030204" pitchFamily="18" charset="0"/>
                      </a:rPr>
                      <m:t>≤ </m:t>
                    </m:r>
                    <m:r>
                      <a:rPr lang="en-US" sz="2000" i="1" dirty="0">
                        <a:latin typeface="Cambria Math" panose="02040503050406030204" pitchFamily="18" charset="0"/>
                      </a:rPr>
                      <m:t>𝑐</m:t>
                    </m:r>
                    <m:r>
                      <a:rPr lang="en-US" sz="2000" i="1" dirty="0">
                        <a:latin typeface="Cambria Math" panose="02040503050406030204" pitchFamily="18" charset="0"/>
                      </a:rPr>
                      <m:t>𝜃</m:t>
                    </m:r>
                    <m:r>
                      <a:rPr lang="en-US" sz="2000" i="1" dirty="0">
                        <a:latin typeface="Cambria Math" panose="02040503050406030204" pitchFamily="18" charset="0"/>
                      </a:rPr>
                      <m:t> </m:t>
                    </m:r>
                  </m:oMath>
                </a14:m>
                <a:r>
                  <a:rPr lang="en-US" sz="2000" dirty="0"/>
                  <a:t>and </a:t>
                </a:r>
                <a14:m>
                  <m:oMath xmlns:m="http://schemas.openxmlformats.org/officeDocument/2006/math">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𝐵</m:t>
                        </m:r>
                      </m:e>
                      <m:sub>
                        <m:r>
                          <a:rPr lang="en-US" sz="2000" i="1" dirty="0">
                            <a:latin typeface="Cambria Math" panose="02040503050406030204" pitchFamily="18" charset="0"/>
                          </a:rPr>
                          <m:t>𝐺</m:t>
                        </m:r>
                      </m:sub>
                      <m:sup>
                        <m:r>
                          <a:rPr lang="en-US" sz="2000" i="1" dirty="0">
                            <a:latin typeface="Cambria Math" panose="02040503050406030204" pitchFamily="18" charset="0"/>
                          </a:rPr>
                          <m:t>2</m:t>
                        </m:r>
                      </m:sup>
                    </m:sSubSup>
                    <m:r>
                      <a:rPr lang="en-US" sz="2000" i="1" dirty="0">
                        <a:latin typeface="Cambria Math" panose="02040503050406030204" pitchFamily="18" charset="0"/>
                      </a:rPr>
                      <m:t>≤</m:t>
                    </m:r>
                    <m:r>
                      <a:rPr lang="en-US" sz="2000" b="0" i="1" dirty="0" smtClean="0">
                        <a:latin typeface="Cambria Math" panose="02040503050406030204" pitchFamily="18" charset="0"/>
                      </a:rPr>
                      <m:t>𝑐</m:t>
                    </m:r>
                    <m:r>
                      <a:rPr lang="en-US" sz="2000" i="1" dirty="0">
                        <a:latin typeface="Cambria Math" panose="02040503050406030204" pitchFamily="18" charset="0"/>
                      </a:rPr>
                      <m:t>𝜃</m:t>
                    </m:r>
                  </m:oMath>
                </a14:m>
                <a:r>
                  <a:rPr lang="en-US" sz="2000" dirty="0"/>
                  <a:t>, then:</a:t>
                </a:r>
              </a:p>
              <a:p>
                <a:pPr marL="342900" indent="-342900">
                  <a:buBlip>
                    <a:blip r:embed="rId3"/>
                  </a:buBlip>
                </a:pPr>
                <a:r>
                  <a:rPr lang="en-US" sz="2000" dirty="0"/>
                  <a:t>The resulting green market share is </a:t>
                </a:r>
                <a:r>
                  <a:rPr lang="en-US" sz="2000" i="1" dirty="0"/>
                  <a:t>always higher</a:t>
                </a:r>
                <a:r>
                  <a:rPr lang="en-US" sz="2000" dirty="0"/>
                  <a:t> when producers cooperate than when producers compete.</a:t>
                </a:r>
              </a:p>
              <a:p>
                <a:pPr marL="342900" indent="-342900">
                  <a:buBlip>
                    <a:blip r:embed="rId3"/>
                  </a:buBlip>
                </a:pPr>
                <a:r>
                  <a:rPr lang="en-US" sz="2000" dirty="0"/>
                  <a:t>The total CSR investment is </a:t>
                </a:r>
                <a:r>
                  <a:rPr lang="en-US" sz="2000" i="1" dirty="0"/>
                  <a:t>always higher </a:t>
                </a:r>
                <a:r>
                  <a:rPr lang="en-US" sz="2000" dirty="0"/>
                  <a:t>when producers cooperate than when producers compete.</a:t>
                </a:r>
              </a:p>
              <a:p>
                <a:pPr marL="342900" indent="-342900">
                  <a:buBlip>
                    <a:blip r:embed="rId3"/>
                  </a:buBlip>
                </a:pPr>
                <a:endParaRPr lang="en-US" sz="2000" dirty="0"/>
              </a:p>
              <a:p>
                <a:pPr marL="0" indent="0">
                  <a:lnSpc>
                    <a:spcPct val="110000"/>
                  </a:lnSpc>
                  <a:buNone/>
                </a:pPr>
                <a:endParaRPr lang="en-US" sz="2000" dirty="0"/>
              </a:p>
            </p:txBody>
          </p:sp>
        </mc:Choice>
        <mc:Fallback xmlns="">
          <p:sp>
            <p:nvSpPr>
              <p:cNvPr id="13" name="Content Placeholder 10">
                <a:extLst>
                  <a:ext uri="{FF2B5EF4-FFF2-40B4-BE49-F238E27FC236}">
                    <a16:creationId xmlns:a16="http://schemas.microsoft.com/office/drawing/2014/main" id="{C99561DE-9AF1-4988-BE70-2BEBDF136BB7}"/>
                  </a:ext>
                </a:extLst>
              </p:cNvPr>
              <p:cNvSpPr>
                <a:spLocks noGrp="1" noRot="1" noChangeAspect="1" noMove="1" noResize="1" noEditPoints="1" noAdjustHandles="1" noChangeArrowheads="1" noChangeShapeType="1" noTextEdit="1"/>
              </p:cNvSpPr>
              <p:nvPr>
                <p:ph idx="1"/>
              </p:nvPr>
            </p:nvSpPr>
            <p:spPr>
              <a:xfrm>
                <a:off x="695409" y="2021358"/>
                <a:ext cx="7603640" cy="3705072"/>
              </a:xfrm>
              <a:blipFill>
                <a:blip r:embed="rId4"/>
                <a:stretch>
                  <a:fillRect l="-802" t="-659"/>
                </a:stretch>
              </a:blipFill>
            </p:spPr>
            <p:txBody>
              <a:bodyPr/>
              <a:lstStyle/>
              <a:p>
                <a:r>
                  <a:rPr lang="en-US">
                    <a:noFill/>
                  </a:rPr>
                  <a:t> </a:t>
                </a:r>
              </a:p>
            </p:txBody>
          </p:sp>
        </mc:Fallback>
      </mc:AlternateContent>
      <p:sp>
        <p:nvSpPr>
          <p:cNvPr id="28" name="Footer Placeholder 4">
            <a:extLst>
              <a:ext uri="{FF2B5EF4-FFF2-40B4-BE49-F238E27FC236}">
                <a16:creationId xmlns:a16="http://schemas.microsoft.com/office/drawing/2014/main" id="{12D09FF5-0266-684F-BB56-83F37B177468}"/>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
        <p:nvSpPr>
          <p:cNvPr id="6" name="TextBox 5">
            <a:extLst>
              <a:ext uri="{FF2B5EF4-FFF2-40B4-BE49-F238E27FC236}">
                <a16:creationId xmlns:a16="http://schemas.microsoft.com/office/drawing/2014/main" id="{9B36B925-A4D3-47A6-82B8-C3633FFA61CB}"/>
              </a:ext>
            </a:extLst>
          </p:cNvPr>
          <p:cNvSpPr txBox="1"/>
          <p:nvPr/>
        </p:nvSpPr>
        <p:spPr>
          <a:xfrm>
            <a:off x="628650" y="5074195"/>
            <a:ext cx="7886700" cy="1031051"/>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3"/>
              </a:buBlip>
            </a:pPr>
            <a:r>
              <a:rPr lang="en-US" dirty="0">
                <a:solidFill>
                  <a:schemeClr val="tx2"/>
                </a:solidFill>
              </a:rPr>
              <a:t>When producers are flexible, cooperation always leads to more sustainable market outcomes</a:t>
            </a:r>
          </a:p>
        </p:txBody>
      </p:sp>
    </p:spTree>
    <p:extLst>
      <p:ext uri="{BB962C8B-B14F-4D97-AF65-F5344CB8AC3E}">
        <p14:creationId xmlns:p14="http://schemas.microsoft.com/office/powerpoint/2010/main" val="151553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 diagram, plot, line&#10;&#10;Description automatically generated">
            <a:extLst>
              <a:ext uri="{FF2B5EF4-FFF2-40B4-BE49-F238E27FC236}">
                <a16:creationId xmlns:a16="http://schemas.microsoft.com/office/drawing/2014/main" id="{CDC3E233-6E2B-51F3-44E1-DBE7554110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 y="1864904"/>
            <a:ext cx="4407081" cy="3125021"/>
          </a:xfrm>
          <a:prstGeom prst="rect">
            <a:avLst/>
          </a:prstGeom>
        </p:spPr>
      </p:pic>
      <p:sp>
        <p:nvSpPr>
          <p:cNvPr id="2" name="Title 1">
            <a:extLst>
              <a:ext uri="{FF2B5EF4-FFF2-40B4-BE49-F238E27FC236}">
                <a16:creationId xmlns:a16="http://schemas.microsoft.com/office/drawing/2014/main" id="{B2C29A4C-A37A-3FF2-56D3-E09790581168}"/>
              </a:ext>
            </a:extLst>
          </p:cNvPr>
          <p:cNvSpPr>
            <a:spLocks noGrp="1"/>
          </p:cNvSpPr>
          <p:nvPr>
            <p:ph type="title"/>
          </p:nvPr>
        </p:nvSpPr>
        <p:spPr/>
        <p:txBody>
          <a:bodyPr/>
          <a:lstStyle/>
          <a:p>
            <a:r>
              <a:rPr lang="en-US" dirty="0"/>
              <a:t>Flexible Producers</a:t>
            </a:r>
          </a:p>
        </p:txBody>
      </p:sp>
      <p:sp>
        <p:nvSpPr>
          <p:cNvPr id="4" name="Footer Placeholder 3">
            <a:extLst>
              <a:ext uri="{FF2B5EF4-FFF2-40B4-BE49-F238E27FC236}">
                <a16:creationId xmlns:a16="http://schemas.microsoft.com/office/drawing/2014/main" id="{D7332F0F-F643-0204-D06C-DEDDCE7C46B4}"/>
              </a:ext>
            </a:extLst>
          </p:cNvPr>
          <p:cNvSpPr>
            <a:spLocks noGrp="1"/>
          </p:cNvSpPr>
          <p:nvPr>
            <p:ph type="ftr" sz="quarter" idx="11"/>
          </p:nvPr>
        </p:nvSpPr>
        <p:spPr/>
        <p:txBody>
          <a:bodyPr/>
          <a:lstStyle/>
          <a:p>
            <a:r>
              <a:rPr lang="en-US"/>
              <a:t>MSOM 2023</a:t>
            </a:r>
            <a:endParaRPr lang="en-US" dirty="0"/>
          </a:p>
        </p:txBody>
      </p:sp>
      <p:sp>
        <p:nvSpPr>
          <p:cNvPr id="8" name="TextBox 7">
            <a:extLst>
              <a:ext uri="{FF2B5EF4-FFF2-40B4-BE49-F238E27FC236}">
                <a16:creationId xmlns:a16="http://schemas.microsoft.com/office/drawing/2014/main" id="{DF6CF786-1A7E-0781-D7AA-A46022036FBD}"/>
              </a:ext>
            </a:extLst>
          </p:cNvPr>
          <p:cNvSpPr txBox="1"/>
          <p:nvPr/>
        </p:nvSpPr>
        <p:spPr>
          <a:xfrm>
            <a:off x="628650" y="5049840"/>
            <a:ext cx="8013906" cy="1585049"/>
          </a:xfrm>
          <a:prstGeom prst="rect">
            <a:avLst/>
          </a:prstGeom>
          <a:noFill/>
        </p:spPr>
        <p:txBody>
          <a:bodyPr wrap="square" rtlCol="0">
            <a:spAutoFit/>
          </a:bodyPr>
          <a:lstStyle/>
          <a:p>
            <a:pPr>
              <a:spcBef>
                <a:spcPts val="1200"/>
              </a:spcBef>
              <a:spcAft>
                <a:spcPts val="600"/>
              </a:spcAft>
            </a:pPr>
            <a:r>
              <a:rPr lang="en-US" sz="2000" b="1" dirty="0"/>
              <a:t>Intuition</a:t>
            </a:r>
          </a:p>
          <a:p>
            <a:pPr marL="342900" indent="-342900">
              <a:buBlip>
                <a:blip r:embed="rId3"/>
              </a:buBlip>
            </a:pPr>
            <a:r>
              <a:rPr lang="en-US" dirty="0">
                <a:solidFill>
                  <a:schemeClr val="tx2"/>
                </a:solidFill>
              </a:rPr>
              <a:t>When producers cooperate, they can fully explore the benefit of the combination of green and non-green production. When producers compete, they cannot set a high price to cover the high green production cost.</a:t>
            </a:r>
          </a:p>
        </p:txBody>
      </p:sp>
      <p:pic>
        <p:nvPicPr>
          <p:cNvPr id="7" name="Picture 6" descr="A picture containing text, diagram, line, plot&#10;&#10;Description automatically generated">
            <a:extLst>
              <a:ext uri="{FF2B5EF4-FFF2-40B4-BE49-F238E27FC236}">
                <a16:creationId xmlns:a16="http://schemas.microsoft.com/office/drawing/2014/main" id="{71255580-A97A-BFEC-3960-307BDEFBD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1584" y="1887769"/>
            <a:ext cx="4407081" cy="3125021"/>
          </a:xfrm>
          <a:prstGeom prst="rect">
            <a:avLst/>
          </a:prstGeom>
        </p:spPr>
      </p:pic>
      <p:cxnSp>
        <p:nvCxnSpPr>
          <p:cNvPr id="18" name="Straight Arrow Connector 17">
            <a:extLst>
              <a:ext uri="{FF2B5EF4-FFF2-40B4-BE49-F238E27FC236}">
                <a16:creationId xmlns:a16="http://schemas.microsoft.com/office/drawing/2014/main" id="{A5920B89-CE84-4DE1-8DB2-2AA1EC4555F6}"/>
              </a:ext>
            </a:extLst>
          </p:cNvPr>
          <p:cNvCxnSpPr>
            <a:cxnSpLocks/>
          </p:cNvCxnSpPr>
          <p:nvPr/>
        </p:nvCxnSpPr>
        <p:spPr>
          <a:xfrm flipH="1">
            <a:off x="2328863" y="1887769"/>
            <a:ext cx="325756" cy="232016"/>
          </a:xfrm>
          <a:prstGeom prst="straightConnector1">
            <a:avLst/>
          </a:prstGeom>
          <a:ln>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D4DAA1E-3414-434D-BF9E-6FF262085392}"/>
              </a:ext>
            </a:extLst>
          </p:cNvPr>
          <p:cNvCxnSpPr>
            <a:cxnSpLocks/>
            <a:stCxn id="21" idx="2"/>
          </p:cNvCxnSpPr>
          <p:nvPr/>
        </p:nvCxnSpPr>
        <p:spPr>
          <a:xfrm>
            <a:off x="1588023" y="2075007"/>
            <a:ext cx="377937" cy="96693"/>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80A6649-1962-4E7E-BB15-D3AC99103B43}"/>
              </a:ext>
            </a:extLst>
          </p:cNvPr>
          <p:cNvSpPr txBox="1"/>
          <p:nvPr/>
        </p:nvSpPr>
        <p:spPr>
          <a:xfrm>
            <a:off x="2654619" y="1428676"/>
            <a:ext cx="1679392" cy="646331"/>
          </a:xfrm>
          <a:prstGeom prst="rect">
            <a:avLst/>
          </a:prstGeom>
          <a:noFill/>
        </p:spPr>
        <p:txBody>
          <a:bodyPr wrap="square" rtlCol="0">
            <a:spAutoFit/>
          </a:bodyPr>
          <a:lstStyle/>
          <a:p>
            <a:r>
              <a:rPr lang="en-US" dirty="0"/>
              <a:t>Tipping point (Cooperative)</a:t>
            </a:r>
          </a:p>
        </p:txBody>
      </p:sp>
      <p:sp>
        <p:nvSpPr>
          <p:cNvPr id="21" name="TextBox 20">
            <a:extLst>
              <a:ext uri="{FF2B5EF4-FFF2-40B4-BE49-F238E27FC236}">
                <a16:creationId xmlns:a16="http://schemas.microsoft.com/office/drawing/2014/main" id="{0E6638A1-0341-4B94-BBAD-CD7262472D00}"/>
              </a:ext>
            </a:extLst>
          </p:cNvPr>
          <p:cNvSpPr txBox="1"/>
          <p:nvPr/>
        </p:nvSpPr>
        <p:spPr>
          <a:xfrm>
            <a:off x="748327" y="1428676"/>
            <a:ext cx="1679392" cy="646331"/>
          </a:xfrm>
          <a:prstGeom prst="rect">
            <a:avLst/>
          </a:prstGeom>
          <a:noFill/>
        </p:spPr>
        <p:txBody>
          <a:bodyPr wrap="square" rtlCol="0">
            <a:spAutoFit/>
          </a:bodyPr>
          <a:lstStyle/>
          <a:p>
            <a:r>
              <a:rPr lang="en-US" dirty="0">
                <a:solidFill>
                  <a:sysClr val="windowText" lastClr="000000"/>
                </a:solidFill>
              </a:rPr>
              <a:t>Tipping point (Competitive)</a:t>
            </a:r>
          </a:p>
        </p:txBody>
      </p:sp>
      <p:cxnSp>
        <p:nvCxnSpPr>
          <p:cNvPr id="22" name="Straight Arrow Connector 21">
            <a:extLst>
              <a:ext uri="{FF2B5EF4-FFF2-40B4-BE49-F238E27FC236}">
                <a16:creationId xmlns:a16="http://schemas.microsoft.com/office/drawing/2014/main" id="{2A9F1A65-00B1-49F7-84F2-9AC72A2D9A51}"/>
              </a:ext>
            </a:extLst>
          </p:cNvPr>
          <p:cNvCxnSpPr>
            <a:cxnSpLocks/>
          </p:cNvCxnSpPr>
          <p:nvPr/>
        </p:nvCxnSpPr>
        <p:spPr>
          <a:xfrm>
            <a:off x="2654619" y="1864904"/>
            <a:ext cx="612796" cy="1002607"/>
          </a:xfrm>
          <a:prstGeom prst="straightConnector1">
            <a:avLst/>
          </a:prstGeom>
          <a:ln>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14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9A4C-A37A-3FF2-56D3-E09790581168}"/>
              </a:ext>
            </a:extLst>
          </p:cNvPr>
          <p:cNvSpPr>
            <a:spLocks noGrp="1"/>
          </p:cNvSpPr>
          <p:nvPr>
            <p:ph type="title"/>
          </p:nvPr>
        </p:nvSpPr>
        <p:spPr/>
        <p:txBody>
          <a:bodyPr/>
          <a:lstStyle/>
          <a:p>
            <a:r>
              <a:rPr lang="en-US" dirty="0"/>
              <a:t>Beyond Two Producers</a:t>
            </a:r>
          </a:p>
        </p:txBody>
      </p:sp>
      <p:sp>
        <p:nvSpPr>
          <p:cNvPr id="4" name="Footer Placeholder 3">
            <a:extLst>
              <a:ext uri="{FF2B5EF4-FFF2-40B4-BE49-F238E27FC236}">
                <a16:creationId xmlns:a16="http://schemas.microsoft.com/office/drawing/2014/main" id="{D7332F0F-F643-0204-D06C-DEDDCE7C46B4}"/>
              </a:ext>
            </a:extLst>
          </p:cNvPr>
          <p:cNvSpPr>
            <a:spLocks noGrp="1"/>
          </p:cNvSpPr>
          <p:nvPr>
            <p:ph type="ftr" sz="quarter" idx="11"/>
          </p:nvPr>
        </p:nvSpPr>
        <p:spPr/>
        <p:txBody>
          <a:bodyPr/>
          <a:lstStyle/>
          <a:p>
            <a:r>
              <a:rPr lang="en-US"/>
              <a:t>MSOM 2023</a:t>
            </a:r>
            <a:endParaRPr lang="en-US" dirty="0"/>
          </a:p>
        </p:txBody>
      </p:sp>
      <p:sp>
        <p:nvSpPr>
          <p:cNvPr id="8" name="TextBox 7">
            <a:extLst>
              <a:ext uri="{FF2B5EF4-FFF2-40B4-BE49-F238E27FC236}">
                <a16:creationId xmlns:a16="http://schemas.microsoft.com/office/drawing/2014/main" id="{DF6CF786-1A7E-0781-D7AA-A46022036FBD}"/>
              </a:ext>
            </a:extLst>
          </p:cNvPr>
          <p:cNvSpPr txBox="1"/>
          <p:nvPr/>
        </p:nvSpPr>
        <p:spPr>
          <a:xfrm>
            <a:off x="628650" y="1690689"/>
            <a:ext cx="8013906" cy="1200329"/>
          </a:xfrm>
          <a:prstGeom prst="rect">
            <a:avLst/>
          </a:prstGeom>
          <a:noFill/>
        </p:spPr>
        <p:txBody>
          <a:bodyPr wrap="square" rtlCol="0">
            <a:spAutoFit/>
          </a:bodyPr>
          <a:lstStyle/>
          <a:p>
            <a:pPr marL="342900" indent="-342900">
              <a:buBlip>
                <a:blip r:embed="rId2"/>
              </a:buBlip>
            </a:pPr>
            <a:r>
              <a:rPr lang="en-US" dirty="0">
                <a:solidFill>
                  <a:schemeClr val="tx2"/>
                </a:solidFill>
              </a:rPr>
              <a:t>Increase the competition intensity by increasing the number of producers in the market.</a:t>
            </a:r>
          </a:p>
          <a:p>
            <a:pPr marL="800100" lvl="1" indent="-342900">
              <a:buBlip>
                <a:blip r:embed="rId2"/>
              </a:buBlip>
            </a:pPr>
            <a:r>
              <a:rPr lang="en-US" dirty="0">
                <a:solidFill>
                  <a:schemeClr val="tx2"/>
                </a:solidFill>
              </a:rPr>
              <a:t>Will assume producer types are </a:t>
            </a:r>
            <a:r>
              <a:rPr lang="en-US" b="1" dirty="0">
                <a:solidFill>
                  <a:schemeClr val="accent6"/>
                </a:solidFill>
              </a:rPr>
              <a:t>balanced </a:t>
            </a:r>
            <a:r>
              <a:rPr lang="en-US" dirty="0">
                <a:solidFill>
                  <a:schemeClr val="tx2"/>
                </a:solidFill>
              </a:rPr>
              <a:t>which means all green producers and all non-green producers behave identically.</a:t>
            </a:r>
            <a:endParaRPr lang="en-US" b="1" dirty="0">
              <a:solidFill>
                <a:schemeClr val="accent6"/>
              </a:solidFill>
            </a:endParaRPr>
          </a:p>
        </p:txBody>
      </p:sp>
      <p:pic>
        <p:nvPicPr>
          <p:cNvPr id="9" name="Picture 8" descr="A picture containing circle, diagram&#10;&#10;Description automatically generated">
            <a:extLst>
              <a:ext uri="{FF2B5EF4-FFF2-40B4-BE49-F238E27FC236}">
                <a16:creationId xmlns:a16="http://schemas.microsoft.com/office/drawing/2014/main" id="{07BEAEF6-C880-549E-6477-BAAA706C579D}"/>
              </a:ext>
            </a:extLst>
          </p:cNvPr>
          <p:cNvPicPr>
            <a:picLocks noChangeAspect="1"/>
          </p:cNvPicPr>
          <p:nvPr/>
        </p:nvPicPr>
        <p:blipFill rotWithShape="1">
          <a:blip r:embed="rId3">
            <a:extLst>
              <a:ext uri="{28A0092B-C50C-407E-A947-70E740481C1C}">
                <a14:useLocalDpi xmlns:a14="http://schemas.microsoft.com/office/drawing/2010/main" val="0"/>
              </a:ext>
            </a:extLst>
          </a:blip>
          <a:srcRect r="4824"/>
          <a:stretch/>
        </p:blipFill>
        <p:spPr>
          <a:xfrm>
            <a:off x="3310884" y="3166398"/>
            <a:ext cx="2522231" cy="2637575"/>
          </a:xfrm>
          <a:prstGeom prst="rect">
            <a:avLst/>
          </a:prstGeom>
        </p:spPr>
      </p:pic>
      <p:pic>
        <p:nvPicPr>
          <p:cNvPr id="13" name="Picture 12" descr="A picture containing circle, diagram&#10;&#10;Description automatically generated">
            <a:extLst>
              <a:ext uri="{FF2B5EF4-FFF2-40B4-BE49-F238E27FC236}">
                <a16:creationId xmlns:a16="http://schemas.microsoft.com/office/drawing/2014/main" id="{FC0D46C7-BD4B-672F-4876-71673FEC08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3121" y="3166398"/>
            <a:ext cx="2522232" cy="2534243"/>
          </a:xfrm>
          <a:prstGeom prst="rect">
            <a:avLst/>
          </a:prstGeom>
        </p:spPr>
      </p:pic>
      <p:pic>
        <p:nvPicPr>
          <p:cNvPr id="14" name="Picture 13" descr="A picture containing circle, diagram, line&#10;&#10;Description automatically generated">
            <a:extLst>
              <a:ext uri="{FF2B5EF4-FFF2-40B4-BE49-F238E27FC236}">
                <a16:creationId xmlns:a16="http://schemas.microsoft.com/office/drawing/2014/main" id="{BEFD6A9A-2848-AE6C-6DED-A5EEB4489C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47" y="3110893"/>
            <a:ext cx="2522231" cy="2748584"/>
          </a:xfrm>
          <a:prstGeom prst="rect">
            <a:avLst/>
          </a:prstGeom>
        </p:spPr>
      </p:pic>
    </p:spTree>
    <p:extLst>
      <p:ext uri="{BB962C8B-B14F-4D97-AF65-F5344CB8AC3E}">
        <p14:creationId xmlns:p14="http://schemas.microsoft.com/office/powerpoint/2010/main" val="1795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650CD21-8731-4344-9437-18ED34F1BA30}"/>
              </a:ext>
            </a:extLst>
          </p:cNvPr>
          <p:cNvSpPr/>
          <p:nvPr/>
        </p:nvSpPr>
        <p:spPr>
          <a:xfrm>
            <a:off x="486696" y="1609990"/>
            <a:ext cx="8028654" cy="3957434"/>
          </a:xfrm>
          <a:prstGeom prst="rect">
            <a:avLst/>
          </a:prstGeom>
          <a:solidFill>
            <a:schemeClr val="bg1">
              <a:lumMod val="95000"/>
            </a:schemeClr>
          </a:solidFill>
          <a:ln>
            <a:solidFill>
              <a:schemeClr val="tx2"/>
            </a:solidFill>
          </a:ln>
          <a:effectLst>
            <a:softEdge rad="152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Balanced Market</a:t>
            </a:r>
          </a:p>
        </p:txBody>
      </p:sp>
      <mc:AlternateContent xmlns:mc="http://schemas.openxmlformats.org/markup-compatibility/2006" xmlns:a14="http://schemas.microsoft.com/office/drawing/2010/main">
        <mc:Choice Requires="a14">
          <p:sp>
            <p:nvSpPr>
              <p:cNvPr id="13" name="Content Placeholder 10">
                <a:extLst>
                  <a:ext uri="{FF2B5EF4-FFF2-40B4-BE49-F238E27FC236}">
                    <a16:creationId xmlns:a16="http://schemas.microsoft.com/office/drawing/2014/main" id="{C99561DE-9AF1-4988-BE70-2BEBDF136BB7}"/>
                  </a:ext>
                </a:extLst>
              </p:cNvPr>
              <p:cNvSpPr>
                <a:spLocks noGrp="1"/>
              </p:cNvSpPr>
              <p:nvPr>
                <p:ph idx="1"/>
              </p:nvPr>
            </p:nvSpPr>
            <p:spPr>
              <a:xfrm>
                <a:off x="695408" y="1838478"/>
                <a:ext cx="7632459" cy="3728946"/>
              </a:xfrm>
            </p:spPr>
            <p:txBody>
              <a:bodyPr>
                <a:normAutofit/>
              </a:bodyPr>
              <a:lstStyle/>
              <a:p>
                <a:pPr marL="0" indent="0">
                  <a:lnSpc>
                    <a:spcPct val="110000"/>
                  </a:lnSpc>
                  <a:buNone/>
                </a:pPr>
                <a:r>
                  <a:rPr lang="en-US" sz="2000" b="1" u="sng" dirty="0">
                    <a:solidFill>
                      <a:schemeClr val="tx1"/>
                    </a:solidFill>
                  </a:rPr>
                  <a:t>Theorem </a:t>
                </a:r>
                <a:r>
                  <a:rPr lang="en-US" sz="2000" u="sng" dirty="0">
                    <a:solidFill>
                      <a:schemeClr val="tx1"/>
                    </a:solidFill>
                  </a:rPr>
                  <a:t>[Cooperation vs. Competition for 2n Producers]. </a:t>
                </a:r>
              </a:p>
              <a:p>
                <a:pPr marL="0" indent="0">
                  <a:lnSpc>
                    <a:spcPct val="110000"/>
                  </a:lnSpc>
                  <a:buNone/>
                </a:pPr>
                <a:r>
                  <a:rPr lang="en-US" sz="2000" dirty="0"/>
                  <a:t>Suppose there are 2n profit-maximizing balanced producers, </a:t>
                </a:r>
                <a:r>
                  <a:rPr lang="en-US" sz="2000" dirty="0" err="1"/>
                  <a:t>equispaced</a:t>
                </a:r>
                <a:r>
                  <a:rPr lang="en-US" sz="2000" dirty="0"/>
                  <a:t> on Salop's circle. If the parameters satisfy </a:t>
                </a:r>
                <a14:m>
                  <m:oMath xmlns:m="http://schemas.openxmlformats.org/officeDocument/2006/math">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𝐵</m:t>
                        </m:r>
                      </m:e>
                      <m:sub>
                        <m:r>
                          <a:rPr lang="en-US" sz="2000" i="1" dirty="0">
                            <a:latin typeface="Cambria Math" panose="02040503050406030204" pitchFamily="18" charset="0"/>
                          </a:rPr>
                          <m:t>𝑁</m:t>
                        </m:r>
                      </m:sub>
                      <m:sup>
                        <m:r>
                          <a:rPr lang="en-US" sz="2000" i="1" dirty="0">
                            <a:latin typeface="Cambria Math" panose="02040503050406030204" pitchFamily="18" charset="0"/>
                          </a:rPr>
                          <m:t>2</m:t>
                        </m:r>
                      </m:sup>
                    </m:sSubSup>
                    <m:r>
                      <a:rPr lang="en-US" sz="2000" i="1" dirty="0">
                        <a:latin typeface="Cambria Math" panose="02040503050406030204" pitchFamily="18" charset="0"/>
                      </a:rPr>
                      <m:t>≤ </m:t>
                    </m:r>
                    <m:r>
                      <a:rPr lang="en-US" sz="2000" i="1" dirty="0">
                        <a:latin typeface="Cambria Math" panose="02040503050406030204" pitchFamily="18" charset="0"/>
                      </a:rPr>
                      <m:t>𝑐</m:t>
                    </m:r>
                    <m:r>
                      <a:rPr lang="en-US" sz="2000" b="0" i="1" dirty="0" smtClean="0">
                        <a:latin typeface="Cambria Math" panose="02040503050406030204" pitchFamily="18" charset="0"/>
                      </a:rPr>
                      <m:t>(</m:t>
                    </m:r>
                    <m:r>
                      <a:rPr lang="en-US" sz="2000" i="1" dirty="0">
                        <a:latin typeface="Cambria Math" panose="02040503050406030204" pitchFamily="18" charset="0"/>
                      </a:rPr>
                      <m:t>𝜃</m:t>
                    </m:r>
                    <m:r>
                      <a:rPr lang="en-US" sz="2000" b="0" i="1" dirty="0" smtClean="0">
                        <a:latin typeface="Cambria Math" panose="02040503050406030204" pitchFamily="18" charset="0"/>
                      </a:rPr>
                      <m:t>−</m:t>
                    </m:r>
                    <m:r>
                      <a:rPr lang="en-US" sz="2000" b="0" i="1" dirty="0" smtClean="0">
                        <a:latin typeface="Cambria Math" panose="02040503050406030204" pitchFamily="18" charset="0"/>
                      </a:rPr>
                      <m:t>𝑘𝑛</m:t>
                    </m:r>
                    <m:r>
                      <a:rPr lang="en-US" sz="2000" b="0" i="1" dirty="0" smtClean="0">
                        <a:latin typeface="Cambria Math" panose="02040503050406030204" pitchFamily="18" charset="0"/>
                      </a:rPr>
                      <m:t>)  </m:t>
                    </m:r>
                  </m:oMath>
                </a14:m>
                <a:r>
                  <a:rPr lang="en-US" sz="2000" dirty="0"/>
                  <a:t>and </a:t>
                </a:r>
                <a14:m>
                  <m:oMath xmlns:m="http://schemas.openxmlformats.org/officeDocument/2006/math">
                    <m:sSubSup>
                      <m:sSubSupPr>
                        <m:ctrlPr>
                          <a:rPr lang="en-US" sz="2000" i="1" dirty="0">
                            <a:latin typeface="Cambria Math" panose="02040503050406030204" pitchFamily="18" charset="0"/>
                          </a:rPr>
                        </m:ctrlPr>
                      </m:sSubSupPr>
                      <m:e>
                        <m:r>
                          <a:rPr lang="en-US" sz="2000" i="1" dirty="0">
                            <a:latin typeface="Cambria Math" panose="02040503050406030204" pitchFamily="18" charset="0"/>
                          </a:rPr>
                          <m:t>𝐵</m:t>
                        </m:r>
                      </m:e>
                      <m:sub>
                        <m:r>
                          <a:rPr lang="en-US" sz="2000" i="1" dirty="0">
                            <a:latin typeface="Cambria Math" panose="02040503050406030204" pitchFamily="18" charset="0"/>
                          </a:rPr>
                          <m:t>𝐺</m:t>
                        </m:r>
                      </m:sub>
                      <m:sup>
                        <m:r>
                          <a:rPr lang="en-US" sz="2000" i="1" dirty="0">
                            <a:latin typeface="Cambria Math" panose="02040503050406030204" pitchFamily="18" charset="0"/>
                          </a:rPr>
                          <m:t>2</m:t>
                        </m:r>
                      </m:sup>
                    </m:sSubSup>
                    <m:r>
                      <a:rPr lang="en-US" sz="2000" i="1" dirty="0">
                        <a:latin typeface="Cambria Math" panose="02040503050406030204" pitchFamily="18" charset="0"/>
                      </a:rPr>
                      <m:t>≤</m:t>
                    </m:r>
                    <m:r>
                      <a:rPr lang="en-US" sz="2000" i="1" dirty="0">
                        <a:latin typeface="Cambria Math" panose="02040503050406030204" pitchFamily="18" charset="0"/>
                      </a:rPr>
                      <m:t>𝑐</m:t>
                    </m:r>
                    <m:d>
                      <m:dPr>
                        <m:ctrlPr>
                          <a:rPr lang="en-US" sz="2000" i="1" dirty="0">
                            <a:latin typeface="Cambria Math" panose="02040503050406030204" pitchFamily="18" charset="0"/>
                          </a:rPr>
                        </m:ctrlPr>
                      </m:dPr>
                      <m:e>
                        <m:r>
                          <a:rPr lang="en-US" sz="2000" i="1" dirty="0">
                            <a:latin typeface="Cambria Math" panose="02040503050406030204" pitchFamily="18" charset="0"/>
                          </a:rPr>
                          <m:t>𝜃</m:t>
                        </m:r>
                        <m:r>
                          <a:rPr lang="en-US" sz="2000" b="0" i="1" dirty="0" smtClean="0">
                            <a:latin typeface="Cambria Math" panose="02040503050406030204" pitchFamily="18" charset="0"/>
                          </a:rPr>
                          <m:t>+ </m:t>
                        </m:r>
                        <m:r>
                          <a:rPr lang="en-US" sz="2000" i="1" dirty="0">
                            <a:latin typeface="Cambria Math" panose="02040503050406030204" pitchFamily="18" charset="0"/>
                          </a:rPr>
                          <m:t>𝑘𝑛</m:t>
                        </m:r>
                      </m:e>
                    </m:d>
                  </m:oMath>
                </a14:m>
                <a:r>
                  <a:rPr lang="en-US" sz="2000" dirty="0"/>
                  <a:t>, then:</a:t>
                </a:r>
              </a:p>
              <a:p>
                <a:pPr marL="342900" indent="-342900">
                  <a:spcBef>
                    <a:spcPts val="800"/>
                  </a:spcBef>
                  <a:spcAft>
                    <a:spcPts val="800"/>
                  </a:spcAft>
                  <a:buBlip>
                    <a:blip r:embed="rId3"/>
                  </a:buBlip>
                </a:pPr>
                <a:r>
                  <a:rPr lang="en-US" sz="2000" dirty="0"/>
                  <a:t>If the producer types are fixed and alternating, decreases in k lead to greater increases in green market share and total CSR investment when firms cooperate. As n increase, this effect intensifies.</a:t>
                </a:r>
              </a:p>
              <a:p>
                <a:pPr marL="342900" indent="-342900">
                  <a:spcBef>
                    <a:spcPts val="800"/>
                  </a:spcBef>
                  <a:spcAft>
                    <a:spcPts val="800"/>
                  </a:spcAft>
                  <a:buBlip>
                    <a:blip r:embed="rId3"/>
                  </a:buBlip>
                </a:pPr>
                <a:r>
                  <a:rPr lang="en-US" sz="2000" dirty="0"/>
                  <a:t> If the producers are flexible, then green market share and total CSR investment is always higher when firms cooperate.</a:t>
                </a:r>
              </a:p>
            </p:txBody>
          </p:sp>
        </mc:Choice>
        <mc:Fallback xmlns="">
          <p:sp>
            <p:nvSpPr>
              <p:cNvPr id="13" name="Content Placeholder 10">
                <a:extLst>
                  <a:ext uri="{FF2B5EF4-FFF2-40B4-BE49-F238E27FC236}">
                    <a16:creationId xmlns:a16="http://schemas.microsoft.com/office/drawing/2014/main" id="{C99561DE-9AF1-4988-BE70-2BEBDF136BB7}"/>
                  </a:ext>
                </a:extLst>
              </p:cNvPr>
              <p:cNvSpPr>
                <a:spLocks noGrp="1" noRot="1" noChangeAspect="1" noMove="1" noResize="1" noEditPoints="1" noAdjustHandles="1" noChangeArrowheads="1" noChangeShapeType="1" noTextEdit="1"/>
              </p:cNvSpPr>
              <p:nvPr>
                <p:ph idx="1"/>
              </p:nvPr>
            </p:nvSpPr>
            <p:spPr>
              <a:xfrm>
                <a:off x="695408" y="1838478"/>
                <a:ext cx="7632459" cy="3728946"/>
              </a:xfrm>
              <a:blipFill>
                <a:blip r:embed="rId4"/>
                <a:stretch>
                  <a:fillRect l="-799" t="-655" r="-1198"/>
                </a:stretch>
              </a:blipFill>
            </p:spPr>
            <p:txBody>
              <a:bodyPr/>
              <a:lstStyle/>
              <a:p>
                <a:r>
                  <a:rPr lang="en-US">
                    <a:noFill/>
                  </a:rPr>
                  <a:t> </a:t>
                </a:r>
              </a:p>
            </p:txBody>
          </p:sp>
        </mc:Fallback>
      </mc:AlternateContent>
      <p:sp>
        <p:nvSpPr>
          <p:cNvPr id="28" name="Footer Placeholder 4">
            <a:extLst>
              <a:ext uri="{FF2B5EF4-FFF2-40B4-BE49-F238E27FC236}">
                <a16:creationId xmlns:a16="http://schemas.microsoft.com/office/drawing/2014/main" id="{12D09FF5-0266-684F-BB56-83F37B177468}"/>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Tree>
    <p:extLst>
      <p:ext uri="{BB962C8B-B14F-4D97-AF65-F5344CB8AC3E}">
        <p14:creationId xmlns:p14="http://schemas.microsoft.com/office/powerpoint/2010/main" val="3017998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9A4C-A37A-3FF2-56D3-E09790581168}"/>
              </a:ext>
            </a:extLst>
          </p:cNvPr>
          <p:cNvSpPr>
            <a:spLocks noGrp="1"/>
          </p:cNvSpPr>
          <p:nvPr>
            <p:ph type="title"/>
          </p:nvPr>
        </p:nvSpPr>
        <p:spPr/>
        <p:txBody>
          <a:bodyPr/>
          <a:lstStyle/>
          <a:p>
            <a:r>
              <a:rPr lang="en-US" dirty="0"/>
              <a:t>Inflexible Balanced Market</a:t>
            </a:r>
          </a:p>
        </p:txBody>
      </p:sp>
      <p:sp>
        <p:nvSpPr>
          <p:cNvPr id="4" name="Footer Placeholder 3">
            <a:extLst>
              <a:ext uri="{FF2B5EF4-FFF2-40B4-BE49-F238E27FC236}">
                <a16:creationId xmlns:a16="http://schemas.microsoft.com/office/drawing/2014/main" id="{D7332F0F-F643-0204-D06C-DEDDCE7C46B4}"/>
              </a:ext>
            </a:extLst>
          </p:cNvPr>
          <p:cNvSpPr>
            <a:spLocks noGrp="1"/>
          </p:cNvSpPr>
          <p:nvPr>
            <p:ph type="ftr" sz="quarter" idx="11"/>
          </p:nvPr>
        </p:nvSpPr>
        <p:spPr/>
        <p:txBody>
          <a:bodyPr/>
          <a:lstStyle/>
          <a:p>
            <a:r>
              <a:rPr lang="en-US"/>
              <a:t>MSOM 2023</a:t>
            </a:r>
            <a:endParaRPr lang="en-US" dirty="0"/>
          </a:p>
        </p:txBody>
      </p:sp>
      <p:sp>
        <p:nvSpPr>
          <p:cNvPr id="8" name="TextBox 7">
            <a:extLst>
              <a:ext uri="{FF2B5EF4-FFF2-40B4-BE49-F238E27FC236}">
                <a16:creationId xmlns:a16="http://schemas.microsoft.com/office/drawing/2014/main" id="{DF6CF786-1A7E-0781-D7AA-A46022036FBD}"/>
              </a:ext>
            </a:extLst>
          </p:cNvPr>
          <p:cNvSpPr txBox="1"/>
          <p:nvPr/>
        </p:nvSpPr>
        <p:spPr>
          <a:xfrm>
            <a:off x="565047" y="4730769"/>
            <a:ext cx="8013906" cy="1585049"/>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2"/>
              </a:buBlip>
            </a:pPr>
            <a:r>
              <a:rPr lang="en-US" dirty="0">
                <a:solidFill>
                  <a:schemeClr val="tx2"/>
                </a:solidFill>
              </a:rPr>
              <a:t>In the inflexible balanced market, as competition </a:t>
            </a:r>
            <a:r>
              <a:rPr lang="en-US" b="1" dirty="0">
                <a:solidFill>
                  <a:schemeClr val="accent1"/>
                </a:solidFill>
              </a:rPr>
              <a:t>intensifies</a:t>
            </a:r>
            <a:r>
              <a:rPr lang="en-US" dirty="0">
                <a:solidFill>
                  <a:schemeClr val="tx2"/>
                </a:solidFill>
              </a:rPr>
              <a:t>, decreasing green production cost will increase the green market share and total CSR investment, especially in the cooperative market, at sharper and sharper rates!</a:t>
            </a:r>
          </a:p>
        </p:txBody>
      </p:sp>
      <p:pic>
        <p:nvPicPr>
          <p:cNvPr id="5" name="Picture 4" descr="A picture containing text, diagram, line, plot&#10;&#10;Description automatically generated">
            <a:extLst>
              <a:ext uri="{FF2B5EF4-FFF2-40B4-BE49-F238E27FC236}">
                <a16:creationId xmlns:a16="http://schemas.microsoft.com/office/drawing/2014/main" id="{723ECB78-86BA-0380-D6CA-99851727F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084" y="2301719"/>
            <a:ext cx="3132416" cy="2270284"/>
          </a:xfrm>
          <a:prstGeom prst="rect">
            <a:avLst/>
          </a:prstGeom>
        </p:spPr>
      </p:pic>
      <p:pic>
        <p:nvPicPr>
          <p:cNvPr id="7" name="Picture 6" descr="A picture containing text, line, diagram, plot&#10;&#10;Description automatically generated">
            <a:extLst>
              <a:ext uri="{FF2B5EF4-FFF2-40B4-BE49-F238E27FC236}">
                <a16:creationId xmlns:a16="http://schemas.microsoft.com/office/drawing/2014/main" id="{C46917BB-F867-84D6-D0FB-6D02FBFDC3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559" y="2268684"/>
            <a:ext cx="3031381" cy="2197055"/>
          </a:xfrm>
          <a:prstGeom prst="rect">
            <a:avLst/>
          </a:prstGeom>
        </p:spPr>
      </p:pic>
      <p:pic>
        <p:nvPicPr>
          <p:cNvPr id="11" name="Picture 10" descr="A picture containing text, line, diagram, plot&#10;&#10;Description automatically generated">
            <a:extLst>
              <a:ext uri="{FF2B5EF4-FFF2-40B4-BE49-F238E27FC236}">
                <a16:creationId xmlns:a16="http://schemas.microsoft.com/office/drawing/2014/main" id="{ED1F1406-6AD4-E204-EA2B-E972439BB1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07940" y="2268684"/>
            <a:ext cx="3031380" cy="2197055"/>
          </a:xfrm>
          <a:prstGeom prst="rect">
            <a:avLst/>
          </a:prstGeom>
        </p:spPr>
      </p:pic>
      <p:sp>
        <p:nvSpPr>
          <p:cNvPr id="3" name="TextBox 2">
            <a:extLst>
              <a:ext uri="{FF2B5EF4-FFF2-40B4-BE49-F238E27FC236}">
                <a16:creationId xmlns:a16="http://schemas.microsoft.com/office/drawing/2014/main" id="{A3469CD5-2C46-6EB6-AD37-5FD5AFA73FD6}"/>
              </a:ext>
            </a:extLst>
          </p:cNvPr>
          <p:cNvSpPr txBox="1"/>
          <p:nvPr/>
        </p:nvSpPr>
        <p:spPr>
          <a:xfrm>
            <a:off x="957941" y="1863885"/>
            <a:ext cx="1723933" cy="369332"/>
          </a:xfrm>
          <a:prstGeom prst="rect">
            <a:avLst/>
          </a:prstGeom>
          <a:noFill/>
        </p:spPr>
        <p:txBody>
          <a:bodyPr wrap="none" rtlCol="0">
            <a:spAutoFit/>
          </a:bodyPr>
          <a:lstStyle/>
          <a:p>
            <a:r>
              <a:rPr lang="en-US" dirty="0"/>
              <a:t>Two Producers</a:t>
            </a:r>
          </a:p>
        </p:txBody>
      </p:sp>
      <p:sp>
        <p:nvSpPr>
          <p:cNvPr id="6" name="TextBox 5">
            <a:extLst>
              <a:ext uri="{FF2B5EF4-FFF2-40B4-BE49-F238E27FC236}">
                <a16:creationId xmlns:a16="http://schemas.microsoft.com/office/drawing/2014/main" id="{B1402EBE-096D-FF98-0D03-62232FBA9E0C}"/>
              </a:ext>
            </a:extLst>
          </p:cNvPr>
          <p:cNvSpPr txBox="1"/>
          <p:nvPr/>
        </p:nvSpPr>
        <p:spPr>
          <a:xfrm>
            <a:off x="3919640" y="1863885"/>
            <a:ext cx="1768433" cy="369332"/>
          </a:xfrm>
          <a:prstGeom prst="rect">
            <a:avLst/>
          </a:prstGeom>
          <a:noFill/>
        </p:spPr>
        <p:txBody>
          <a:bodyPr wrap="none" rtlCol="0">
            <a:spAutoFit/>
          </a:bodyPr>
          <a:lstStyle/>
          <a:p>
            <a:r>
              <a:rPr lang="en-US" dirty="0"/>
              <a:t>Four Producers</a:t>
            </a:r>
          </a:p>
        </p:txBody>
      </p:sp>
      <p:sp>
        <p:nvSpPr>
          <p:cNvPr id="9" name="TextBox 8">
            <a:extLst>
              <a:ext uri="{FF2B5EF4-FFF2-40B4-BE49-F238E27FC236}">
                <a16:creationId xmlns:a16="http://schemas.microsoft.com/office/drawing/2014/main" id="{947AAB0E-D94F-6340-3F25-0A3B512042C1}"/>
              </a:ext>
            </a:extLst>
          </p:cNvPr>
          <p:cNvSpPr txBox="1"/>
          <p:nvPr/>
        </p:nvSpPr>
        <p:spPr>
          <a:xfrm>
            <a:off x="6993090" y="1861042"/>
            <a:ext cx="1829347" cy="369332"/>
          </a:xfrm>
          <a:prstGeom prst="rect">
            <a:avLst/>
          </a:prstGeom>
          <a:noFill/>
        </p:spPr>
        <p:txBody>
          <a:bodyPr wrap="none" rtlCol="0">
            <a:spAutoFit/>
          </a:bodyPr>
          <a:lstStyle/>
          <a:p>
            <a:r>
              <a:rPr lang="en-US" dirty="0"/>
              <a:t>Eight Producers</a:t>
            </a:r>
          </a:p>
        </p:txBody>
      </p:sp>
    </p:spTree>
    <p:extLst>
      <p:ext uri="{BB962C8B-B14F-4D97-AF65-F5344CB8AC3E}">
        <p14:creationId xmlns:p14="http://schemas.microsoft.com/office/powerpoint/2010/main" val="2546197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8C45E-0A8B-DD14-1DA5-EA25B1DD3462}"/>
              </a:ext>
            </a:extLst>
          </p:cNvPr>
          <p:cNvSpPr>
            <a:spLocks noGrp="1"/>
          </p:cNvSpPr>
          <p:nvPr>
            <p:ph type="title"/>
          </p:nvPr>
        </p:nvSpPr>
        <p:spPr/>
        <p:txBody>
          <a:bodyPr/>
          <a:lstStyle/>
          <a:p>
            <a:r>
              <a:rPr lang="en-US" dirty="0"/>
              <a:t>Green Production</a:t>
            </a:r>
          </a:p>
        </p:txBody>
      </p:sp>
      <p:sp>
        <p:nvSpPr>
          <p:cNvPr id="4" name="Footer Placeholder 3">
            <a:extLst>
              <a:ext uri="{FF2B5EF4-FFF2-40B4-BE49-F238E27FC236}">
                <a16:creationId xmlns:a16="http://schemas.microsoft.com/office/drawing/2014/main" id="{F6F6FE06-C824-6FE7-7CB6-C670ACCDD0DF}"/>
              </a:ext>
            </a:extLst>
          </p:cNvPr>
          <p:cNvSpPr>
            <a:spLocks noGrp="1"/>
          </p:cNvSpPr>
          <p:nvPr>
            <p:ph type="ftr" sz="quarter" idx="11"/>
          </p:nvPr>
        </p:nvSpPr>
        <p:spPr/>
        <p:txBody>
          <a:bodyPr/>
          <a:lstStyle/>
          <a:p>
            <a:r>
              <a:rPr lang="en-US"/>
              <a:t>MSOM 2023</a:t>
            </a:r>
            <a:endParaRPr lang="en-US" dirty="0"/>
          </a:p>
        </p:txBody>
      </p:sp>
      <p:sp>
        <p:nvSpPr>
          <p:cNvPr id="5" name="TextBox 4">
            <a:extLst>
              <a:ext uri="{FF2B5EF4-FFF2-40B4-BE49-F238E27FC236}">
                <a16:creationId xmlns:a16="http://schemas.microsoft.com/office/drawing/2014/main" id="{3ADCF0B2-E45A-AED8-BAA3-AE81865ACC19}"/>
              </a:ext>
            </a:extLst>
          </p:cNvPr>
          <p:cNvSpPr txBox="1"/>
          <p:nvPr/>
        </p:nvSpPr>
        <p:spPr>
          <a:xfrm>
            <a:off x="651510" y="1620812"/>
            <a:ext cx="7863840" cy="2677656"/>
          </a:xfrm>
          <a:prstGeom prst="rect">
            <a:avLst/>
          </a:prstGeom>
          <a:noFill/>
        </p:spPr>
        <p:txBody>
          <a:bodyPr wrap="square" rtlCol="0">
            <a:spAutoFit/>
          </a:bodyPr>
          <a:lstStyle/>
          <a:p>
            <a:pPr>
              <a:spcBef>
                <a:spcPts val="1200"/>
              </a:spcBef>
              <a:spcAft>
                <a:spcPts val="600"/>
              </a:spcAft>
            </a:pPr>
            <a:r>
              <a:rPr lang="en-US" altLang="zh-CN" sz="2000" dirty="0">
                <a:solidFill>
                  <a:schemeClr val="tx2"/>
                </a:solidFill>
              </a:rPr>
              <a:t>Environmentally sustainably </a:t>
            </a:r>
            <a:r>
              <a:rPr lang="en-US" altLang="zh-CN" sz="2000" b="1" dirty="0">
                <a:solidFill>
                  <a:schemeClr val="accent6">
                    <a:lumMod val="75000"/>
                  </a:schemeClr>
                </a:solidFill>
              </a:rPr>
              <a:t>green</a:t>
            </a:r>
            <a:r>
              <a:rPr lang="en-US" altLang="zh-CN" sz="2000" dirty="0">
                <a:solidFill>
                  <a:schemeClr val="accent6">
                    <a:lumMod val="75000"/>
                  </a:schemeClr>
                </a:solidFill>
              </a:rPr>
              <a:t> </a:t>
            </a:r>
            <a:r>
              <a:rPr lang="en-US" altLang="zh-CN" sz="2000" dirty="0">
                <a:solidFill>
                  <a:schemeClr val="tx2"/>
                </a:solidFill>
              </a:rPr>
              <a:t>products</a:t>
            </a:r>
            <a:r>
              <a:rPr lang="en-US" altLang="zh-CN" sz="2000" dirty="0">
                <a:solidFill>
                  <a:schemeClr val="accent6">
                    <a:lumMod val="75000"/>
                  </a:schemeClr>
                </a:solidFill>
              </a:rPr>
              <a:t> </a:t>
            </a:r>
            <a:r>
              <a:rPr lang="en-US" altLang="zh-CN" sz="2000" dirty="0">
                <a:solidFill>
                  <a:schemeClr val="tx2"/>
                </a:solidFill>
              </a:rPr>
              <a:t>are often preferred by customers and society but are more costly to produce</a:t>
            </a:r>
            <a:r>
              <a:rPr lang="en" altLang="zh-CN" sz="2000" dirty="0">
                <a:solidFill>
                  <a:schemeClr val="tx2"/>
                </a:solidFill>
              </a:rPr>
              <a:t>.</a:t>
            </a:r>
          </a:p>
          <a:p>
            <a:pPr>
              <a:spcBef>
                <a:spcPts val="600"/>
              </a:spcBef>
            </a:pPr>
            <a:r>
              <a:rPr lang="en-US" u="sng" dirty="0"/>
              <a:t>Example:</a:t>
            </a:r>
          </a:p>
          <a:p>
            <a:pPr marL="342900" indent="-342900">
              <a:spcBef>
                <a:spcPts val="600"/>
              </a:spcBef>
              <a:buBlip>
                <a:blip r:embed="rId3"/>
              </a:buBlip>
            </a:pPr>
            <a:r>
              <a:rPr lang="en-US" dirty="0">
                <a:solidFill>
                  <a:schemeClr val="tx2"/>
                </a:solidFill>
              </a:rPr>
              <a:t>EVs operate at a substantially lower environmental impact per mile driven on carbon emissions but are more expensive to manufacture.</a:t>
            </a:r>
          </a:p>
          <a:p>
            <a:pPr marL="342900" indent="-342900">
              <a:spcBef>
                <a:spcPts val="600"/>
              </a:spcBef>
              <a:buBlip>
                <a:blip r:embed="rId3"/>
              </a:buBlip>
            </a:pPr>
            <a:r>
              <a:rPr lang="en-US" dirty="0">
                <a:solidFill>
                  <a:schemeClr val="tx2"/>
                </a:solidFill>
              </a:rPr>
              <a:t> ICVs are not as eco-friendly as their electric cousins, economies of scale and decades of innovation have driven down their production costs</a:t>
            </a:r>
          </a:p>
          <a:p>
            <a:pPr marL="342900" indent="-342900">
              <a:buBlip>
                <a:blip r:embed="rId3"/>
              </a:buBlip>
            </a:pPr>
            <a:endParaRPr lang="en-US" dirty="0">
              <a:solidFill>
                <a:schemeClr val="tx2"/>
              </a:solidFill>
            </a:endParaRPr>
          </a:p>
        </p:txBody>
      </p:sp>
      <p:pic>
        <p:nvPicPr>
          <p:cNvPr id="7" name="Picture 6" descr="A picture containing text, land vehicle, vehicle, wheel&#10;&#10;Description automatically generated">
            <a:extLst>
              <a:ext uri="{FF2B5EF4-FFF2-40B4-BE49-F238E27FC236}">
                <a16:creationId xmlns:a16="http://schemas.microsoft.com/office/drawing/2014/main" id="{0E24913B-429F-AB95-7A9B-EAE1391D28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08" y="4297680"/>
            <a:ext cx="4098451" cy="1597190"/>
          </a:xfrm>
          <a:prstGeom prst="rect">
            <a:avLst/>
          </a:prstGeom>
        </p:spPr>
      </p:pic>
      <p:pic>
        <p:nvPicPr>
          <p:cNvPr id="9" name="Picture 8" descr="A picture containing text, car, vehicle, land vehicle&#10;&#10;Description automatically generated">
            <a:extLst>
              <a:ext uri="{FF2B5EF4-FFF2-40B4-BE49-F238E27FC236}">
                <a16:creationId xmlns:a16="http://schemas.microsoft.com/office/drawing/2014/main" id="{3C17F8CB-6FA4-C6EF-A351-6EF11C1EA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8880" y="4297680"/>
            <a:ext cx="4098451" cy="1597190"/>
          </a:xfrm>
          <a:prstGeom prst="rect">
            <a:avLst/>
          </a:prstGeom>
        </p:spPr>
      </p:pic>
    </p:spTree>
    <p:extLst>
      <p:ext uri="{BB962C8B-B14F-4D97-AF65-F5344CB8AC3E}">
        <p14:creationId xmlns:p14="http://schemas.microsoft.com/office/powerpoint/2010/main" val="4291833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29A4C-A37A-3FF2-56D3-E09790581168}"/>
              </a:ext>
            </a:extLst>
          </p:cNvPr>
          <p:cNvSpPr>
            <a:spLocks noGrp="1"/>
          </p:cNvSpPr>
          <p:nvPr>
            <p:ph type="title"/>
          </p:nvPr>
        </p:nvSpPr>
        <p:spPr/>
        <p:txBody>
          <a:bodyPr/>
          <a:lstStyle/>
          <a:p>
            <a:r>
              <a:rPr lang="en-US" dirty="0"/>
              <a:t>Flexible Balanced Market</a:t>
            </a:r>
          </a:p>
        </p:txBody>
      </p:sp>
      <p:sp>
        <p:nvSpPr>
          <p:cNvPr id="4" name="Footer Placeholder 3">
            <a:extLst>
              <a:ext uri="{FF2B5EF4-FFF2-40B4-BE49-F238E27FC236}">
                <a16:creationId xmlns:a16="http://schemas.microsoft.com/office/drawing/2014/main" id="{D7332F0F-F643-0204-D06C-DEDDCE7C46B4}"/>
              </a:ext>
            </a:extLst>
          </p:cNvPr>
          <p:cNvSpPr>
            <a:spLocks noGrp="1"/>
          </p:cNvSpPr>
          <p:nvPr>
            <p:ph type="ftr" sz="quarter" idx="11"/>
          </p:nvPr>
        </p:nvSpPr>
        <p:spPr/>
        <p:txBody>
          <a:bodyPr/>
          <a:lstStyle/>
          <a:p>
            <a:r>
              <a:rPr lang="en-US"/>
              <a:t>MSOM 2023</a:t>
            </a:r>
            <a:endParaRPr lang="en-US" dirty="0"/>
          </a:p>
        </p:txBody>
      </p:sp>
      <p:sp>
        <p:nvSpPr>
          <p:cNvPr id="8" name="TextBox 7">
            <a:extLst>
              <a:ext uri="{FF2B5EF4-FFF2-40B4-BE49-F238E27FC236}">
                <a16:creationId xmlns:a16="http://schemas.microsoft.com/office/drawing/2014/main" id="{DF6CF786-1A7E-0781-D7AA-A46022036FBD}"/>
              </a:ext>
            </a:extLst>
          </p:cNvPr>
          <p:cNvSpPr txBox="1"/>
          <p:nvPr/>
        </p:nvSpPr>
        <p:spPr>
          <a:xfrm>
            <a:off x="565047" y="4730769"/>
            <a:ext cx="8013906" cy="1308050"/>
          </a:xfrm>
          <a:prstGeom prst="rect">
            <a:avLst/>
          </a:prstGeom>
          <a:noFill/>
        </p:spPr>
        <p:txBody>
          <a:bodyPr wrap="square" rtlCol="0">
            <a:spAutoFit/>
          </a:bodyPr>
          <a:lstStyle/>
          <a:p>
            <a:pPr>
              <a:spcBef>
                <a:spcPts val="1200"/>
              </a:spcBef>
              <a:spcAft>
                <a:spcPts val="600"/>
              </a:spcAft>
            </a:pPr>
            <a:r>
              <a:rPr lang="en-US" sz="2000" b="1" dirty="0"/>
              <a:t>Takeaway</a:t>
            </a:r>
          </a:p>
          <a:p>
            <a:pPr marL="342900" indent="-342900">
              <a:buBlip>
                <a:blip r:embed="rId3"/>
              </a:buBlip>
            </a:pPr>
            <a:r>
              <a:rPr lang="en-US" dirty="0">
                <a:solidFill>
                  <a:schemeClr val="tx2"/>
                </a:solidFill>
              </a:rPr>
              <a:t>In the flexible balanced market, as competition </a:t>
            </a:r>
            <a:r>
              <a:rPr lang="en-US" b="1" dirty="0">
                <a:solidFill>
                  <a:schemeClr val="accent1"/>
                </a:solidFill>
              </a:rPr>
              <a:t>intensifies</a:t>
            </a:r>
            <a:r>
              <a:rPr lang="en-US" dirty="0">
                <a:solidFill>
                  <a:schemeClr val="tx2"/>
                </a:solidFill>
              </a:rPr>
              <a:t>, the tipping points are going to be smaller and smaller for both cooperative and competitive market.</a:t>
            </a:r>
          </a:p>
        </p:txBody>
      </p:sp>
      <p:sp>
        <p:nvSpPr>
          <p:cNvPr id="3" name="TextBox 2">
            <a:extLst>
              <a:ext uri="{FF2B5EF4-FFF2-40B4-BE49-F238E27FC236}">
                <a16:creationId xmlns:a16="http://schemas.microsoft.com/office/drawing/2014/main" id="{A3469CD5-2C46-6EB6-AD37-5FD5AFA73FD6}"/>
              </a:ext>
            </a:extLst>
          </p:cNvPr>
          <p:cNvSpPr txBox="1"/>
          <p:nvPr/>
        </p:nvSpPr>
        <p:spPr>
          <a:xfrm>
            <a:off x="957941" y="1863885"/>
            <a:ext cx="1723933" cy="369332"/>
          </a:xfrm>
          <a:prstGeom prst="rect">
            <a:avLst/>
          </a:prstGeom>
          <a:noFill/>
        </p:spPr>
        <p:txBody>
          <a:bodyPr wrap="none" rtlCol="0">
            <a:spAutoFit/>
          </a:bodyPr>
          <a:lstStyle/>
          <a:p>
            <a:r>
              <a:rPr lang="en-US" dirty="0"/>
              <a:t>Two Producers</a:t>
            </a:r>
          </a:p>
        </p:txBody>
      </p:sp>
      <p:sp>
        <p:nvSpPr>
          <p:cNvPr id="6" name="TextBox 5">
            <a:extLst>
              <a:ext uri="{FF2B5EF4-FFF2-40B4-BE49-F238E27FC236}">
                <a16:creationId xmlns:a16="http://schemas.microsoft.com/office/drawing/2014/main" id="{B1402EBE-096D-FF98-0D03-62232FBA9E0C}"/>
              </a:ext>
            </a:extLst>
          </p:cNvPr>
          <p:cNvSpPr txBox="1"/>
          <p:nvPr/>
        </p:nvSpPr>
        <p:spPr>
          <a:xfrm>
            <a:off x="3919640" y="1863885"/>
            <a:ext cx="1768433" cy="369332"/>
          </a:xfrm>
          <a:prstGeom prst="rect">
            <a:avLst/>
          </a:prstGeom>
          <a:noFill/>
        </p:spPr>
        <p:txBody>
          <a:bodyPr wrap="none" rtlCol="0">
            <a:spAutoFit/>
          </a:bodyPr>
          <a:lstStyle/>
          <a:p>
            <a:r>
              <a:rPr lang="en-US" dirty="0"/>
              <a:t>Four Producers</a:t>
            </a:r>
          </a:p>
        </p:txBody>
      </p:sp>
      <p:sp>
        <p:nvSpPr>
          <p:cNvPr id="9" name="TextBox 8">
            <a:extLst>
              <a:ext uri="{FF2B5EF4-FFF2-40B4-BE49-F238E27FC236}">
                <a16:creationId xmlns:a16="http://schemas.microsoft.com/office/drawing/2014/main" id="{947AAB0E-D94F-6340-3F25-0A3B512042C1}"/>
              </a:ext>
            </a:extLst>
          </p:cNvPr>
          <p:cNvSpPr txBox="1"/>
          <p:nvPr/>
        </p:nvSpPr>
        <p:spPr>
          <a:xfrm>
            <a:off x="6993090" y="1861042"/>
            <a:ext cx="1590500" cy="369332"/>
          </a:xfrm>
          <a:prstGeom prst="rect">
            <a:avLst/>
          </a:prstGeom>
          <a:noFill/>
        </p:spPr>
        <p:txBody>
          <a:bodyPr wrap="none" rtlCol="0">
            <a:spAutoFit/>
          </a:bodyPr>
          <a:lstStyle/>
          <a:p>
            <a:r>
              <a:rPr lang="en-US" dirty="0"/>
              <a:t>Six Producers</a:t>
            </a:r>
          </a:p>
        </p:txBody>
      </p:sp>
      <p:pic>
        <p:nvPicPr>
          <p:cNvPr id="12" name="Picture 11" descr="A picture containing text, diagram, plot, line&#10;&#10;Description automatically generated">
            <a:extLst>
              <a:ext uri="{FF2B5EF4-FFF2-40B4-BE49-F238E27FC236}">
                <a16:creationId xmlns:a16="http://schemas.microsoft.com/office/drawing/2014/main" id="{C4C657D8-412E-681A-E3DD-B2E4D874EB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108" y="2524507"/>
            <a:ext cx="3094892" cy="2194560"/>
          </a:xfrm>
          <a:prstGeom prst="rect">
            <a:avLst/>
          </a:prstGeom>
        </p:spPr>
      </p:pic>
      <p:pic>
        <p:nvPicPr>
          <p:cNvPr id="14" name="Picture 13" descr="A picture containing text, diagram, plot, line&#10;&#10;Description automatically generated">
            <a:extLst>
              <a:ext uri="{FF2B5EF4-FFF2-40B4-BE49-F238E27FC236}">
                <a16:creationId xmlns:a16="http://schemas.microsoft.com/office/drawing/2014/main" id="{3EC57FB9-EE85-6849-6887-A978CE461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7" y="2530054"/>
            <a:ext cx="3094892" cy="2194560"/>
          </a:xfrm>
          <a:prstGeom prst="rect">
            <a:avLst/>
          </a:prstGeom>
        </p:spPr>
      </p:pic>
      <p:pic>
        <p:nvPicPr>
          <p:cNvPr id="16" name="Picture 15" descr="A picture containing text, diagram, number, plot&#10;&#10;Description automatically generated">
            <a:extLst>
              <a:ext uri="{FF2B5EF4-FFF2-40B4-BE49-F238E27FC236}">
                <a16:creationId xmlns:a16="http://schemas.microsoft.com/office/drawing/2014/main" id="{ECD1A6C7-5EF8-133D-9F85-AF09307362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5597" y="2526483"/>
            <a:ext cx="3094892" cy="2194560"/>
          </a:xfrm>
          <a:prstGeom prst="rect">
            <a:avLst/>
          </a:prstGeom>
        </p:spPr>
      </p:pic>
    </p:spTree>
    <p:extLst>
      <p:ext uri="{BB962C8B-B14F-4D97-AF65-F5344CB8AC3E}">
        <p14:creationId xmlns:p14="http://schemas.microsoft.com/office/powerpoint/2010/main" val="303010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Conclusions</a:t>
            </a:r>
          </a:p>
        </p:txBody>
      </p:sp>
      <p:sp>
        <p:nvSpPr>
          <p:cNvPr id="8" name="Rectangle 7"/>
          <p:cNvSpPr/>
          <p:nvPr/>
        </p:nvSpPr>
        <p:spPr>
          <a:xfrm>
            <a:off x="628650" y="1571162"/>
            <a:ext cx="7886245" cy="3416320"/>
          </a:xfrm>
          <a:prstGeom prst="rect">
            <a:avLst/>
          </a:prstGeom>
          <a:solidFill>
            <a:schemeClr val="bg1"/>
          </a:solidFill>
        </p:spPr>
        <p:txBody>
          <a:bodyPr wrap="square">
            <a:spAutoFit/>
          </a:bodyPr>
          <a:lstStyle/>
          <a:p>
            <a:endParaRPr lang="en-US" dirty="0">
              <a:solidFill>
                <a:schemeClr val="tx2"/>
              </a:solidFill>
            </a:endParaRPr>
          </a:p>
          <a:p>
            <a:pPr marL="342900" indent="-342900">
              <a:buBlip>
                <a:blip r:embed="rId2"/>
              </a:buBlip>
            </a:pPr>
            <a:r>
              <a:rPr lang="en-US" dirty="0">
                <a:solidFill>
                  <a:schemeClr val="tx2"/>
                </a:solidFill>
              </a:rPr>
              <a:t>We find decreasing green production costs will increase the green market share and total CSR investment, especially when cooperative.</a:t>
            </a:r>
          </a:p>
          <a:p>
            <a:pPr marL="342900" indent="-342900">
              <a:buBlip>
                <a:blip r:embed="rId2"/>
              </a:buBlip>
            </a:pPr>
            <a:endParaRPr lang="en-US" dirty="0">
              <a:solidFill>
                <a:schemeClr val="tx2"/>
              </a:solidFill>
            </a:endParaRPr>
          </a:p>
          <a:p>
            <a:pPr marL="342900" indent="-342900">
              <a:buBlip>
                <a:blip r:embed="rId2"/>
              </a:buBlip>
            </a:pPr>
            <a:r>
              <a:rPr lang="en-US" dirty="0">
                <a:solidFill>
                  <a:schemeClr val="tx2"/>
                </a:solidFill>
              </a:rPr>
              <a:t>Green technology is more likely to be introduced in competitive market.</a:t>
            </a:r>
          </a:p>
          <a:p>
            <a:endParaRPr lang="en-US" dirty="0">
              <a:solidFill>
                <a:schemeClr val="tx2"/>
              </a:solidFill>
            </a:endParaRPr>
          </a:p>
          <a:p>
            <a:pPr marL="342900" indent="-342900">
              <a:buBlip>
                <a:blip r:embed="rId2"/>
              </a:buBlip>
            </a:pPr>
            <a:r>
              <a:rPr lang="en-US" dirty="0">
                <a:solidFill>
                  <a:schemeClr val="tx2"/>
                </a:solidFill>
              </a:rPr>
              <a:t>When producers can flexibly choose their type, sustainable market outcomes are always greater when firms cooperate.</a:t>
            </a:r>
          </a:p>
          <a:p>
            <a:endParaRPr lang="en-US" dirty="0">
              <a:solidFill>
                <a:schemeClr val="tx2"/>
              </a:solidFill>
            </a:endParaRPr>
          </a:p>
          <a:p>
            <a:pPr marL="342900" indent="-342900">
              <a:buBlip>
                <a:blip r:embed="rId2"/>
              </a:buBlip>
            </a:pPr>
            <a:r>
              <a:rPr lang="en-US" dirty="0">
                <a:solidFill>
                  <a:schemeClr val="tx2"/>
                </a:solidFill>
              </a:rPr>
              <a:t>Our findings provide important implications for policy-makers as they offer insights into which types of markets are most impacted by green production cost reduction.</a:t>
            </a:r>
          </a:p>
        </p:txBody>
      </p:sp>
      <p:sp>
        <p:nvSpPr>
          <p:cNvPr id="5" name="Footer Placeholder 4">
            <a:extLst>
              <a:ext uri="{FF2B5EF4-FFF2-40B4-BE49-F238E27FC236}">
                <a16:creationId xmlns:a16="http://schemas.microsoft.com/office/drawing/2014/main" id="{12A7C161-B704-CD4F-8807-868F2C6F1B3D}"/>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Tree>
    <p:extLst>
      <p:ext uri="{BB962C8B-B14F-4D97-AF65-F5344CB8AC3E}">
        <p14:creationId xmlns:p14="http://schemas.microsoft.com/office/powerpoint/2010/main" val="23723738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2E4C-DB48-4699-ABE4-642F861064EC}"/>
              </a:ext>
            </a:extLst>
          </p:cNvPr>
          <p:cNvSpPr>
            <a:spLocks noGrp="1"/>
          </p:cNvSpPr>
          <p:nvPr>
            <p:ph type="title"/>
          </p:nvPr>
        </p:nvSpPr>
        <p:spPr/>
        <p:txBody>
          <a:bodyPr>
            <a:normAutofit/>
          </a:bodyPr>
          <a:lstStyle/>
          <a:p>
            <a:r>
              <a:rPr lang="en-US" sz="3600" dirty="0"/>
              <a:t>Thank you!</a:t>
            </a:r>
          </a:p>
        </p:txBody>
      </p:sp>
      <p:sp>
        <p:nvSpPr>
          <p:cNvPr id="3" name="Text Placeholder 2"/>
          <p:cNvSpPr>
            <a:spLocks noGrp="1"/>
          </p:cNvSpPr>
          <p:nvPr>
            <p:ph type="body" idx="1"/>
          </p:nvPr>
        </p:nvSpPr>
        <p:spPr>
          <a:xfrm>
            <a:off x="623888" y="2913799"/>
            <a:ext cx="7886700" cy="1186862"/>
          </a:xfrm>
        </p:spPr>
        <p:txBody>
          <a:bodyPr>
            <a:noAutofit/>
          </a:bodyPr>
          <a:lstStyle/>
          <a:p>
            <a:pPr marL="342900" indent="-342900">
              <a:buBlip>
                <a:blip r:embed="rId2"/>
              </a:buBlip>
            </a:pPr>
            <a:r>
              <a:rPr lang="en-US" sz="1600" dirty="0">
                <a:solidFill>
                  <a:schemeClr val="tx2"/>
                </a:solidFill>
              </a:rPr>
              <a:t>Full paper: </a:t>
            </a:r>
            <a:r>
              <a:rPr lang="en-US" sz="1600" dirty="0">
                <a:solidFill>
                  <a:schemeClr val="tx2"/>
                </a:solidFill>
                <a:hlinkClick r:id="rId3"/>
              </a:rPr>
              <a:t>https://papers.ssrn.com/sol3/papers.cfm?abstract_id=4344348</a:t>
            </a:r>
            <a:r>
              <a:rPr lang="en-US" sz="1600" dirty="0">
                <a:solidFill>
                  <a:schemeClr val="tx2"/>
                </a:solidFill>
              </a:rPr>
              <a:t> </a:t>
            </a:r>
          </a:p>
          <a:p>
            <a:pPr marL="342900" indent="-342900">
              <a:buBlip>
                <a:blip r:embed="rId2"/>
              </a:buBlip>
            </a:pPr>
            <a:r>
              <a:rPr lang="en-US" sz="1600" dirty="0">
                <a:solidFill>
                  <a:schemeClr val="tx2"/>
                </a:solidFill>
              </a:rPr>
              <a:t>Comments, questions @ </a:t>
            </a:r>
            <a:r>
              <a:rPr lang="en-US" sz="1600" dirty="0">
                <a:solidFill>
                  <a:schemeClr val="tx2"/>
                </a:solidFill>
                <a:hlinkClick r:id="rId4"/>
              </a:rPr>
              <a:t>tic54@pitt.edu</a:t>
            </a:r>
            <a:endParaRPr lang="en-US" sz="1600" dirty="0">
              <a:solidFill>
                <a:schemeClr val="tx2"/>
              </a:solidFill>
            </a:endParaRPr>
          </a:p>
          <a:p>
            <a:pPr marL="342900" indent="-342900">
              <a:buBlip>
                <a:blip r:embed="rId2"/>
              </a:buBlip>
            </a:pPr>
            <a:r>
              <a:rPr lang="en-US" sz="1600" dirty="0">
                <a:solidFill>
                  <a:schemeClr val="tx2"/>
                </a:solidFill>
              </a:rPr>
              <a:t>More papers: </a:t>
            </a:r>
            <a:r>
              <a:rPr lang="en-US" sz="1600" dirty="0">
                <a:solidFill>
                  <a:schemeClr val="tx2"/>
                </a:solidFill>
                <a:hlinkClick r:id="rId5"/>
              </a:rPr>
              <a:t>https://tcui-pitt.github.io/</a:t>
            </a:r>
            <a:endParaRPr lang="en-US" sz="1600" dirty="0"/>
          </a:p>
        </p:txBody>
      </p:sp>
      <p:sp>
        <p:nvSpPr>
          <p:cNvPr id="8" name="Footer Placeholder 4"/>
          <p:cNvSpPr>
            <a:spLocks noGrp="1"/>
          </p:cNvSpPr>
          <p:nvPr>
            <p:ph type="ftr" sz="quarter" idx="11"/>
          </p:nvPr>
        </p:nvSpPr>
        <p:spPr/>
        <p:txBody>
          <a:bodyPr/>
          <a:lstStyle/>
          <a:p>
            <a:r>
              <a:rPr lang="en-US"/>
              <a:t>MSOM 2023</a:t>
            </a:r>
            <a:endParaRPr lang="en-US" dirty="0"/>
          </a:p>
        </p:txBody>
      </p:sp>
    </p:spTree>
    <p:extLst>
      <p:ext uri="{BB962C8B-B14F-4D97-AF65-F5344CB8AC3E}">
        <p14:creationId xmlns:p14="http://schemas.microsoft.com/office/powerpoint/2010/main" val="2535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8E73-24FF-5B59-049E-8D4A2ED5E021}"/>
              </a:ext>
            </a:extLst>
          </p:cNvPr>
          <p:cNvSpPr>
            <a:spLocks noGrp="1"/>
          </p:cNvSpPr>
          <p:nvPr>
            <p:ph type="title"/>
          </p:nvPr>
        </p:nvSpPr>
        <p:spPr/>
        <p:txBody>
          <a:bodyPr/>
          <a:lstStyle/>
          <a:p>
            <a:r>
              <a:rPr lang="en-US"/>
              <a:t>Corporate Social Responsibility</a:t>
            </a:r>
            <a:endParaRPr lang="en-US" dirty="0"/>
          </a:p>
        </p:txBody>
      </p:sp>
      <p:sp>
        <p:nvSpPr>
          <p:cNvPr id="4" name="Footer Placeholder 3">
            <a:extLst>
              <a:ext uri="{FF2B5EF4-FFF2-40B4-BE49-F238E27FC236}">
                <a16:creationId xmlns:a16="http://schemas.microsoft.com/office/drawing/2014/main" id="{6724AA8F-D182-6D1F-FEBD-1BAE7B42D63A}"/>
              </a:ext>
            </a:extLst>
          </p:cNvPr>
          <p:cNvSpPr>
            <a:spLocks noGrp="1"/>
          </p:cNvSpPr>
          <p:nvPr>
            <p:ph type="ftr" sz="quarter" idx="11"/>
          </p:nvPr>
        </p:nvSpPr>
        <p:spPr/>
        <p:txBody>
          <a:bodyPr/>
          <a:lstStyle/>
          <a:p>
            <a:r>
              <a:rPr lang="en-US" dirty="0"/>
              <a:t>MSOM 2023</a:t>
            </a:r>
          </a:p>
        </p:txBody>
      </p:sp>
      <p:sp>
        <p:nvSpPr>
          <p:cNvPr id="5" name="TextBox 4">
            <a:extLst>
              <a:ext uri="{FF2B5EF4-FFF2-40B4-BE49-F238E27FC236}">
                <a16:creationId xmlns:a16="http://schemas.microsoft.com/office/drawing/2014/main" id="{37AD8159-B2AB-22B5-2431-083D997C8709}"/>
              </a:ext>
            </a:extLst>
          </p:cNvPr>
          <p:cNvSpPr txBox="1"/>
          <p:nvPr/>
        </p:nvSpPr>
        <p:spPr>
          <a:xfrm>
            <a:off x="605790" y="1803434"/>
            <a:ext cx="7886700" cy="2262158"/>
          </a:xfrm>
          <a:prstGeom prst="rect">
            <a:avLst/>
          </a:prstGeom>
          <a:noFill/>
        </p:spPr>
        <p:txBody>
          <a:bodyPr wrap="square" rtlCol="0">
            <a:spAutoFit/>
          </a:bodyPr>
          <a:lstStyle/>
          <a:p>
            <a:pPr marL="800100" lvl="1" indent="-342900">
              <a:spcAft>
                <a:spcPts val="600"/>
              </a:spcAft>
              <a:buBlip>
                <a:blip r:embed="rId3"/>
              </a:buBlip>
            </a:pPr>
            <a:r>
              <a:rPr lang="en-US" dirty="0">
                <a:solidFill>
                  <a:schemeClr val="tx2"/>
                </a:solidFill>
              </a:rPr>
              <a:t>A firm can improve its reputation among customers in a competitive market without necessarily greening its manufacturing processes. </a:t>
            </a:r>
          </a:p>
          <a:p>
            <a:pPr marL="1257300" lvl="2" indent="-342900">
              <a:spcAft>
                <a:spcPts val="600"/>
              </a:spcAft>
              <a:buBlip>
                <a:blip r:embed="rId3"/>
              </a:buBlip>
            </a:pPr>
            <a:r>
              <a:rPr lang="en-US" dirty="0">
                <a:solidFill>
                  <a:schemeClr val="tx2"/>
                </a:solidFill>
              </a:rPr>
              <a:t>Consider the </a:t>
            </a:r>
            <a:r>
              <a:rPr lang="en-US" b="1" dirty="0">
                <a:solidFill>
                  <a:schemeClr val="accent6">
                    <a:lumMod val="75000"/>
                  </a:schemeClr>
                </a:solidFill>
              </a:rPr>
              <a:t>Halo Effect </a:t>
            </a:r>
            <a:r>
              <a:rPr lang="en-US" dirty="0">
                <a:solidFill>
                  <a:schemeClr val="tx2"/>
                </a:solidFill>
              </a:rPr>
              <a:t>(</a:t>
            </a:r>
            <a:r>
              <a:rPr lang="en-US" dirty="0" err="1">
                <a:solidFill>
                  <a:schemeClr val="tx2"/>
                </a:solidFill>
              </a:rPr>
              <a:t>Jin</a:t>
            </a:r>
            <a:r>
              <a:rPr lang="en-US" dirty="0">
                <a:solidFill>
                  <a:schemeClr val="tx2"/>
                </a:solidFill>
              </a:rPr>
              <a:t> and Lee, 2019)</a:t>
            </a:r>
          </a:p>
          <a:p>
            <a:pPr marL="800100" lvl="1" indent="-342900">
              <a:spcAft>
                <a:spcPts val="600"/>
              </a:spcAft>
              <a:buBlip>
                <a:blip r:embed="rId3"/>
              </a:buBlip>
            </a:pPr>
            <a:r>
              <a:rPr lang="en-US" dirty="0">
                <a:solidFill>
                  <a:schemeClr val="tx2"/>
                </a:solidFill>
              </a:rPr>
              <a:t>A public display of social investment is often used to cover up less visible non-green practices (</a:t>
            </a:r>
            <a:r>
              <a:rPr lang="en-US" dirty="0">
                <a:solidFill>
                  <a:srgbClr val="00B050"/>
                </a:solidFill>
              </a:rPr>
              <a:t>greenwashing</a:t>
            </a:r>
            <a:r>
              <a:rPr lang="en-US" dirty="0">
                <a:solidFill>
                  <a:schemeClr val="tx2"/>
                </a:solidFill>
              </a:rPr>
              <a:t>).</a:t>
            </a:r>
          </a:p>
          <a:p>
            <a:pPr marL="342900" indent="-342900">
              <a:buBlip>
                <a:blip r:embed="rId3"/>
              </a:buBlip>
            </a:pPr>
            <a:endParaRPr lang="en-US" dirty="0">
              <a:solidFill>
                <a:schemeClr val="tx2"/>
              </a:solidFill>
            </a:endParaRPr>
          </a:p>
        </p:txBody>
      </p:sp>
      <p:pic>
        <p:nvPicPr>
          <p:cNvPr id="1026" name="Picture 2">
            <a:extLst>
              <a:ext uri="{FF2B5EF4-FFF2-40B4-BE49-F238E27FC236}">
                <a16:creationId xmlns:a16="http://schemas.microsoft.com/office/drawing/2014/main" id="{41D4F9F2-A886-2D00-8137-A9671C39C0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3980" y="4088452"/>
            <a:ext cx="2819400" cy="17044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A74E942-2B8D-AD46-27E8-A70002BFC8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0422" y="4065592"/>
            <a:ext cx="3156161" cy="1778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7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8C45E-0A8B-DD14-1DA5-EA25B1DD3462}"/>
              </a:ext>
            </a:extLst>
          </p:cNvPr>
          <p:cNvSpPr>
            <a:spLocks noGrp="1"/>
          </p:cNvSpPr>
          <p:nvPr>
            <p:ph type="title"/>
          </p:nvPr>
        </p:nvSpPr>
        <p:spPr/>
        <p:txBody>
          <a:bodyPr/>
          <a:lstStyle/>
          <a:p>
            <a:r>
              <a:rPr lang="en-US" dirty="0"/>
              <a:t>Market Competition</a:t>
            </a:r>
          </a:p>
        </p:txBody>
      </p:sp>
      <p:sp>
        <p:nvSpPr>
          <p:cNvPr id="4" name="Footer Placeholder 3">
            <a:extLst>
              <a:ext uri="{FF2B5EF4-FFF2-40B4-BE49-F238E27FC236}">
                <a16:creationId xmlns:a16="http://schemas.microsoft.com/office/drawing/2014/main" id="{F6F6FE06-C824-6FE7-7CB6-C670ACCDD0DF}"/>
              </a:ext>
            </a:extLst>
          </p:cNvPr>
          <p:cNvSpPr>
            <a:spLocks noGrp="1"/>
          </p:cNvSpPr>
          <p:nvPr>
            <p:ph type="ftr" sz="quarter" idx="11"/>
          </p:nvPr>
        </p:nvSpPr>
        <p:spPr/>
        <p:txBody>
          <a:bodyPr/>
          <a:lstStyle/>
          <a:p>
            <a:r>
              <a:rPr lang="en-US"/>
              <a:t>MSOM 2023</a:t>
            </a:r>
            <a:endParaRPr lang="en-US" dirty="0"/>
          </a:p>
        </p:txBody>
      </p:sp>
      <p:sp>
        <p:nvSpPr>
          <p:cNvPr id="5" name="TextBox 4">
            <a:extLst>
              <a:ext uri="{FF2B5EF4-FFF2-40B4-BE49-F238E27FC236}">
                <a16:creationId xmlns:a16="http://schemas.microsoft.com/office/drawing/2014/main" id="{3ADCF0B2-E45A-AED8-BAA3-AE81865ACC19}"/>
              </a:ext>
            </a:extLst>
          </p:cNvPr>
          <p:cNvSpPr txBox="1"/>
          <p:nvPr/>
        </p:nvSpPr>
        <p:spPr>
          <a:xfrm>
            <a:off x="651510" y="1620812"/>
            <a:ext cx="7863840" cy="3862596"/>
          </a:xfrm>
          <a:prstGeom prst="rect">
            <a:avLst/>
          </a:prstGeom>
          <a:noFill/>
        </p:spPr>
        <p:txBody>
          <a:bodyPr wrap="square" rtlCol="0">
            <a:spAutoFit/>
          </a:bodyPr>
          <a:lstStyle/>
          <a:p>
            <a:pPr>
              <a:spcBef>
                <a:spcPts val="1200"/>
              </a:spcBef>
              <a:spcAft>
                <a:spcPts val="600"/>
              </a:spcAft>
            </a:pPr>
            <a:r>
              <a:rPr lang="en-US" altLang="zh-CN" sz="2000" dirty="0">
                <a:solidFill>
                  <a:schemeClr val="tx2"/>
                </a:solidFill>
              </a:rPr>
              <a:t>“The monopolist is the conservationist’s friend” (</a:t>
            </a:r>
            <a:r>
              <a:rPr lang="en-US" altLang="zh-CN" sz="2000" dirty="0" err="1">
                <a:solidFill>
                  <a:schemeClr val="tx2"/>
                </a:solidFill>
              </a:rPr>
              <a:t>Hotelling</a:t>
            </a:r>
            <a:r>
              <a:rPr lang="en-US" altLang="zh-CN" sz="2000" dirty="0">
                <a:solidFill>
                  <a:schemeClr val="tx2"/>
                </a:solidFill>
              </a:rPr>
              <a:t>, 1929; Solow, 1974)</a:t>
            </a:r>
            <a:r>
              <a:rPr lang="en" altLang="zh-CN" sz="2000" dirty="0">
                <a:solidFill>
                  <a:schemeClr val="tx2"/>
                </a:solidFill>
              </a:rPr>
              <a:t>.</a:t>
            </a:r>
          </a:p>
          <a:p>
            <a:pPr>
              <a:spcBef>
                <a:spcPts val="600"/>
              </a:spcBef>
            </a:pPr>
            <a:r>
              <a:rPr lang="en-US" u="sng" dirty="0"/>
              <a:t>Literature:</a:t>
            </a:r>
          </a:p>
          <a:p>
            <a:pPr marL="342900" indent="-342900">
              <a:spcBef>
                <a:spcPts val="600"/>
              </a:spcBef>
              <a:buBlip>
                <a:blip r:embed="rId3"/>
              </a:buBlip>
            </a:pPr>
            <a:r>
              <a:rPr lang="en-US" dirty="0">
                <a:solidFill>
                  <a:schemeClr val="tx2"/>
                </a:solidFill>
              </a:rPr>
              <a:t>(</a:t>
            </a:r>
            <a:r>
              <a:rPr lang="en-US" dirty="0" err="1">
                <a:solidFill>
                  <a:schemeClr val="tx2"/>
                </a:solidFill>
              </a:rPr>
              <a:t>Duanmu</a:t>
            </a:r>
            <a:r>
              <a:rPr lang="en-US" dirty="0">
                <a:solidFill>
                  <a:schemeClr val="tx2"/>
                </a:solidFill>
              </a:rPr>
              <a:t> et al.,2018) use a large sample of Chinese manufacturing firms between 2000 and 2005, intensified market competition has an overall negative impact on firms’ environmental performance.</a:t>
            </a:r>
          </a:p>
          <a:p>
            <a:pPr marL="342900" indent="-342900">
              <a:spcBef>
                <a:spcPts val="600"/>
              </a:spcBef>
              <a:buBlip>
                <a:blip r:embed="rId3"/>
              </a:buBlip>
            </a:pPr>
            <a:endParaRPr lang="en-US" dirty="0">
              <a:solidFill>
                <a:schemeClr val="tx2"/>
              </a:solidFill>
            </a:endParaRPr>
          </a:p>
          <a:p>
            <a:pPr marL="342900" indent="-342900">
              <a:spcBef>
                <a:spcPts val="600"/>
              </a:spcBef>
              <a:buBlip>
                <a:blip r:embed="rId3"/>
              </a:buBlip>
            </a:pPr>
            <a:r>
              <a:rPr lang="en-US" dirty="0">
                <a:solidFill>
                  <a:schemeClr val="tx2"/>
                </a:solidFill>
              </a:rPr>
              <a:t>Using a panel of 8,562 firms from the automobile sector that patented in 42 countries between 1998 and 2012, (Aghion et al, 2023) find that greater exposure to environmental attitudes has a significant positive effect on the probability for a firm to innovate in the clean direction, and all the more so the higher the degree of product market competition.</a:t>
            </a:r>
          </a:p>
        </p:txBody>
      </p:sp>
    </p:spTree>
    <p:extLst>
      <p:ext uri="{BB962C8B-B14F-4D97-AF65-F5344CB8AC3E}">
        <p14:creationId xmlns:p14="http://schemas.microsoft.com/office/powerpoint/2010/main" val="1347520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8E73-24FF-5B59-049E-8D4A2ED5E021}"/>
              </a:ext>
            </a:extLst>
          </p:cNvPr>
          <p:cNvSpPr>
            <a:spLocks noGrp="1"/>
          </p:cNvSpPr>
          <p:nvPr>
            <p:ph type="title"/>
          </p:nvPr>
        </p:nvSpPr>
        <p:spPr/>
        <p:txBody>
          <a:bodyPr/>
          <a:lstStyle/>
          <a:p>
            <a:r>
              <a:rPr lang="en-US"/>
              <a:t>Corporate Social Responsibility</a:t>
            </a:r>
            <a:endParaRPr lang="en-US" dirty="0"/>
          </a:p>
        </p:txBody>
      </p:sp>
      <p:sp>
        <p:nvSpPr>
          <p:cNvPr id="4" name="Footer Placeholder 3">
            <a:extLst>
              <a:ext uri="{FF2B5EF4-FFF2-40B4-BE49-F238E27FC236}">
                <a16:creationId xmlns:a16="http://schemas.microsoft.com/office/drawing/2014/main" id="{6724AA8F-D182-6D1F-FEBD-1BAE7B42D63A}"/>
              </a:ext>
            </a:extLst>
          </p:cNvPr>
          <p:cNvSpPr>
            <a:spLocks noGrp="1"/>
          </p:cNvSpPr>
          <p:nvPr>
            <p:ph type="ftr" sz="quarter" idx="11"/>
          </p:nvPr>
        </p:nvSpPr>
        <p:spPr/>
        <p:txBody>
          <a:bodyPr/>
          <a:lstStyle/>
          <a:p>
            <a:r>
              <a:rPr lang="en-US"/>
              <a:t>MSOM 2023</a:t>
            </a:r>
            <a:endParaRPr lang="en-US" dirty="0"/>
          </a:p>
        </p:txBody>
      </p:sp>
      <p:pic>
        <p:nvPicPr>
          <p:cNvPr id="3" name="Picture 2">
            <a:extLst>
              <a:ext uri="{FF2B5EF4-FFF2-40B4-BE49-F238E27FC236}">
                <a16:creationId xmlns:a16="http://schemas.microsoft.com/office/drawing/2014/main" id="{5F310B9E-0498-CFA7-7957-81B91DBEB425}"/>
              </a:ext>
            </a:extLst>
          </p:cNvPr>
          <p:cNvPicPr>
            <a:picLocks noChangeAspect="1"/>
          </p:cNvPicPr>
          <p:nvPr/>
        </p:nvPicPr>
        <p:blipFill>
          <a:blip r:embed="rId2"/>
          <a:stretch>
            <a:fillRect/>
          </a:stretch>
        </p:blipFill>
        <p:spPr>
          <a:xfrm>
            <a:off x="1343323" y="1690689"/>
            <a:ext cx="6457354" cy="2841798"/>
          </a:xfrm>
          <a:prstGeom prst="rect">
            <a:avLst/>
          </a:prstGeom>
        </p:spPr>
      </p:pic>
      <p:pic>
        <p:nvPicPr>
          <p:cNvPr id="6" name="Picture 5">
            <a:extLst>
              <a:ext uri="{FF2B5EF4-FFF2-40B4-BE49-F238E27FC236}">
                <a16:creationId xmlns:a16="http://schemas.microsoft.com/office/drawing/2014/main" id="{717B8A1B-DFC6-37B3-66FC-C820049BD7D5}"/>
              </a:ext>
            </a:extLst>
          </p:cNvPr>
          <p:cNvPicPr>
            <a:picLocks noChangeAspect="1"/>
          </p:cNvPicPr>
          <p:nvPr/>
        </p:nvPicPr>
        <p:blipFill>
          <a:blip r:embed="rId3"/>
          <a:stretch>
            <a:fillRect/>
          </a:stretch>
        </p:blipFill>
        <p:spPr>
          <a:xfrm>
            <a:off x="2349148" y="4711872"/>
            <a:ext cx="4445703" cy="1465093"/>
          </a:xfrm>
          <a:prstGeom prst="rect">
            <a:avLst/>
          </a:prstGeom>
        </p:spPr>
      </p:pic>
    </p:spTree>
    <p:extLst>
      <p:ext uri="{BB962C8B-B14F-4D97-AF65-F5344CB8AC3E}">
        <p14:creationId xmlns:p14="http://schemas.microsoft.com/office/powerpoint/2010/main" val="25904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743F4AC-9538-77CE-E360-95B7A5860488}"/>
              </a:ext>
            </a:extLst>
          </p:cNvPr>
          <p:cNvSpPr>
            <a:spLocks noGrp="1"/>
          </p:cNvSpPr>
          <p:nvPr>
            <p:ph type="title"/>
          </p:nvPr>
        </p:nvSpPr>
        <p:spPr>
          <a:xfrm>
            <a:off x="628650" y="365126"/>
            <a:ext cx="7886700" cy="1325563"/>
          </a:xfrm>
        </p:spPr>
        <p:txBody>
          <a:bodyPr/>
          <a:lstStyle/>
          <a:p>
            <a:r>
              <a:rPr lang="en-US" dirty="0"/>
              <a:t>Research Question</a:t>
            </a:r>
          </a:p>
        </p:txBody>
      </p:sp>
      <p:sp>
        <p:nvSpPr>
          <p:cNvPr id="6" name="Footer Placeholder 3">
            <a:extLst>
              <a:ext uri="{FF2B5EF4-FFF2-40B4-BE49-F238E27FC236}">
                <a16:creationId xmlns:a16="http://schemas.microsoft.com/office/drawing/2014/main" id="{507E5A2D-6304-38B3-CCA1-43EFC2AD7C9A}"/>
              </a:ext>
            </a:extLst>
          </p:cNvPr>
          <p:cNvSpPr>
            <a:spLocks noGrp="1"/>
          </p:cNvSpPr>
          <p:nvPr>
            <p:ph type="ftr" sz="quarter" idx="11"/>
          </p:nvPr>
        </p:nvSpPr>
        <p:spPr>
          <a:xfrm>
            <a:off x="2686051" y="6356351"/>
            <a:ext cx="3771900" cy="365125"/>
          </a:xfrm>
        </p:spPr>
        <p:txBody>
          <a:bodyPr/>
          <a:lstStyle/>
          <a:p>
            <a:r>
              <a:rPr lang="en-US" dirty="0"/>
              <a:t>MSOM 2023</a:t>
            </a:r>
          </a:p>
        </p:txBody>
      </p:sp>
      <p:sp>
        <p:nvSpPr>
          <p:cNvPr id="3" name="Rectangle 2">
            <a:extLst>
              <a:ext uri="{FF2B5EF4-FFF2-40B4-BE49-F238E27FC236}">
                <a16:creationId xmlns:a16="http://schemas.microsoft.com/office/drawing/2014/main" id="{38406C2D-FE77-49A3-8287-38D387A617B1}"/>
              </a:ext>
            </a:extLst>
          </p:cNvPr>
          <p:cNvSpPr/>
          <p:nvPr/>
        </p:nvSpPr>
        <p:spPr>
          <a:xfrm>
            <a:off x="628650" y="1585794"/>
            <a:ext cx="8073342" cy="2262158"/>
          </a:xfrm>
          <a:prstGeom prst="rect">
            <a:avLst/>
          </a:prstGeom>
        </p:spPr>
        <p:txBody>
          <a:bodyPr wrap="square">
            <a:spAutoFit/>
          </a:bodyPr>
          <a:lstStyle/>
          <a:p>
            <a:r>
              <a:rPr lang="en-US" altLang="zh-CN" i="1" dirty="0">
                <a:solidFill>
                  <a:schemeClr val="accent6">
                    <a:lumMod val="75000"/>
                  </a:schemeClr>
                </a:solidFill>
              </a:rPr>
              <a:t>Qu: </a:t>
            </a:r>
            <a:r>
              <a:rPr lang="en-US" altLang="zh-CN" b="1" i="1" dirty="0">
                <a:solidFill>
                  <a:schemeClr val="accent6">
                    <a:lumMod val="75000"/>
                  </a:schemeClr>
                </a:solidFill>
              </a:rPr>
              <a:t>What kinds of markets can easily transition to sustainable practices?</a:t>
            </a:r>
          </a:p>
          <a:p>
            <a:pPr marL="342900" indent="-342900">
              <a:spcBef>
                <a:spcPts val="600"/>
              </a:spcBef>
              <a:buBlip>
                <a:blip r:embed="rId2"/>
              </a:buBlip>
            </a:pPr>
            <a:r>
              <a:rPr lang="en-US" dirty="0">
                <a:solidFill>
                  <a:schemeClr val="tx2"/>
                </a:solidFill>
              </a:rPr>
              <a:t>As the additional cost of green production falls, what sorts of markets will be able to shift to favor green production?</a:t>
            </a:r>
          </a:p>
          <a:p>
            <a:pPr marL="342900" indent="-342900">
              <a:spcBef>
                <a:spcPts val="600"/>
              </a:spcBef>
              <a:buBlip>
                <a:blip r:embed="rId2"/>
              </a:buBlip>
            </a:pPr>
            <a:r>
              <a:rPr lang="en-US" dirty="0">
                <a:solidFill>
                  <a:schemeClr val="tx2"/>
                </a:solidFill>
              </a:rPr>
              <a:t>As the additional cost of green production falls, how does total CSR investment vary?</a:t>
            </a:r>
          </a:p>
          <a:p>
            <a:pPr marL="342900" indent="-342900">
              <a:spcBef>
                <a:spcPts val="600"/>
              </a:spcBef>
              <a:buBlip>
                <a:blip r:embed="rId2"/>
              </a:buBlip>
            </a:pPr>
            <a:r>
              <a:rPr lang="en-US" dirty="0">
                <a:solidFill>
                  <a:schemeClr val="tx2"/>
                </a:solidFill>
              </a:rPr>
              <a:t>Does the competitive character of a market matter? Are competitive markets more or less malleable than consolidated ones? </a:t>
            </a:r>
          </a:p>
        </p:txBody>
      </p:sp>
      <p:pic>
        <p:nvPicPr>
          <p:cNvPr id="8" name="Picture 7">
            <a:extLst>
              <a:ext uri="{FF2B5EF4-FFF2-40B4-BE49-F238E27FC236}">
                <a16:creationId xmlns:a16="http://schemas.microsoft.com/office/drawing/2014/main" id="{D63FC2A2-EF5F-4B90-8722-AE20C8208DF1}"/>
              </a:ext>
            </a:extLst>
          </p:cNvPr>
          <p:cNvPicPr>
            <a:picLocks noChangeAspect="1"/>
          </p:cNvPicPr>
          <p:nvPr/>
        </p:nvPicPr>
        <p:blipFill>
          <a:blip r:embed="rId3"/>
          <a:stretch>
            <a:fillRect/>
          </a:stretch>
        </p:blipFill>
        <p:spPr>
          <a:xfrm>
            <a:off x="928552" y="4004841"/>
            <a:ext cx="5343283" cy="2351510"/>
          </a:xfrm>
          <a:prstGeom prst="rect">
            <a:avLst/>
          </a:prstGeom>
        </p:spPr>
      </p:pic>
      <p:pic>
        <p:nvPicPr>
          <p:cNvPr id="9" name="Picture 8">
            <a:extLst>
              <a:ext uri="{FF2B5EF4-FFF2-40B4-BE49-F238E27FC236}">
                <a16:creationId xmlns:a16="http://schemas.microsoft.com/office/drawing/2014/main" id="{464EDFEC-B5CC-457B-91BF-E8875BC92A06}"/>
              </a:ext>
            </a:extLst>
          </p:cNvPr>
          <p:cNvPicPr>
            <a:picLocks noChangeAspect="1"/>
          </p:cNvPicPr>
          <p:nvPr/>
        </p:nvPicPr>
        <p:blipFill rotWithShape="1">
          <a:blip r:embed="rId4"/>
          <a:srcRect r="52083"/>
          <a:stretch/>
        </p:blipFill>
        <p:spPr>
          <a:xfrm>
            <a:off x="6571737" y="3847952"/>
            <a:ext cx="2130255" cy="1465093"/>
          </a:xfrm>
          <a:prstGeom prst="rect">
            <a:avLst/>
          </a:prstGeom>
        </p:spPr>
      </p:pic>
      <p:pic>
        <p:nvPicPr>
          <p:cNvPr id="10" name="Picture 9">
            <a:extLst>
              <a:ext uri="{FF2B5EF4-FFF2-40B4-BE49-F238E27FC236}">
                <a16:creationId xmlns:a16="http://schemas.microsoft.com/office/drawing/2014/main" id="{A4C2C992-724D-4B1D-8234-0E883CFB2825}"/>
              </a:ext>
            </a:extLst>
          </p:cNvPr>
          <p:cNvPicPr>
            <a:picLocks noChangeAspect="1"/>
          </p:cNvPicPr>
          <p:nvPr/>
        </p:nvPicPr>
        <p:blipFill rotWithShape="1">
          <a:blip r:embed="rId4"/>
          <a:srcRect l="50229"/>
          <a:stretch/>
        </p:blipFill>
        <p:spPr>
          <a:xfrm>
            <a:off x="6530532" y="5256383"/>
            <a:ext cx="2212663" cy="1465093"/>
          </a:xfrm>
          <a:prstGeom prst="rect">
            <a:avLst/>
          </a:prstGeom>
        </p:spPr>
      </p:pic>
    </p:spTree>
    <p:extLst>
      <p:ext uri="{BB962C8B-B14F-4D97-AF65-F5344CB8AC3E}">
        <p14:creationId xmlns:p14="http://schemas.microsoft.com/office/powerpoint/2010/main" val="422496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04392E4C-DB48-4699-ABE4-642F861064EC}"/>
              </a:ext>
            </a:extLst>
          </p:cNvPr>
          <p:cNvSpPr txBox="1">
            <a:spLocks/>
          </p:cNvSpPr>
          <p:nvPr/>
        </p:nvSpPr>
        <p:spPr>
          <a:xfrm>
            <a:off x="628650" y="365126"/>
            <a:ext cx="78867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t>Contributions</a:t>
            </a:r>
            <a:endParaRPr lang="en-US" sz="3600" dirty="0"/>
          </a:p>
        </p:txBody>
      </p:sp>
      <p:sp>
        <p:nvSpPr>
          <p:cNvPr id="61" name="Rectangle 60"/>
          <p:cNvSpPr/>
          <p:nvPr/>
        </p:nvSpPr>
        <p:spPr>
          <a:xfrm>
            <a:off x="493733" y="1484364"/>
            <a:ext cx="8021618" cy="4801314"/>
          </a:xfrm>
          <a:prstGeom prst="rect">
            <a:avLst/>
          </a:prstGeom>
        </p:spPr>
        <p:txBody>
          <a:bodyPr wrap="square">
            <a:spAutoFit/>
          </a:bodyPr>
          <a:lstStyle/>
          <a:p>
            <a:r>
              <a:rPr lang="en-US" altLang="zh-CN" i="1" dirty="0"/>
              <a:t>C1: </a:t>
            </a:r>
            <a:r>
              <a:rPr lang="en-US" altLang="zh-CN" b="1" i="1" dirty="0"/>
              <a:t>Characterize market outcomes for two producers.</a:t>
            </a:r>
          </a:p>
          <a:p>
            <a:pPr marL="342900" indent="-342900">
              <a:buBlip>
                <a:blip r:embed="rId3"/>
              </a:buBlip>
            </a:pPr>
            <a:r>
              <a:rPr lang="en-US" sz="1600" dirty="0">
                <a:solidFill>
                  <a:schemeClr val="tx2"/>
                </a:solidFill>
              </a:rPr>
              <a:t>We derive the optimal/equilibrium pricing and CSR investment policies for two producers when they cooperate/compete. </a:t>
            </a:r>
          </a:p>
          <a:p>
            <a:pPr marL="342900" indent="-342900">
              <a:buBlip>
                <a:blip r:embed="rId3"/>
              </a:buBlip>
            </a:pPr>
            <a:r>
              <a:rPr lang="en-US" sz="1600" dirty="0">
                <a:solidFill>
                  <a:schemeClr val="tx2"/>
                </a:solidFill>
              </a:rPr>
              <a:t>We find lowering the green manufacturing costs increases the green market share and total CSR </a:t>
            </a:r>
            <a:r>
              <a:rPr lang="en-US" sz="1600" u="sng" dirty="0">
                <a:solidFill>
                  <a:schemeClr val="tx2"/>
                </a:solidFill>
              </a:rPr>
              <a:t>faster</a:t>
            </a:r>
            <a:r>
              <a:rPr lang="en-US" sz="1600" dirty="0">
                <a:solidFill>
                  <a:schemeClr val="tx2"/>
                </a:solidFill>
              </a:rPr>
              <a:t> when the producers </a:t>
            </a:r>
            <a:r>
              <a:rPr lang="en-US" sz="1600" u="sng" dirty="0">
                <a:solidFill>
                  <a:schemeClr val="tx2"/>
                </a:solidFill>
              </a:rPr>
              <a:t>cooperate</a:t>
            </a:r>
            <a:r>
              <a:rPr lang="en-US" sz="1600" dirty="0">
                <a:solidFill>
                  <a:schemeClr val="tx2"/>
                </a:solidFill>
              </a:rPr>
              <a:t>.</a:t>
            </a:r>
          </a:p>
          <a:p>
            <a:pPr marL="342900" indent="-342900">
              <a:buBlip>
                <a:blip r:embed="rId3"/>
              </a:buBlip>
            </a:pPr>
            <a:r>
              <a:rPr lang="en-US" sz="1600" dirty="0">
                <a:solidFill>
                  <a:schemeClr val="tx2"/>
                </a:solidFill>
              </a:rPr>
              <a:t>We find a green product is </a:t>
            </a:r>
            <a:r>
              <a:rPr lang="en-US" sz="1600" u="sng" dirty="0">
                <a:solidFill>
                  <a:schemeClr val="tx2"/>
                </a:solidFill>
              </a:rPr>
              <a:t>more readily introduced </a:t>
            </a:r>
            <a:r>
              <a:rPr lang="en-US" sz="1600" dirty="0">
                <a:solidFill>
                  <a:schemeClr val="tx2"/>
                </a:solidFill>
              </a:rPr>
              <a:t>into the market when producers </a:t>
            </a:r>
            <a:r>
              <a:rPr lang="en-US" sz="1600" u="sng" dirty="0">
                <a:solidFill>
                  <a:schemeClr val="tx2"/>
                </a:solidFill>
              </a:rPr>
              <a:t>compete</a:t>
            </a:r>
            <a:r>
              <a:rPr lang="en-US" sz="1600" dirty="0">
                <a:solidFill>
                  <a:schemeClr val="tx2"/>
                </a:solidFill>
              </a:rPr>
              <a:t>.</a:t>
            </a:r>
          </a:p>
          <a:p>
            <a:endParaRPr lang="en-US" dirty="0">
              <a:solidFill>
                <a:schemeClr val="tx2"/>
              </a:solidFill>
            </a:endParaRPr>
          </a:p>
          <a:p>
            <a:r>
              <a:rPr lang="en-US" altLang="zh-CN" i="1" dirty="0"/>
              <a:t>C2: </a:t>
            </a:r>
            <a:r>
              <a:rPr lang="en-US" altLang="zh-CN" b="1" i="1" dirty="0"/>
              <a:t>Further generalize the model to flexible producers.</a:t>
            </a:r>
          </a:p>
          <a:p>
            <a:pPr marL="342900" indent="-342900">
              <a:buBlip>
                <a:blip r:embed="rId3"/>
              </a:buBlip>
            </a:pPr>
            <a:r>
              <a:rPr lang="en-US" sz="1600" dirty="0">
                <a:solidFill>
                  <a:schemeClr val="tx2"/>
                </a:solidFill>
              </a:rPr>
              <a:t>If producers can decide to produce either a green or non-green product, we prove that the green market share and total CSR investment is </a:t>
            </a:r>
            <a:r>
              <a:rPr lang="en-US" sz="1600" u="sng" dirty="0">
                <a:solidFill>
                  <a:schemeClr val="tx2"/>
                </a:solidFill>
              </a:rPr>
              <a:t>always higher </a:t>
            </a:r>
            <a:r>
              <a:rPr lang="en-US" sz="1600" dirty="0">
                <a:solidFill>
                  <a:schemeClr val="tx2"/>
                </a:solidFill>
              </a:rPr>
              <a:t>when producers </a:t>
            </a:r>
            <a:r>
              <a:rPr lang="en-US" sz="1600" u="sng" dirty="0">
                <a:solidFill>
                  <a:schemeClr val="tx2"/>
                </a:solidFill>
              </a:rPr>
              <a:t>cooperate</a:t>
            </a:r>
            <a:r>
              <a:rPr lang="en-US" sz="1600" dirty="0">
                <a:solidFill>
                  <a:schemeClr val="tx2"/>
                </a:solidFill>
              </a:rPr>
              <a:t> than when they compete</a:t>
            </a:r>
          </a:p>
          <a:p>
            <a:endParaRPr lang="en-US" dirty="0">
              <a:solidFill>
                <a:schemeClr val="tx2"/>
              </a:solidFill>
            </a:endParaRPr>
          </a:p>
          <a:p>
            <a:r>
              <a:rPr lang="en-US" altLang="zh-CN" i="1" dirty="0"/>
              <a:t>C3: </a:t>
            </a:r>
            <a:r>
              <a:rPr lang="en-US" altLang="zh-CN" b="1" i="1" dirty="0"/>
              <a:t>Study properties of the many producers in balanced market</a:t>
            </a:r>
          </a:p>
          <a:p>
            <a:pPr marL="342900" indent="-342900">
              <a:buBlip>
                <a:blip r:embed="rId3"/>
              </a:buBlip>
            </a:pPr>
            <a:r>
              <a:rPr lang="en-US" sz="1600" dirty="0">
                <a:solidFill>
                  <a:schemeClr val="tx2"/>
                </a:solidFill>
              </a:rPr>
              <a:t>We generalize our model to the case of many producers, again find that when producers cooperate, there is significantly faster induced growth in green market share as opposed to when in competition.</a:t>
            </a:r>
          </a:p>
          <a:p>
            <a:endParaRPr lang="en-US" dirty="0">
              <a:solidFill>
                <a:schemeClr val="tx2"/>
              </a:solidFill>
            </a:endParaRPr>
          </a:p>
        </p:txBody>
      </p:sp>
      <p:sp>
        <p:nvSpPr>
          <p:cNvPr id="5" name="Footer Placeholder 2">
            <a:extLst>
              <a:ext uri="{FF2B5EF4-FFF2-40B4-BE49-F238E27FC236}">
                <a16:creationId xmlns:a16="http://schemas.microsoft.com/office/drawing/2014/main" id="{59644F5B-33BD-814F-9DD5-755110C98560}"/>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Tree>
    <p:extLst>
      <p:ext uri="{BB962C8B-B14F-4D97-AF65-F5344CB8AC3E}">
        <p14:creationId xmlns:p14="http://schemas.microsoft.com/office/powerpoint/2010/main" val="203329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6D1D8-B163-190D-6A29-284395DC0431}"/>
              </a:ext>
            </a:extLst>
          </p:cNvPr>
          <p:cNvSpPr>
            <a:spLocks noGrp="1"/>
          </p:cNvSpPr>
          <p:nvPr>
            <p:ph type="title"/>
          </p:nvPr>
        </p:nvSpPr>
        <p:spPr/>
        <p:txBody>
          <a:bodyPr/>
          <a:lstStyle/>
          <a:p>
            <a:r>
              <a:rPr lang="en-US" dirty="0"/>
              <a:t>Model and Assumptions</a:t>
            </a:r>
          </a:p>
        </p:txBody>
      </p:sp>
      <p:sp>
        <p:nvSpPr>
          <p:cNvPr id="4" name="Footer Placeholder 3">
            <a:extLst>
              <a:ext uri="{FF2B5EF4-FFF2-40B4-BE49-F238E27FC236}">
                <a16:creationId xmlns:a16="http://schemas.microsoft.com/office/drawing/2014/main" id="{E7821CA4-AABE-0688-AF9A-9C08BE71B94D}"/>
              </a:ext>
            </a:extLst>
          </p:cNvPr>
          <p:cNvSpPr>
            <a:spLocks noGrp="1"/>
          </p:cNvSpPr>
          <p:nvPr>
            <p:ph type="ftr" sz="quarter" idx="11"/>
          </p:nvPr>
        </p:nvSpPr>
        <p:spPr/>
        <p:txBody>
          <a:bodyPr/>
          <a:lstStyle/>
          <a:p>
            <a:r>
              <a:rPr lang="en-US"/>
              <a:t>MSOM 2023</a:t>
            </a:r>
            <a:endParaRPr lang="en-US" dirty="0"/>
          </a:p>
        </p:txBody>
      </p:sp>
      <p:pic>
        <p:nvPicPr>
          <p:cNvPr id="7" name="Picture 6" descr="A picture containing circle, diagram, line&#10;&#10;Description automatically generated">
            <a:extLst>
              <a:ext uri="{FF2B5EF4-FFF2-40B4-BE49-F238E27FC236}">
                <a16:creationId xmlns:a16="http://schemas.microsoft.com/office/drawing/2014/main" id="{1802D033-F1C0-BAA7-83D1-9729E144DD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211" y="3925444"/>
            <a:ext cx="2120012" cy="2310269"/>
          </a:xfrm>
          <a:prstGeom prst="rect">
            <a:avLst/>
          </a:prstGeom>
        </p:spPr>
      </p:pic>
      <p:pic>
        <p:nvPicPr>
          <p:cNvPr id="9" name="Picture 8" descr="A picture containing text, diagram, line, plot&#10;&#10;Description automatically generated">
            <a:extLst>
              <a:ext uri="{FF2B5EF4-FFF2-40B4-BE49-F238E27FC236}">
                <a16:creationId xmlns:a16="http://schemas.microsoft.com/office/drawing/2014/main" id="{370C2AB5-7FBB-161E-DEF9-570C921CDB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051" y="4003765"/>
            <a:ext cx="6121982" cy="2153626"/>
          </a:xfrm>
          <a:prstGeom prst="rect">
            <a:avLst/>
          </a:prstGeom>
        </p:spPr>
      </p:pic>
      <p:sp>
        <p:nvSpPr>
          <p:cNvPr id="15" name="Rectangle 14">
            <a:extLst>
              <a:ext uri="{FF2B5EF4-FFF2-40B4-BE49-F238E27FC236}">
                <a16:creationId xmlns:a16="http://schemas.microsoft.com/office/drawing/2014/main" id="{AC272B39-A476-1684-A75C-F3C9FDFC4690}"/>
              </a:ext>
            </a:extLst>
          </p:cNvPr>
          <p:cNvSpPr/>
          <p:nvPr/>
        </p:nvSpPr>
        <p:spPr>
          <a:xfrm>
            <a:off x="514991" y="1609224"/>
            <a:ext cx="8293042" cy="23102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EC1269D-F0B7-4AEA-26D3-42661B2A2F47}"/>
                  </a:ext>
                </a:extLst>
              </p:cNvPr>
              <p:cNvSpPr txBox="1"/>
              <p:nvPr/>
            </p:nvSpPr>
            <p:spPr>
              <a:xfrm>
                <a:off x="628648" y="1687815"/>
                <a:ext cx="7863840" cy="2769989"/>
              </a:xfrm>
              <a:prstGeom prst="rect">
                <a:avLst/>
              </a:prstGeom>
              <a:noFill/>
            </p:spPr>
            <p:txBody>
              <a:bodyPr wrap="square" rtlCol="0">
                <a:spAutoFit/>
              </a:bodyPr>
              <a:lstStyle/>
              <a:p>
                <a:pPr marL="342900" indent="-342900">
                  <a:spcBef>
                    <a:spcPts val="1200"/>
                  </a:spcBef>
                  <a:spcAft>
                    <a:spcPts val="600"/>
                  </a:spcAft>
                  <a:buFont typeface="Arial" panose="020B0604020202020204" pitchFamily="34" charset="0"/>
                  <a:buChar char="•"/>
                </a:pPr>
                <a:r>
                  <a:rPr lang="en-US" sz="2000" dirty="0">
                    <a:solidFill>
                      <a:schemeClr val="tx2"/>
                    </a:solidFill>
                  </a:rPr>
                  <a:t>We consider markets where producers of substitutable Non-Green product (N) and green product (G) either compete or cooperate.</a:t>
                </a:r>
              </a:p>
              <a:p>
                <a:pPr marL="342900" indent="-342900">
                  <a:spcBef>
                    <a:spcPts val="1200"/>
                  </a:spcBef>
                  <a:spcAft>
                    <a:spcPts val="600"/>
                  </a:spcAft>
                  <a:buFont typeface="Arial" panose="020B0604020202020204" pitchFamily="34" charset="0"/>
                  <a:buChar char="•"/>
                </a:pPr>
                <a:r>
                  <a:rPr lang="en-US" sz="2000" dirty="0">
                    <a:solidFill>
                      <a:schemeClr val="tx2"/>
                    </a:solidFill>
                  </a:rPr>
                  <a:t>Producers are located at </a:t>
                </a:r>
                <a:r>
                  <a:rPr lang="en-US" sz="2000" dirty="0" err="1">
                    <a:solidFill>
                      <a:schemeClr val="tx2"/>
                    </a:solidFill>
                  </a:rPr>
                  <a:t>equispaced</a:t>
                </a:r>
                <a:r>
                  <a:rPr lang="en-US" sz="2000" dirty="0">
                    <a:solidFill>
                      <a:schemeClr val="tx2"/>
                    </a:solidFill>
                  </a:rPr>
                  <a:t> positions on Salop's circle  and set the price </a:t>
                </a:r>
                <a14:m>
                  <m:oMath xmlns:m="http://schemas.openxmlformats.org/officeDocument/2006/math">
                    <m:sSub>
                      <m:sSubPr>
                        <m:ctrlPr>
                          <a:rPr lang="en-US" sz="2000" b="0" i="1" smtClean="0">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𝑝</m:t>
                        </m:r>
                      </m:e>
                      <m:sub>
                        <m:r>
                          <a:rPr lang="en-US" sz="2000" b="0" i="1" smtClean="0">
                            <a:solidFill>
                              <a:schemeClr val="tx2"/>
                            </a:solidFill>
                            <a:latin typeface="Cambria Math" panose="02040503050406030204" pitchFamily="18" charset="0"/>
                          </a:rPr>
                          <m:t>𝑖</m:t>
                        </m:r>
                      </m:sub>
                    </m:sSub>
                  </m:oMath>
                </a14:m>
                <a:r>
                  <a:rPr lang="en-US" sz="2000" dirty="0">
                    <a:solidFill>
                      <a:schemeClr val="tx2"/>
                    </a:solidFill>
                  </a:rPr>
                  <a:t> and the level of (CSR) investment </a:t>
                </a:r>
                <a14:m>
                  <m:oMath xmlns:m="http://schemas.openxmlformats.org/officeDocument/2006/math">
                    <m:sSub>
                      <m:sSubPr>
                        <m:ctrlPr>
                          <a:rPr lang="en-US" sz="2000" b="0" i="1" smtClean="0">
                            <a:solidFill>
                              <a:schemeClr val="tx2"/>
                            </a:solidFill>
                            <a:latin typeface="Cambria Math" panose="02040503050406030204" pitchFamily="18" charset="0"/>
                          </a:rPr>
                        </m:ctrlPr>
                      </m:sSubPr>
                      <m:e>
                        <m:r>
                          <a:rPr lang="en-US" sz="2000" b="0" i="1" smtClean="0">
                            <a:solidFill>
                              <a:schemeClr val="tx2"/>
                            </a:solidFill>
                            <a:latin typeface="Cambria Math" panose="02040503050406030204" pitchFamily="18" charset="0"/>
                          </a:rPr>
                          <m:t>𝑠</m:t>
                        </m:r>
                      </m:e>
                      <m:sub>
                        <m:r>
                          <a:rPr lang="en-US" sz="2000" b="0" i="1" smtClean="0">
                            <a:solidFill>
                              <a:schemeClr val="tx2"/>
                            </a:solidFill>
                            <a:latin typeface="Cambria Math" panose="02040503050406030204" pitchFamily="18" charset="0"/>
                          </a:rPr>
                          <m:t>𝑖</m:t>
                        </m:r>
                      </m:sub>
                    </m:sSub>
                  </m:oMath>
                </a14:m>
                <a:r>
                  <a:rPr lang="en-US" sz="2000" dirty="0">
                    <a:solidFill>
                      <a:schemeClr val="tx2"/>
                    </a:solidFill>
                  </a:rPr>
                  <a:t> to maximize profit.</a:t>
                </a:r>
                <a:endParaRPr lang="en-US" sz="2400" dirty="0">
                  <a:solidFill>
                    <a:schemeClr val="tx2"/>
                  </a:solidFill>
                </a:endParaRPr>
              </a:p>
              <a:p>
                <a:pPr algn="ctr">
                  <a:spcBef>
                    <a:spcPts val="1200"/>
                  </a:spcBef>
                  <a:spcAft>
                    <a:spcPts val="600"/>
                  </a:spcAft>
                </a:pPr>
                <a:endParaRPr lang="en-US" sz="2400" dirty="0">
                  <a:solidFill>
                    <a:schemeClr val="tx2"/>
                  </a:solidFill>
                </a:endParaRPr>
              </a:p>
            </p:txBody>
          </p:sp>
        </mc:Choice>
        <mc:Fallback xmlns="">
          <p:sp>
            <p:nvSpPr>
              <p:cNvPr id="16" name="TextBox 15">
                <a:extLst>
                  <a:ext uri="{FF2B5EF4-FFF2-40B4-BE49-F238E27FC236}">
                    <a16:creationId xmlns:a16="http://schemas.microsoft.com/office/drawing/2014/main" id="{FEC1269D-F0B7-4AEA-26D3-42661B2A2F47}"/>
                  </a:ext>
                </a:extLst>
              </p:cNvPr>
              <p:cNvSpPr txBox="1">
                <a:spLocks noRot="1" noChangeAspect="1" noMove="1" noResize="1" noEditPoints="1" noAdjustHandles="1" noChangeArrowheads="1" noChangeShapeType="1" noTextEdit="1"/>
              </p:cNvSpPr>
              <p:nvPr/>
            </p:nvSpPr>
            <p:spPr>
              <a:xfrm>
                <a:off x="628648" y="1687815"/>
                <a:ext cx="7863840" cy="2769989"/>
              </a:xfrm>
              <a:prstGeom prst="rect">
                <a:avLst/>
              </a:prstGeom>
              <a:blipFill>
                <a:blip r:embed="rId4"/>
                <a:stretch>
                  <a:fillRect l="-698" t="-1322"/>
                </a:stretch>
              </a:blipFill>
            </p:spPr>
            <p:txBody>
              <a:bodyPr/>
              <a:lstStyle/>
              <a:p>
                <a:r>
                  <a:rPr lang="en-US">
                    <a:noFill/>
                  </a:rPr>
                  <a:t> </a:t>
                </a:r>
              </a:p>
            </p:txBody>
          </p:sp>
        </mc:Fallback>
      </mc:AlternateContent>
    </p:spTree>
    <p:extLst>
      <p:ext uri="{BB962C8B-B14F-4D97-AF65-F5344CB8AC3E}">
        <p14:creationId xmlns:p14="http://schemas.microsoft.com/office/powerpoint/2010/main" val="2105946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4C4F62F-4950-EC00-28E6-B2FF137A50FA}"/>
              </a:ext>
            </a:extLst>
          </p:cNvPr>
          <p:cNvSpPr>
            <a:spLocks noGrp="1"/>
          </p:cNvSpPr>
          <p:nvPr>
            <p:ph type="title"/>
          </p:nvPr>
        </p:nvSpPr>
        <p:spPr>
          <a:xfrm>
            <a:off x="628650" y="365126"/>
            <a:ext cx="7886700" cy="1325563"/>
          </a:xfrm>
        </p:spPr>
        <p:txBody>
          <a:bodyPr/>
          <a:lstStyle/>
          <a:p>
            <a:r>
              <a:rPr lang="en-US" dirty="0"/>
              <a:t>Model and Assumptions</a:t>
            </a:r>
          </a:p>
        </p:txBody>
      </p:sp>
      <p:sp>
        <p:nvSpPr>
          <p:cNvPr id="6" name="Footer Placeholder 3">
            <a:extLst>
              <a:ext uri="{FF2B5EF4-FFF2-40B4-BE49-F238E27FC236}">
                <a16:creationId xmlns:a16="http://schemas.microsoft.com/office/drawing/2014/main" id="{C870842B-7988-CF95-AE5A-E21F1556E321}"/>
              </a:ext>
            </a:extLst>
          </p:cNvPr>
          <p:cNvSpPr>
            <a:spLocks noGrp="1"/>
          </p:cNvSpPr>
          <p:nvPr>
            <p:ph type="ftr" sz="quarter" idx="11"/>
          </p:nvPr>
        </p:nvSpPr>
        <p:spPr>
          <a:xfrm>
            <a:off x="2686051" y="6356351"/>
            <a:ext cx="3771900" cy="365125"/>
          </a:xfrm>
        </p:spPr>
        <p:txBody>
          <a:bodyPr/>
          <a:lstStyle/>
          <a:p>
            <a:r>
              <a:rPr lang="en-US"/>
              <a:t>MSOM 2023</a:t>
            </a:r>
            <a:endParaRPr lang="en-US" dirty="0"/>
          </a:p>
        </p:txBody>
      </p:sp>
      <p:sp>
        <p:nvSpPr>
          <p:cNvPr id="9" name="Rectangle 8">
            <a:extLst>
              <a:ext uri="{FF2B5EF4-FFF2-40B4-BE49-F238E27FC236}">
                <a16:creationId xmlns:a16="http://schemas.microsoft.com/office/drawing/2014/main" id="{849E5779-937C-928E-ED13-B674384FDB88}"/>
              </a:ext>
            </a:extLst>
          </p:cNvPr>
          <p:cNvSpPr/>
          <p:nvPr/>
        </p:nvSpPr>
        <p:spPr>
          <a:xfrm>
            <a:off x="514991" y="1609224"/>
            <a:ext cx="8293042" cy="2153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034A37A6-9336-520D-E257-BFA8C64E9DA1}"/>
                  </a:ext>
                </a:extLst>
              </p:cNvPr>
              <p:cNvSpPr txBox="1"/>
              <p:nvPr/>
            </p:nvSpPr>
            <p:spPr>
              <a:xfrm>
                <a:off x="628648" y="1687815"/>
                <a:ext cx="7863840" cy="2693045"/>
              </a:xfrm>
              <a:prstGeom prst="rect">
                <a:avLst/>
              </a:prstGeom>
              <a:noFill/>
            </p:spPr>
            <p:txBody>
              <a:bodyPr wrap="square" rtlCol="0">
                <a:spAutoFit/>
              </a:bodyPr>
              <a:lstStyle/>
              <a:p>
                <a:pPr marL="342900" indent="-342900">
                  <a:spcBef>
                    <a:spcPts val="1200"/>
                  </a:spcBef>
                  <a:spcAft>
                    <a:spcPts val="600"/>
                  </a:spcAft>
                  <a:buFont typeface="Arial" panose="020B0604020202020204" pitchFamily="34" charset="0"/>
                  <a:buChar char="•"/>
                </a:pPr>
                <a:r>
                  <a:rPr lang="en-US" sz="2000" dirty="0">
                    <a:solidFill>
                      <a:schemeClr val="tx2"/>
                    </a:solidFill>
                  </a:rPr>
                  <a:t>Customers are unit-demand and uniformly distributed with fixed common base valuation for the products </a:t>
                </a:r>
                <a14:m>
                  <m:oMath xmlns:m="http://schemas.openxmlformats.org/officeDocument/2006/math">
                    <m:r>
                      <a:rPr lang="en-US" sz="2000" i="1" dirty="0" smtClean="0">
                        <a:solidFill>
                          <a:schemeClr val="tx2"/>
                        </a:solidFill>
                        <a:latin typeface="Cambria Math" panose="02040503050406030204" pitchFamily="18" charset="0"/>
                      </a:rPr>
                      <m:t>𝑣</m:t>
                    </m:r>
                  </m:oMath>
                </a14:m>
                <a:r>
                  <a:rPr lang="en-US" sz="2000" dirty="0">
                    <a:solidFill>
                      <a:schemeClr val="tx2"/>
                    </a:solidFill>
                  </a:rPr>
                  <a:t>. </a:t>
                </a:r>
              </a:p>
              <a:p>
                <a:pPr marL="342900" indent="-342900">
                  <a:spcBef>
                    <a:spcPts val="1200"/>
                  </a:spcBef>
                  <a:spcAft>
                    <a:spcPts val="600"/>
                  </a:spcAft>
                  <a:buFont typeface="Arial" panose="020B0604020202020204" pitchFamily="34" charset="0"/>
                  <a:buChar char="•"/>
                </a:pPr>
                <a:r>
                  <a:rPr lang="en-US" sz="2000" dirty="0">
                    <a:solidFill>
                      <a:schemeClr val="tx2"/>
                    </a:solidFill>
                  </a:rPr>
                  <a:t>Customers value CSR investment at two possible rates, either </a:t>
                </a:r>
                <a14:m>
                  <m:oMath xmlns:m="http://schemas.openxmlformats.org/officeDocument/2006/math">
                    <m:sSub>
                      <m:sSubPr>
                        <m:ctrlPr>
                          <a:rPr lang="en-US" sz="2000" i="1" dirty="0" smtClean="0">
                            <a:solidFill>
                              <a:schemeClr val="tx2"/>
                            </a:solidFill>
                            <a:latin typeface="Cambria Math" panose="02040503050406030204" pitchFamily="18" charset="0"/>
                          </a:rPr>
                        </m:ctrlPr>
                      </m:sSubPr>
                      <m:e>
                        <m:r>
                          <a:rPr lang="en-US" sz="2000" i="1" dirty="0" smtClean="0">
                            <a:solidFill>
                              <a:schemeClr val="tx2"/>
                            </a:solidFill>
                            <a:latin typeface="Cambria Math" panose="02040503050406030204" pitchFamily="18" charset="0"/>
                          </a:rPr>
                          <m:t>𝐵</m:t>
                        </m:r>
                      </m:e>
                      <m:sub>
                        <m:r>
                          <a:rPr lang="en-US" sz="2000" i="1" dirty="0" smtClean="0">
                            <a:solidFill>
                              <a:schemeClr val="tx2"/>
                            </a:solidFill>
                            <a:latin typeface="Cambria Math" panose="02040503050406030204" pitchFamily="18" charset="0"/>
                          </a:rPr>
                          <m:t>𝐺</m:t>
                        </m:r>
                      </m:sub>
                    </m:sSub>
                    <m:r>
                      <a:rPr lang="en-US" sz="2000" i="1" dirty="0" smtClean="0">
                        <a:solidFill>
                          <a:schemeClr val="tx2"/>
                        </a:solidFill>
                        <a:latin typeface="Cambria Math" panose="02040503050406030204" pitchFamily="18" charset="0"/>
                      </a:rPr>
                      <m:t> </m:t>
                    </m:r>
                  </m:oMath>
                </a14:m>
                <a:r>
                  <a:rPr lang="en-US" sz="2000" dirty="0">
                    <a:solidFill>
                      <a:schemeClr val="tx2"/>
                    </a:solidFill>
                  </a:rPr>
                  <a:t>or </a:t>
                </a:r>
                <a14:m>
                  <m:oMath xmlns:m="http://schemas.openxmlformats.org/officeDocument/2006/math">
                    <m:sSub>
                      <m:sSubPr>
                        <m:ctrlPr>
                          <a:rPr lang="en-US" sz="2000" i="1" dirty="0" smtClean="0">
                            <a:solidFill>
                              <a:schemeClr val="tx2"/>
                            </a:solidFill>
                            <a:latin typeface="Cambria Math" panose="02040503050406030204" pitchFamily="18" charset="0"/>
                          </a:rPr>
                        </m:ctrlPr>
                      </m:sSubPr>
                      <m:e>
                        <m:r>
                          <a:rPr lang="en-US" sz="2000" i="1" dirty="0" smtClean="0">
                            <a:solidFill>
                              <a:schemeClr val="tx2"/>
                            </a:solidFill>
                            <a:latin typeface="Cambria Math" panose="02040503050406030204" pitchFamily="18" charset="0"/>
                          </a:rPr>
                          <m:t>𝐵</m:t>
                        </m:r>
                      </m:e>
                      <m:sub>
                        <m:r>
                          <a:rPr lang="en-US" sz="2000" i="1" dirty="0" smtClean="0">
                            <a:solidFill>
                              <a:schemeClr val="tx2"/>
                            </a:solidFill>
                            <a:latin typeface="Cambria Math" panose="02040503050406030204" pitchFamily="18" charset="0"/>
                          </a:rPr>
                          <m:t>𝑁</m:t>
                        </m:r>
                      </m:sub>
                    </m:sSub>
                  </m:oMath>
                </a14:m>
                <a:r>
                  <a:rPr lang="en-US" sz="2000" dirty="0">
                    <a:solidFill>
                      <a:schemeClr val="tx2"/>
                    </a:solidFill>
                  </a:rPr>
                  <a:t>.</a:t>
                </a:r>
              </a:p>
              <a:p>
                <a:pPr marL="800100" lvl="1" indent="-342900">
                  <a:spcBef>
                    <a:spcPts val="1200"/>
                  </a:spcBef>
                  <a:spcAft>
                    <a:spcPts val="600"/>
                  </a:spcAft>
                  <a:buFont typeface="Arial" panose="020B0604020202020204" pitchFamily="34" charset="0"/>
                  <a:buChar char="•"/>
                </a:pPr>
                <a:r>
                  <a:rPr lang="en-US" sz="2000" dirty="0">
                    <a:solidFill>
                      <a:schemeClr val="tx2"/>
                    </a:solidFill>
                  </a:rPr>
                  <a:t>We assume </a:t>
                </a:r>
                <a14:m>
                  <m:oMath xmlns:m="http://schemas.openxmlformats.org/officeDocument/2006/math">
                    <m:sSub>
                      <m:sSubPr>
                        <m:ctrlPr>
                          <a:rPr lang="en-US" sz="2000" i="1" dirty="0" smtClean="0">
                            <a:solidFill>
                              <a:schemeClr val="tx2"/>
                            </a:solidFill>
                            <a:latin typeface="Cambria Math" panose="02040503050406030204" pitchFamily="18" charset="0"/>
                          </a:rPr>
                        </m:ctrlPr>
                      </m:sSubPr>
                      <m:e>
                        <m:r>
                          <a:rPr lang="en-US" sz="2000" i="1" dirty="0" smtClean="0">
                            <a:solidFill>
                              <a:schemeClr val="tx2"/>
                            </a:solidFill>
                            <a:latin typeface="Cambria Math" panose="02040503050406030204" pitchFamily="18" charset="0"/>
                          </a:rPr>
                          <m:t>𝐵</m:t>
                        </m:r>
                      </m:e>
                      <m:sub>
                        <m:r>
                          <a:rPr lang="en-US" sz="2000" i="1" dirty="0" smtClean="0">
                            <a:solidFill>
                              <a:schemeClr val="tx2"/>
                            </a:solidFill>
                            <a:latin typeface="Cambria Math" panose="02040503050406030204" pitchFamily="18" charset="0"/>
                          </a:rPr>
                          <m:t>𝐺</m:t>
                        </m:r>
                      </m:sub>
                    </m:sSub>
                  </m:oMath>
                </a14:m>
                <a:r>
                  <a:rPr lang="en-US" sz="2000" dirty="0">
                    <a:solidFill>
                      <a:schemeClr val="tx2"/>
                    </a:solidFill>
                  </a:rPr>
                  <a:t> ≥ </a:t>
                </a:r>
                <a14:m>
                  <m:oMath xmlns:m="http://schemas.openxmlformats.org/officeDocument/2006/math">
                    <m:sSub>
                      <m:sSubPr>
                        <m:ctrlPr>
                          <a:rPr lang="en-US" sz="2000" i="1" dirty="0">
                            <a:solidFill>
                              <a:schemeClr val="tx2"/>
                            </a:solidFill>
                            <a:latin typeface="Cambria Math" panose="02040503050406030204" pitchFamily="18" charset="0"/>
                          </a:rPr>
                        </m:ctrlPr>
                      </m:sSubPr>
                      <m:e>
                        <m:r>
                          <a:rPr lang="en-US" sz="2000" i="1" dirty="0">
                            <a:solidFill>
                              <a:schemeClr val="tx2"/>
                            </a:solidFill>
                            <a:latin typeface="Cambria Math" panose="02040503050406030204" pitchFamily="18" charset="0"/>
                          </a:rPr>
                          <m:t>𝐵</m:t>
                        </m:r>
                      </m:e>
                      <m:sub>
                        <m:r>
                          <a:rPr lang="en-US" sz="2000" i="1" dirty="0">
                            <a:solidFill>
                              <a:schemeClr val="tx2"/>
                            </a:solidFill>
                            <a:latin typeface="Cambria Math" panose="02040503050406030204" pitchFamily="18" charset="0"/>
                          </a:rPr>
                          <m:t>𝑁</m:t>
                        </m:r>
                      </m:sub>
                    </m:sSub>
                  </m:oMath>
                </a14:m>
                <a:r>
                  <a:rPr lang="en-US" sz="2000" dirty="0">
                    <a:solidFill>
                      <a:schemeClr val="tx2"/>
                    </a:solidFill>
                  </a:rPr>
                  <a:t> due to the </a:t>
                </a:r>
                <a:r>
                  <a:rPr lang="en-US" sz="2000" b="1" dirty="0"/>
                  <a:t>Halo effect</a:t>
                </a:r>
              </a:p>
              <a:p>
                <a:pPr marL="800100" lvl="1" indent="-342900">
                  <a:spcBef>
                    <a:spcPts val="1200"/>
                  </a:spcBef>
                  <a:spcAft>
                    <a:spcPts val="600"/>
                  </a:spcAft>
                  <a:buFont typeface="Arial" panose="020B0604020202020204" pitchFamily="34" charset="0"/>
                  <a:buChar char="•"/>
                </a:pPr>
                <a:endParaRPr lang="en-US" sz="2400" dirty="0">
                  <a:solidFill>
                    <a:schemeClr val="tx2"/>
                  </a:solidFill>
                </a:endParaRPr>
              </a:p>
            </p:txBody>
          </p:sp>
        </mc:Choice>
        <mc:Fallback xmlns="">
          <p:sp>
            <p:nvSpPr>
              <p:cNvPr id="10" name="TextBox 9">
                <a:extLst>
                  <a:ext uri="{FF2B5EF4-FFF2-40B4-BE49-F238E27FC236}">
                    <a16:creationId xmlns:a16="http://schemas.microsoft.com/office/drawing/2014/main" id="{034A37A6-9336-520D-E257-BFA8C64E9DA1}"/>
                  </a:ext>
                </a:extLst>
              </p:cNvPr>
              <p:cNvSpPr txBox="1">
                <a:spLocks noRot="1" noChangeAspect="1" noMove="1" noResize="1" noEditPoints="1" noAdjustHandles="1" noChangeArrowheads="1" noChangeShapeType="1" noTextEdit="1"/>
              </p:cNvSpPr>
              <p:nvPr/>
            </p:nvSpPr>
            <p:spPr>
              <a:xfrm>
                <a:off x="628648" y="1687815"/>
                <a:ext cx="7863840" cy="2693045"/>
              </a:xfrm>
              <a:prstGeom prst="rect">
                <a:avLst/>
              </a:prstGeom>
              <a:blipFill>
                <a:blip r:embed="rId2"/>
                <a:stretch>
                  <a:fillRect l="-698" t="-1357"/>
                </a:stretch>
              </a:blipFill>
            </p:spPr>
            <p:txBody>
              <a:bodyPr/>
              <a:lstStyle/>
              <a:p>
                <a:r>
                  <a:rPr lang="en-US">
                    <a:noFill/>
                  </a:rPr>
                  <a:t> </a:t>
                </a:r>
              </a:p>
            </p:txBody>
          </p:sp>
        </mc:Fallback>
      </mc:AlternateContent>
      <p:pic>
        <p:nvPicPr>
          <p:cNvPr id="2" name="Picture 1" descr="A picture containing circle, diagram, line&#10;&#10;Description automatically generated">
            <a:extLst>
              <a:ext uri="{FF2B5EF4-FFF2-40B4-BE49-F238E27FC236}">
                <a16:creationId xmlns:a16="http://schemas.microsoft.com/office/drawing/2014/main" id="{0F2B5C42-6B9A-D472-7195-D6CDAD49D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11" y="3925444"/>
            <a:ext cx="2120012" cy="2310269"/>
          </a:xfrm>
          <a:prstGeom prst="rect">
            <a:avLst/>
          </a:prstGeom>
        </p:spPr>
      </p:pic>
      <p:pic>
        <p:nvPicPr>
          <p:cNvPr id="3" name="Picture 2" descr="A picture containing text, diagram, line, plot&#10;&#10;Description automatically generated">
            <a:extLst>
              <a:ext uri="{FF2B5EF4-FFF2-40B4-BE49-F238E27FC236}">
                <a16:creationId xmlns:a16="http://schemas.microsoft.com/office/drawing/2014/main" id="{C3D6E6D5-325C-9E06-FFAF-5EE1DF7A65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6051" y="4003765"/>
            <a:ext cx="6121982" cy="2153626"/>
          </a:xfrm>
          <a:prstGeom prst="rect">
            <a:avLst/>
          </a:prstGeom>
        </p:spPr>
      </p:pic>
    </p:spTree>
    <p:extLst>
      <p:ext uri="{BB962C8B-B14F-4D97-AF65-F5344CB8AC3E}">
        <p14:creationId xmlns:p14="http://schemas.microsoft.com/office/powerpoint/2010/main" val="3827094809"/>
      </p:ext>
    </p:extLst>
  </p:cSld>
  <p:clrMapOvr>
    <a:masterClrMapping/>
  </p:clrMapOvr>
</p:sld>
</file>

<file path=ppt/theme/theme1.xml><?xml version="1.0" encoding="utf-8"?>
<a:theme xmlns:a="http://schemas.openxmlformats.org/drawingml/2006/main" name="Office Theme">
  <a:themeElements>
    <a:clrScheme name="Irene-Default">
      <a:dk1>
        <a:srgbClr val="002D80"/>
      </a:dk1>
      <a:lt1>
        <a:sysClr val="window" lastClr="FFFFFF"/>
      </a:lt1>
      <a:dk2>
        <a:srgbClr val="000000"/>
      </a:dk2>
      <a:lt2>
        <a:srgbClr val="E7E6E6"/>
      </a:lt2>
      <a:accent1>
        <a:srgbClr val="0038A8"/>
      </a:accent1>
      <a:accent2>
        <a:srgbClr val="7490B0"/>
      </a:accent2>
      <a:accent3>
        <a:srgbClr val="9D9D9D"/>
      </a:accent3>
      <a:accent4>
        <a:srgbClr val="75AADB"/>
      </a:accent4>
      <a:accent5>
        <a:srgbClr val="DAEEFB"/>
      </a:accent5>
      <a:accent6>
        <a:srgbClr val="FF9933"/>
      </a:accent6>
      <a:hlink>
        <a:srgbClr val="0563C1"/>
      </a:hlink>
      <a:folHlink>
        <a:srgbClr val="954F72"/>
      </a:folHlink>
    </a:clrScheme>
    <a:fontScheme name="Irene-default">
      <a:majorFont>
        <a:latin typeface="Bodoni MT"/>
        <a:ea typeface=""/>
        <a:cs typeface=""/>
      </a:majorFont>
      <a:minorFont>
        <a:latin typeface="Palatino Linotyp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29207</TotalTime>
  <Words>1457</Words>
  <Application>Microsoft Office PowerPoint</Application>
  <PresentationFormat>On-screen Show (4:3)</PresentationFormat>
  <Paragraphs>145</Paragraphs>
  <Slides>22</Slides>
  <Notes>9</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AdvOT8608a8d1</vt:lpstr>
      <vt:lpstr>AdvOT8608a8d1+20</vt:lpstr>
      <vt:lpstr>Arial</vt:lpstr>
      <vt:lpstr>Bodoni MT</vt:lpstr>
      <vt:lpstr>Calibri</vt:lpstr>
      <vt:lpstr>Cambria Math</vt:lpstr>
      <vt:lpstr>Palatino Linotype</vt:lpstr>
      <vt:lpstr>Office Theme</vt:lpstr>
      <vt:lpstr>The Effects of Competition on Corporate Sustainability</vt:lpstr>
      <vt:lpstr>Green Production</vt:lpstr>
      <vt:lpstr>Corporate Social Responsibility</vt:lpstr>
      <vt:lpstr>Market Competition</vt:lpstr>
      <vt:lpstr>Corporate Social Responsibility</vt:lpstr>
      <vt:lpstr>Research Question</vt:lpstr>
      <vt:lpstr>PowerPoint Presentation</vt:lpstr>
      <vt:lpstr>Model and Assumptions</vt:lpstr>
      <vt:lpstr>Model and Assumptions</vt:lpstr>
      <vt:lpstr>Model and Assumptions</vt:lpstr>
      <vt:lpstr>Model and Assumptions</vt:lpstr>
      <vt:lpstr>Monopoly and Duopoly</vt:lpstr>
      <vt:lpstr>Monopoly and Duopoly</vt:lpstr>
      <vt:lpstr>Flexible Production</vt:lpstr>
      <vt:lpstr>Flexible Producers</vt:lpstr>
      <vt:lpstr>Flexible Producers</vt:lpstr>
      <vt:lpstr>Beyond Two Producers</vt:lpstr>
      <vt:lpstr>Balanced Market</vt:lpstr>
      <vt:lpstr>Inflexible Balanced Market</vt:lpstr>
      <vt:lpstr>Flexible Balanced Market</vt:lpstr>
      <vt:lpstr>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Lo</dc:creator>
  <cp:lastModifiedBy>Hamilton, Michael</cp:lastModifiedBy>
  <cp:revision>612</cp:revision>
  <dcterms:created xsi:type="dcterms:W3CDTF">2018-04-11T17:52:34Z</dcterms:created>
  <dcterms:modified xsi:type="dcterms:W3CDTF">2023-06-24T21:42:25Z</dcterms:modified>
</cp:coreProperties>
</file>