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tags/tag5.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720" r:id="rId1"/>
  </p:sldMasterIdLst>
  <p:notesMasterIdLst>
    <p:notesMasterId r:id="rId32"/>
  </p:notesMasterIdLst>
  <p:sldIdLst>
    <p:sldId id="267" r:id="rId2"/>
    <p:sldId id="858" r:id="rId3"/>
    <p:sldId id="863" r:id="rId4"/>
    <p:sldId id="274" r:id="rId5"/>
    <p:sldId id="275" r:id="rId6"/>
    <p:sldId id="277" r:id="rId7"/>
    <p:sldId id="854" r:id="rId8"/>
    <p:sldId id="278" r:id="rId9"/>
    <p:sldId id="280" r:id="rId10"/>
    <p:sldId id="293" r:id="rId11"/>
    <p:sldId id="855" r:id="rId12"/>
    <p:sldId id="860" r:id="rId13"/>
    <p:sldId id="281" r:id="rId14"/>
    <p:sldId id="870" r:id="rId15"/>
    <p:sldId id="861" r:id="rId16"/>
    <p:sldId id="282" r:id="rId17"/>
    <p:sldId id="865" r:id="rId18"/>
    <p:sldId id="815" r:id="rId19"/>
    <p:sldId id="859" r:id="rId20"/>
    <p:sldId id="295" r:id="rId21"/>
    <p:sldId id="862" r:id="rId22"/>
    <p:sldId id="864" r:id="rId23"/>
    <p:sldId id="292" r:id="rId24"/>
    <p:sldId id="856" r:id="rId25"/>
    <p:sldId id="866" r:id="rId26"/>
    <p:sldId id="867" r:id="rId27"/>
    <p:sldId id="868" r:id="rId28"/>
    <p:sldId id="857" r:id="rId29"/>
    <p:sldId id="286" r:id="rId30"/>
    <p:sldId id="288"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2AC1677A-3C57-5A48-AAE5-90BC51130A3F}">
          <p14:sldIdLst>
            <p14:sldId id="267"/>
            <p14:sldId id="858"/>
            <p14:sldId id="863"/>
            <p14:sldId id="274"/>
            <p14:sldId id="275"/>
            <p14:sldId id="277"/>
            <p14:sldId id="854"/>
          </p14:sldIdLst>
        </p14:section>
        <p14:section name="Platform" id="{03A18AEE-D952-A140-A677-D1F03DA6FD61}">
          <p14:sldIdLst>
            <p14:sldId id="278"/>
            <p14:sldId id="280"/>
            <p14:sldId id="293"/>
          </p14:sldIdLst>
        </p14:section>
        <p14:section name="Badge Design" id="{BDB4AC02-D80C-1747-822B-E270FDDAF068}">
          <p14:sldIdLst>
            <p14:sldId id="855"/>
            <p14:sldId id="860"/>
            <p14:sldId id="281"/>
            <p14:sldId id="870"/>
            <p14:sldId id="861"/>
          </p14:sldIdLst>
        </p14:section>
        <p14:section name="Recommendations" id="{6C5A7CA6-0B56-3E45-92E4-F1FEA463DF90}">
          <p14:sldIdLst>
            <p14:sldId id="282"/>
            <p14:sldId id="865"/>
            <p14:sldId id="815"/>
            <p14:sldId id="859"/>
            <p14:sldId id="295"/>
            <p14:sldId id="862"/>
            <p14:sldId id="864"/>
          </p14:sldIdLst>
        </p14:section>
        <p14:section name="Numerics" id="{05427095-9F95-8141-9061-2B58281E8824}">
          <p14:sldIdLst>
            <p14:sldId id="292"/>
            <p14:sldId id="856"/>
            <p14:sldId id="866"/>
            <p14:sldId id="867"/>
            <p14:sldId id="868"/>
            <p14:sldId id="857"/>
          </p14:sldIdLst>
        </p14:section>
        <p14:section name="Conclusion" id="{01665DD1-3FCE-F94A-BF3C-F2BBE7374E55}">
          <p14:sldIdLst>
            <p14:sldId id="286"/>
            <p14:sldId id="28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D6D6D6"/>
    <a:srgbClr val="797979"/>
    <a:srgbClr val="000000"/>
    <a:srgbClr val="515151"/>
    <a:srgbClr val="929292"/>
    <a:srgbClr val="CBCBCB"/>
    <a:srgbClr val="424242"/>
    <a:srgbClr val="AAAAAA"/>
    <a:srgbClr val="FA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20" autoAdjust="0"/>
    <p:restoredTop sz="78503"/>
  </p:normalViewPr>
  <p:slideViewPr>
    <p:cSldViewPr snapToGrid="0" snapToObjects="1">
      <p:cViewPr varScale="1">
        <p:scale>
          <a:sx n="99" d="100"/>
          <a:sy n="99" d="100"/>
        </p:scale>
        <p:origin x="1168" y="1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F61FF9-6E71-7D42-A6E3-1A3B5550DF7D}" type="datetimeFigureOut">
              <a:rPr lang="en-US" smtClean="0"/>
              <a:t>8/25/23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2A660-B5A9-DD4E-88B8-20936D2AA618}" type="slidenum">
              <a:rPr lang="en-US" smtClean="0"/>
              <a:t>‹#›</a:t>
            </a:fld>
            <a:endParaRPr lang="en-US"/>
          </a:p>
        </p:txBody>
      </p:sp>
    </p:spTree>
    <p:extLst>
      <p:ext uri="{BB962C8B-B14F-4D97-AF65-F5344CB8AC3E}">
        <p14:creationId xmlns:p14="http://schemas.microsoft.com/office/powerpoint/2010/main" val="2971110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err="1"/>
              <a:t>YinzOR</a:t>
            </a:r>
            <a:endParaRPr lang="en-US" dirty="0"/>
          </a:p>
          <a:p>
            <a:pPr marL="171450" indent="-171450">
              <a:buFont typeface="Arial" panose="020B0604020202020204" pitchFamily="34" charset="0"/>
              <a:buChar char="•"/>
            </a:pPr>
            <a:r>
              <a:rPr lang="en-US" dirty="0"/>
              <a:t>This is a project that came out the community at </a:t>
            </a:r>
            <a:r>
              <a:rPr lang="en-US" dirty="0" err="1"/>
              <a:t>pitt</a:t>
            </a:r>
            <a:r>
              <a:rPr lang="en-US" dirty="0"/>
              <a:t>, lots of volunteers worked on it</a:t>
            </a:r>
          </a:p>
          <a:p>
            <a:pPr marL="171450" indent="-171450">
              <a:buFont typeface="Arial" panose="020B0604020202020204" pitchFamily="34" charset="0"/>
              <a:buChar char="•"/>
            </a:pPr>
            <a:r>
              <a:rPr lang="en-US" dirty="0"/>
              <a:t>These are the academic </a:t>
            </a:r>
            <a:r>
              <a:rPr lang="en-US" dirty="0" err="1"/>
              <a:t>autho</a:t>
            </a:r>
            <a:endParaRPr lang="en-US" dirty="0"/>
          </a:p>
        </p:txBody>
      </p:sp>
      <p:sp>
        <p:nvSpPr>
          <p:cNvPr id="4" name="Slide Number Placeholder 3"/>
          <p:cNvSpPr>
            <a:spLocks noGrp="1"/>
          </p:cNvSpPr>
          <p:nvPr>
            <p:ph type="sldNum" sz="quarter" idx="5"/>
          </p:nvPr>
        </p:nvSpPr>
        <p:spPr/>
        <p:txBody>
          <a:bodyPr/>
          <a:lstStyle/>
          <a:p>
            <a:fld id="{D952A660-B5A9-DD4E-88B8-20936D2AA618}" type="slidenum">
              <a:rPr lang="en-US" smtClean="0"/>
              <a:t>1</a:t>
            </a:fld>
            <a:endParaRPr lang="en-US"/>
          </a:p>
        </p:txBody>
      </p:sp>
    </p:spTree>
    <p:extLst>
      <p:ext uri="{BB962C8B-B14F-4D97-AF65-F5344CB8AC3E}">
        <p14:creationId xmlns:p14="http://schemas.microsoft.com/office/powerpoint/2010/main" val="1330400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done</a:t>
            </a:r>
          </a:p>
        </p:txBody>
      </p:sp>
      <p:sp>
        <p:nvSpPr>
          <p:cNvPr id="4" name="Slide Number Placeholder 3"/>
          <p:cNvSpPr>
            <a:spLocks noGrp="1"/>
          </p:cNvSpPr>
          <p:nvPr>
            <p:ph type="sldNum" sz="quarter" idx="5"/>
          </p:nvPr>
        </p:nvSpPr>
        <p:spPr/>
        <p:txBody>
          <a:bodyPr/>
          <a:lstStyle/>
          <a:p>
            <a:fld id="{D952A660-B5A9-DD4E-88B8-20936D2AA618}" type="slidenum">
              <a:rPr lang="en-US" smtClean="0"/>
              <a:t>10</a:t>
            </a:fld>
            <a:endParaRPr lang="en-US"/>
          </a:p>
        </p:txBody>
      </p:sp>
    </p:spTree>
    <p:extLst>
      <p:ext uri="{BB962C8B-B14F-4D97-AF65-F5344CB8AC3E}">
        <p14:creationId xmlns:p14="http://schemas.microsoft.com/office/powerpoint/2010/main" val="3126714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2"/>
                </a:solidFill>
              </a:rPr>
              <a:t>First, we give a novel model to describe the pricing for online dating platforms and prove bounds on the profit ratio </a:t>
            </a:r>
            <a:r>
              <a:rPr lang="en-US">
                <a:solidFill>
                  <a:schemeClr val="tx2"/>
                </a:solidFill>
              </a:rPr>
              <a:t>of (FP</a:t>
            </a:r>
            <a:r>
              <a:rPr lang="en-US" dirty="0">
                <a:solidFill>
                  <a:schemeClr val="tx2"/>
                </a:solidFill>
              </a:rPr>
              <a:t>) to the optimal achievable profits.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2"/>
                </a:solidFill>
              </a:rPr>
              <a:t>Next, We study the impact of marginal operating cost. when the marginal operating cost, </a:t>
            </a:r>
            <a:r>
              <a:rPr lang="en-US" i="1" dirty="0">
                <a:solidFill>
                  <a:schemeClr val="tx2"/>
                </a:solidFill>
              </a:rPr>
              <a:t>c</a:t>
            </a:r>
            <a:r>
              <a:rPr lang="en-US" dirty="0">
                <a:solidFill>
                  <a:schemeClr val="tx2"/>
                </a:solidFill>
              </a:rPr>
              <a:t>, is small, and show larger payment periods are better for both profit and welfare.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2"/>
                </a:solidFill>
              </a:rPr>
              <a:t>Finally, we look at heterogenous matching rates. But today, I’m only going to discuss the first two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2"/>
              </a:solidFill>
            </a:endParaRPr>
          </a:p>
        </p:txBody>
      </p:sp>
      <p:sp>
        <p:nvSpPr>
          <p:cNvPr id="4" name="Slide Number Placeholder 3"/>
          <p:cNvSpPr>
            <a:spLocks noGrp="1"/>
          </p:cNvSpPr>
          <p:nvPr>
            <p:ph type="sldNum" sz="quarter" idx="10"/>
          </p:nvPr>
        </p:nvSpPr>
        <p:spPr/>
        <p:txBody>
          <a:bodyPr/>
          <a:lstStyle/>
          <a:p>
            <a:fld id="{27071DB1-053D-46AE-9B5A-7FC70BBFB3CE}" type="slidenum">
              <a:rPr lang="en-US" smtClean="0"/>
              <a:t>11</a:t>
            </a:fld>
            <a:endParaRPr lang="en-US"/>
          </a:p>
        </p:txBody>
      </p:sp>
    </p:spTree>
    <p:extLst>
      <p:ext uri="{BB962C8B-B14F-4D97-AF65-F5344CB8AC3E}">
        <p14:creationId xmlns:p14="http://schemas.microsoft.com/office/powerpoint/2010/main" val="1995796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2"/>
                </a:solidFill>
              </a:rPr>
              <a:t>First, we give a novel model to describe the pricing for online dating platforms and prove bounds on the profit ratio </a:t>
            </a:r>
            <a:r>
              <a:rPr lang="en-US">
                <a:solidFill>
                  <a:schemeClr val="tx2"/>
                </a:solidFill>
              </a:rPr>
              <a:t>of (FP</a:t>
            </a:r>
            <a:r>
              <a:rPr lang="en-US" dirty="0">
                <a:solidFill>
                  <a:schemeClr val="tx2"/>
                </a:solidFill>
              </a:rPr>
              <a:t>) to the optimal achievable profits.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2"/>
                </a:solidFill>
              </a:rPr>
              <a:t>Next, We study the impact of marginal operating cost. when the marginal operating cost, </a:t>
            </a:r>
            <a:r>
              <a:rPr lang="en-US" i="1" dirty="0">
                <a:solidFill>
                  <a:schemeClr val="tx2"/>
                </a:solidFill>
              </a:rPr>
              <a:t>c</a:t>
            </a:r>
            <a:r>
              <a:rPr lang="en-US" dirty="0">
                <a:solidFill>
                  <a:schemeClr val="tx2"/>
                </a:solidFill>
              </a:rPr>
              <a:t>, is small, and show larger payment periods are better for both profit and welfare.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2"/>
                </a:solidFill>
              </a:rPr>
              <a:t>Finally, we look at heterogenous matching rates. But today, I’m only going to discuss the first two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2"/>
              </a:solidFill>
            </a:endParaRPr>
          </a:p>
        </p:txBody>
      </p:sp>
      <p:sp>
        <p:nvSpPr>
          <p:cNvPr id="4" name="Slide Number Placeholder 3"/>
          <p:cNvSpPr>
            <a:spLocks noGrp="1"/>
          </p:cNvSpPr>
          <p:nvPr>
            <p:ph type="sldNum" sz="quarter" idx="10"/>
          </p:nvPr>
        </p:nvSpPr>
        <p:spPr/>
        <p:txBody>
          <a:bodyPr/>
          <a:lstStyle/>
          <a:p>
            <a:fld id="{27071DB1-053D-46AE-9B5A-7FC70BBFB3CE}" type="slidenum">
              <a:rPr lang="en-US" smtClean="0"/>
              <a:t>12</a:t>
            </a:fld>
            <a:endParaRPr lang="en-US"/>
          </a:p>
        </p:txBody>
      </p:sp>
    </p:spTree>
    <p:extLst>
      <p:ext uri="{BB962C8B-B14F-4D97-AF65-F5344CB8AC3E}">
        <p14:creationId xmlns:p14="http://schemas.microsoft.com/office/powerpoint/2010/main" val="1791615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done</a:t>
            </a:r>
          </a:p>
        </p:txBody>
      </p:sp>
      <p:sp>
        <p:nvSpPr>
          <p:cNvPr id="4" name="Slide Number Placeholder 3"/>
          <p:cNvSpPr>
            <a:spLocks noGrp="1"/>
          </p:cNvSpPr>
          <p:nvPr>
            <p:ph type="sldNum" sz="quarter" idx="5"/>
          </p:nvPr>
        </p:nvSpPr>
        <p:spPr/>
        <p:txBody>
          <a:bodyPr/>
          <a:lstStyle/>
          <a:p>
            <a:fld id="{D952A660-B5A9-DD4E-88B8-20936D2AA618}" type="slidenum">
              <a:rPr lang="en-US" smtClean="0"/>
              <a:t>13</a:t>
            </a:fld>
            <a:endParaRPr lang="en-US"/>
          </a:p>
        </p:txBody>
      </p:sp>
    </p:spTree>
    <p:extLst>
      <p:ext uri="{BB962C8B-B14F-4D97-AF65-F5344CB8AC3E}">
        <p14:creationId xmlns:p14="http://schemas.microsoft.com/office/powerpoint/2010/main" val="4212913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done</a:t>
            </a:r>
          </a:p>
        </p:txBody>
      </p:sp>
      <p:sp>
        <p:nvSpPr>
          <p:cNvPr id="4" name="Slide Number Placeholder 3"/>
          <p:cNvSpPr>
            <a:spLocks noGrp="1"/>
          </p:cNvSpPr>
          <p:nvPr>
            <p:ph type="sldNum" sz="quarter" idx="5"/>
          </p:nvPr>
        </p:nvSpPr>
        <p:spPr/>
        <p:txBody>
          <a:bodyPr/>
          <a:lstStyle/>
          <a:p>
            <a:fld id="{D952A660-B5A9-DD4E-88B8-20936D2AA618}" type="slidenum">
              <a:rPr lang="en-US" smtClean="0"/>
              <a:t>14</a:t>
            </a:fld>
            <a:endParaRPr lang="en-US"/>
          </a:p>
        </p:txBody>
      </p:sp>
    </p:spTree>
    <p:extLst>
      <p:ext uri="{BB962C8B-B14F-4D97-AF65-F5344CB8AC3E}">
        <p14:creationId xmlns:p14="http://schemas.microsoft.com/office/powerpoint/2010/main" val="616235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done</a:t>
            </a:r>
          </a:p>
        </p:txBody>
      </p:sp>
      <p:sp>
        <p:nvSpPr>
          <p:cNvPr id="4" name="Slide Number Placeholder 3"/>
          <p:cNvSpPr>
            <a:spLocks noGrp="1"/>
          </p:cNvSpPr>
          <p:nvPr>
            <p:ph type="sldNum" sz="quarter" idx="5"/>
          </p:nvPr>
        </p:nvSpPr>
        <p:spPr/>
        <p:txBody>
          <a:bodyPr/>
          <a:lstStyle/>
          <a:p>
            <a:fld id="{D952A660-B5A9-DD4E-88B8-20936D2AA618}" type="slidenum">
              <a:rPr lang="en-US" smtClean="0"/>
              <a:t>15</a:t>
            </a:fld>
            <a:endParaRPr lang="en-US"/>
          </a:p>
        </p:txBody>
      </p:sp>
    </p:spTree>
    <p:extLst>
      <p:ext uri="{BB962C8B-B14F-4D97-AF65-F5344CB8AC3E}">
        <p14:creationId xmlns:p14="http://schemas.microsoft.com/office/powerpoint/2010/main" val="3501436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done</a:t>
            </a:r>
          </a:p>
        </p:txBody>
      </p:sp>
      <p:sp>
        <p:nvSpPr>
          <p:cNvPr id="4" name="Slide Number Placeholder 3"/>
          <p:cNvSpPr>
            <a:spLocks noGrp="1"/>
          </p:cNvSpPr>
          <p:nvPr>
            <p:ph type="sldNum" sz="quarter" idx="5"/>
          </p:nvPr>
        </p:nvSpPr>
        <p:spPr/>
        <p:txBody>
          <a:bodyPr/>
          <a:lstStyle/>
          <a:p>
            <a:fld id="{D952A660-B5A9-DD4E-88B8-20936D2AA618}" type="slidenum">
              <a:rPr lang="en-US" smtClean="0"/>
              <a:t>16</a:t>
            </a:fld>
            <a:endParaRPr lang="en-US"/>
          </a:p>
        </p:txBody>
      </p:sp>
    </p:spTree>
    <p:extLst>
      <p:ext uri="{BB962C8B-B14F-4D97-AF65-F5344CB8AC3E}">
        <p14:creationId xmlns:p14="http://schemas.microsoft.com/office/powerpoint/2010/main" val="184839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done</a:t>
            </a:r>
          </a:p>
        </p:txBody>
      </p:sp>
      <p:sp>
        <p:nvSpPr>
          <p:cNvPr id="4" name="Slide Number Placeholder 3"/>
          <p:cNvSpPr>
            <a:spLocks noGrp="1"/>
          </p:cNvSpPr>
          <p:nvPr>
            <p:ph type="sldNum" sz="quarter" idx="5"/>
          </p:nvPr>
        </p:nvSpPr>
        <p:spPr/>
        <p:txBody>
          <a:bodyPr/>
          <a:lstStyle/>
          <a:p>
            <a:fld id="{D952A660-B5A9-DD4E-88B8-20936D2AA618}" type="slidenum">
              <a:rPr lang="en-US" smtClean="0"/>
              <a:t>17</a:t>
            </a:fld>
            <a:endParaRPr lang="en-US"/>
          </a:p>
        </p:txBody>
      </p:sp>
    </p:spTree>
    <p:extLst>
      <p:ext uri="{BB962C8B-B14F-4D97-AF65-F5344CB8AC3E}">
        <p14:creationId xmlns:p14="http://schemas.microsoft.com/office/powerpoint/2010/main" val="4121686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2"/>
                </a:solidFill>
              </a:rPr>
              <a:t>First, we give a novel model to describe the pricing for online dating platforms and prove bounds on the profit ratio </a:t>
            </a:r>
            <a:r>
              <a:rPr lang="en-US">
                <a:solidFill>
                  <a:schemeClr val="tx2"/>
                </a:solidFill>
              </a:rPr>
              <a:t>of (FP</a:t>
            </a:r>
            <a:r>
              <a:rPr lang="en-US" dirty="0">
                <a:solidFill>
                  <a:schemeClr val="tx2"/>
                </a:solidFill>
              </a:rPr>
              <a:t>) to the optimal achievable profits.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2"/>
                </a:solidFill>
              </a:rPr>
              <a:t>Next, We study the impact of marginal operating cost. when the marginal operating cost, </a:t>
            </a:r>
            <a:r>
              <a:rPr lang="en-US" i="1" dirty="0">
                <a:solidFill>
                  <a:schemeClr val="tx2"/>
                </a:solidFill>
              </a:rPr>
              <a:t>c</a:t>
            </a:r>
            <a:r>
              <a:rPr lang="en-US" dirty="0">
                <a:solidFill>
                  <a:schemeClr val="tx2"/>
                </a:solidFill>
              </a:rPr>
              <a:t>, is small, and show larger payment periods are better for both profit and welfare.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2"/>
                </a:solidFill>
              </a:rPr>
              <a:t>Finally, we look at heterogenous matching rates. But today, I’m only going to discuss the first two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2"/>
              </a:solidFill>
            </a:endParaRPr>
          </a:p>
        </p:txBody>
      </p:sp>
      <p:sp>
        <p:nvSpPr>
          <p:cNvPr id="4" name="Slide Number Placeholder 3"/>
          <p:cNvSpPr>
            <a:spLocks noGrp="1"/>
          </p:cNvSpPr>
          <p:nvPr>
            <p:ph type="sldNum" sz="quarter" idx="10"/>
          </p:nvPr>
        </p:nvSpPr>
        <p:spPr/>
        <p:txBody>
          <a:bodyPr/>
          <a:lstStyle/>
          <a:p>
            <a:fld id="{27071DB1-053D-46AE-9B5A-7FC70BBFB3CE}" type="slidenum">
              <a:rPr lang="en-US" smtClean="0"/>
              <a:t>18</a:t>
            </a:fld>
            <a:endParaRPr lang="en-US"/>
          </a:p>
        </p:txBody>
      </p:sp>
    </p:spTree>
    <p:extLst>
      <p:ext uri="{BB962C8B-B14F-4D97-AF65-F5344CB8AC3E}">
        <p14:creationId xmlns:p14="http://schemas.microsoft.com/office/powerpoint/2010/main" val="1415015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2"/>
                </a:solidFill>
              </a:rPr>
              <a:t>First, we give a novel model to describe the pricing for online dating platforms and prove bounds on the profit ratio </a:t>
            </a:r>
            <a:r>
              <a:rPr lang="en-US">
                <a:solidFill>
                  <a:schemeClr val="tx2"/>
                </a:solidFill>
              </a:rPr>
              <a:t>of (FP</a:t>
            </a:r>
            <a:r>
              <a:rPr lang="en-US" dirty="0">
                <a:solidFill>
                  <a:schemeClr val="tx2"/>
                </a:solidFill>
              </a:rPr>
              <a:t>) to the optimal achievable profits.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2"/>
                </a:solidFill>
              </a:rPr>
              <a:t>Next, We study the impact of marginal operating cost. when the marginal operating cost, </a:t>
            </a:r>
            <a:r>
              <a:rPr lang="en-US" i="1" dirty="0">
                <a:solidFill>
                  <a:schemeClr val="tx2"/>
                </a:solidFill>
              </a:rPr>
              <a:t>c</a:t>
            </a:r>
            <a:r>
              <a:rPr lang="en-US" dirty="0">
                <a:solidFill>
                  <a:schemeClr val="tx2"/>
                </a:solidFill>
              </a:rPr>
              <a:t>, is small, and show larger payment periods are better for both profit and welfare.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2"/>
                </a:solidFill>
              </a:rPr>
              <a:t>Finally, we look at heterogenous matching rates. But today, I’m only going to discuss the first two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2"/>
              </a:solidFill>
            </a:endParaRPr>
          </a:p>
        </p:txBody>
      </p:sp>
      <p:sp>
        <p:nvSpPr>
          <p:cNvPr id="4" name="Slide Number Placeholder 3"/>
          <p:cNvSpPr>
            <a:spLocks noGrp="1"/>
          </p:cNvSpPr>
          <p:nvPr>
            <p:ph type="sldNum" sz="quarter" idx="10"/>
          </p:nvPr>
        </p:nvSpPr>
        <p:spPr/>
        <p:txBody>
          <a:bodyPr/>
          <a:lstStyle/>
          <a:p>
            <a:fld id="{27071DB1-053D-46AE-9B5A-7FC70BBFB3CE}" type="slidenum">
              <a:rPr lang="en-US" smtClean="0"/>
              <a:t>19</a:t>
            </a:fld>
            <a:endParaRPr lang="en-US"/>
          </a:p>
        </p:txBody>
      </p:sp>
    </p:spTree>
    <p:extLst>
      <p:ext uri="{BB962C8B-B14F-4D97-AF65-F5344CB8AC3E}">
        <p14:creationId xmlns:p14="http://schemas.microsoft.com/office/powerpoint/2010/main" val="3779133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 motivate this project I want to start way back in Pittsburgh in the 1930s…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Mention this was designated by banks, lots of opportunity to </a:t>
            </a:r>
            <a:r>
              <a:rPr lang="en-US" dirty="0" err="1"/>
              <a:t>perpuate</a:t>
            </a:r>
            <a:r>
              <a:rPr lang="en-US" dirty="0"/>
              <a:t> bias and injustice</a:t>
            </a:r>
          </a:p>
        </p:txBody>
      </p:sp>
      <p:sp>
        <p:nvSpPr>
          <p:cNvPr id="4" name="Slide Number Placeholder 3"/>
          <p:cNvSpPr>
            <a:spLocks noGrp="1"/>
          </p:cNvSpPr>
          <p:nvPr>
            <p:ph type="sldNum" sz="quarter" idx="5"/>
          </p:nvPr>
        </p:nvSpPr>
        <p:spPr/>
        <p:txBody>
          <a:bodyPr/>
          <a:lstStyle/>
          <a:p>
            <a:fld id="{D952A660-B5A9-DD4E-88B8-20936D2AA618}" type="slidenum">
              <a:rPr lang="en-US" smtClean="0"/>
              <a:t>2</a:t>
            </a:fld>
            <a:endParaRPr lang="en-US"/>
          </a:p>
        </p:txBody>
      </p:sp>
    </p:spTree>
    <p:extLst>
      <p:ext uri="{BB962C8B-B14F-4D97-AF65-F5344CB8AC3E}">
        <p14:creationId xmlns:p14="http://schemas.microsoft.com/office/powerpoint/2010/main" val="26684179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done</a:t>
            </a:r>
          </a:p>
        </p:txBody>
      </p:sp>
      <p:sp>
        <p:nvSpPr>
          <p:cNvPr id="4" name="Slide Number Placeholder 3"/>
          <p:cNvSpPr>
            <a:spLocks noGrp="1"/>
          </p:cNvSpPr>
          <p:nvPr>
            <p:ph type="sldNum" sz="quarter" idx="5"/>
          </p:nvPr>
        </p:nvSpPr>
        <p:spPr/>
        <p:txBody>
          <a:bodyPr/>
          <a:lstStyle/>
          <a:p>
            <a:fld id="{D952A660-B5A9-DD4E-88B8-20936D2AA618}" type="slidenum">
              <a:rPr lang="en-US" smtClean="0"/>
              <a:t>20</a:t>
            </a:fld>
            <a:endParaRPr lang="en-US"/>
          </a:p>
        </p:txBody>
      </p:sp>
    </p:spTree>
    <p:extLst>
      <p:ext uri="{BB962C8B-B14F-4D97-AF65-F5344CB8AC3E}">
        <p14:creationId xmlns:p14="http://schemas.microsoft.com/office/powerpoint/2010/main" val="32953278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done</a:t>
            </a:r>
          </a:p>
        </p:txBody>
      </p:sp>
      <p:sp>
        <p:nvSpPr>
          <p:cNvPr id="4" name="Slide Number Placeholder 3"/>
          <p:cNvSpPr>
            <a:spLocks noGrp="1"/>
          </p:cNvSpPr>
          <p:nvPr>
            <p:ph type="sldNum" sz="quarter" idx="5"/>
          </p:nvPr>
        </p:nvSpPr>
        <p:spPr/>
        <p:txBody>
          <a:bodyPr/>
          <a:lstStyle/>
          <a:p>
            <a:fld id="{D952A660-B5A9-DD4E-88B8-20936D2AA618}" type="slidenum">
              <a:rPr lang="en-US" smtClean="0"/>
              <a:t>21</a:t>
            </a:fld>
            <a:endParaRPr lang="en-US"/>
          </a:p>
        </p:txBody>
      </p:sp>
    </p:spTree>
    <p:extLst>
      <p:ext uri="{BB962C8B-B14F-4D97-AF65-F5344CB8AC3E}">
        <p14:creationId xmlns:p14="http://schemas.microsoft.com/office/powerpoint/2010/main" val="596062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done</a:t>
            </a:r>
          </a:p>
        </p:txBody>
      </p:sp>
      <p:sp>
        <p:nvSpPr>
          <p:cNvPr id="4" name="Slide Number Placeholder 3"/>
          <p:cNvSpPr>
            <a:spLocks noGrp="1"/>
          </p:cNvSpPr>
          <p:nvPr>
            <p:ph type="sldNum" sz="quarter" idx="5"/>
          </p:nvPr>
        </p:nvSpPr>
        <p:spPr/>
        <p:txBody>
          <a:bodyPr/>
          <a:lstStyle/>
          <a:p>
            <a:fld id="{D952A660-B5A9-DD4E-88B8-20936D2AA618}" type="slidenum">
              <a:rPr lang="en-US" smtClean="0"/>
              <a:t>22</a:t>
            </a:fld>
            <a:endParaRPr lang="en-US"/>
          </a:p>
        </p:txBody>
      </p:sp>
    </p:spTree>
    <p:extLst>
      <p:ext uri="{BB962C8B-B14F-4D97-AF65-F5344CB8AC3E}">
        <p14:creationId xmlns:p14="http://schemas.microsoft.com/office/powerpoint/2010/main" val="3426228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ADD SLIDE ABOUT WHAT HAPPENED</a:t>
            </a:r>
          </a:p>
          <a:p>
            <a:pPr marL="171450" indent="-171450">
              <a:buFont typeface="Arial" panose="020B0604020202020204" pitchFamily="34" charset="0"/>
              <a:buChar char="•"/>
            </a:pPr>
            <a:r>
              <a:rPr lang="en-US" dirty="0"/>
              <a:t>Number of users, number of impressions, number of clicks</a:t>
            </a:r>
          </a:p>
          <a:p>
            <a:pPr marL="171450" indent="-171450">
              <a:buFont typeface="Arial" panose="020B0604020202020204" pitchFamily="34" charset="0"/>
              <a:buChar char="•"/>
            </a:pPr>
            <a:r>
              <a:rPr lang="en-US" dirty="0"/>
              <a:t>survey of satisfaction (business reports)</a:t>
            </a:r>
          </a:p>
          <a:p>
            <a:pPr marL="171450" indent="-171450">
              <a:buFont typeface="Arial" panose="020B0604020202020204" pitchFamily="34" charset="0"/>
              <a:buChar char="•"/>
            </a:pPr>
            <a:r>
              <a:rPr lang="en-US" dirty="0"/>
              <a:t>ongoing to be run again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952A660-B5A9-DD4E-88B8-20936D2AA618}" type="slidenum">
              <a:rPr lang="en-US" smtClean="0"/>
              <a:t>23</a:t>
            </a:fld>
            <a:endParaRPr lang="en-US"/>
          </a:p>
        </p:txBody>
      </p:sp>
    </p:spTree>
    <p:extLst>
      <p:ext uri="{BB962C8B-B14F-4D97-AF65-F5344CB8AC3E}">
        <p14:creationId xmlns:p14="http://schemas.microsoft.com/office/powerpoint/2010/main" val="12036603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ADD SLIDE ABOUT WHAT HAPPENED</a:t>
            </a:r>
          </a:p>
          <a:p>
            <a:pPr marL="171450" indent="-171450">
              <a:buFont typeface="Arial" panose="020B0604020202020204" pitchFamily="34" charset="0"/>
              <a:buChar char="•"/>
            </a:pPr>
            <a:r>
              <a:rPr lang="en-US" dirty="0"/>
              <a:t>Number of users, number of impressions, number of clicks</a:t>
            </a:r>
          </a:p>
          <a:p>
            <a:pPr marL="171450" indent="-171450">
              <a:buFont typeface="Arial" panose="020B0604020202020204" pitchFamily="34" charset="0"/>
              <a:buChar char="•"/>
            </a:pPr>
            <a:r>
              <a:rPr lang="en-US" dirty="0"/>
              <a:t>survey of satisfaction (business reports)</a:t>
            </a:r>
          </a:p>
          <a:p>
            <a:pPr marL="171450" indent="-171450">
              <a:buFont typeface="Arial" panose="020B0604020202020204" pitchFamily="34" charset="0"/>
              <a:buChar char="•"/>
            </a:pPr>
            <a:r>
              <a:rPr lang="en-US" dirty="0"/>
              <a:t>ongoing to be run again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952A660-B5A9-DD4E-88B8-20936D2AA618}" type="slidenum">
              <a:rPr lang="en-US" smtClean="0"/>
              <a:t>24</a:t>
            </a:fld>
            <a:endParaRPr lang="en-US"/>
          </a:p>
        </p:txBody>
      </p:sp>
    </p:spTree>
    <p:extLst>
      <p:ext uri="{BB962C8B-B14F-4D97-AF65-F5344CB8AC3E}">
        <p14:creationId xmlns:p14="http://schemas.microsoft.com/office/powerpoint/2010/main" val="18038884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ADD SLIDE ABOUT WHAT HAPPENED</a:t>
            </a:r>
          </a:p>
          <a:p>
            <a:pPr marL="171450" indent="-171450">
              <a:buFont typeface="Arial" panose="020B0604020202020204" pitchFamily="34" charset="0"/>
              <a:buChar char="•"/>
            </a:pPr>
            <a:r>
              <a:rPr lang="en-US" dirty="0"/>
              <a:t>Number of users, number of impressions, number of clicks</a:t>
            </a:r>
          </a:p>
          <a:p>
            <a:pPr marL="171450" indent="-171450">
              <a:buFont typeface="Arial" panose="020B0604020202020204" pitchFamily="34" charset="0"/>
              <a:buChar char="•"/>
            </a:pPr>
            <a:r>
              <a:rPr lang="en-US" dirty="0"/>
              <a:t>survey of satisfaction (business reports)</a:t>
            </a:r>
          </a:p>
          <a:p>
            <a:pPr marL="171450" indent="-171450">
              <a:buFont typeface="Arial" panose="020B0604020202020204" pitchFamily="34" charset="0"/>
              <a:buChar char="•"/>
            </a:pPr>
            <a:r>
              <a:rPr lang="en-US" dirty="0"/>
              <a:t>ongoing to be run again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952A660-B5A9-DD4E-88B8-20936D2AA618}" type="slidenum">
              <a:rPr lang="en-US" smtClean="0"/>
              <a:t>25</a:t>
            </a:fld>
            <a:endParaRPr lang="en-US"/>
          </a:p>
        </p:txBody>
      </p:sp>
    </p:spTree>
    <p:extLst>
      <p:ext uri="{BB962C8B-B14F-4D97-AF65-F5344CB8AC3E}">
        <p14:creationId xmlns:p14="http://schemas.microsoft.com/office/powerpoint/2010/main" val="42515215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ADD SLIDE ABOUT WHAT HAPPENED</a:t>
            </a:r>
          </a:p>
          <a:p>
            <a:pPr marL="171450" indent="-171450">
              <a:buFont typeface="Arial" panose="020B0604020202020204" pitchFamily="34" charset="0"/>
              <a:buChar char="•"/>
            </a:pPr>
            <a:r>
              <a:rPr lang="en-US" dirty="0"/>
              <a:t>Number of users, number of impressions, number of clicks</a:t>
            </a:r>
          </a:p>
          <a:p>
            <a:pPr marL="171450" indent="-171450">
              <a:buFont typeface="Arial" panose="020B0604020202020204" pitchFamily="34" charset="0"/>
              <a:buChar char="•"/>
            </a:pPr>
            <a:r>
              <a:rPr lang="en-US" dirty="0"/>
              <a:t>survey of satisfaction (business reports)</a:t>
            </a:r>
          </a:p>
          <a:p>
            <a:pPr marL="171450" indent="-171450">
              <a:buFont typeface="Arial" panose="020B0604020202020204" pitchFamily="34" charset="0"/>
              <a:buChar char="•"/>
            </a:pPr>
            <a:r>
              <a:rPr lang="en-US" dirty="0"/>
              <a:t>ongoing to be run again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952A660-B5A9-DD4E-88B8-20936D2AA618}" type="slidenum">
              <a:rPr lang="en-US" smtClean="0"/>
              <a:t>26</a:t>
            </a:fld>
            <a:endParaRPr lang="en-US"/>
          </a:p>
        </p:txBody>
      </p:sp>
    </p:spTree>
    <p:extLst>
      <p:ext uri="{BB962C8B-B14F-4D97-AF65-F5344CB8AC3E}">
        <p14:creationId xmlns:p14="http://schemas.microsoft.com/office/powerpoint/2010/main" val="5453398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ADD SLIDE ABOUT WHAT HAPPENED</a:t>
            </a:r>
          </a:p>
          <a:p>
            <a:pPr marL="171450" indent="-171450">
              <a:buFont typeface="Arial" panose="020B0604020202020204" pitchFamily="34" charset="0"/>
              <a:buChar char="•"/>
            </a:pPr>
            <a:r>
              <a:rPr lang="en-US" dirty="0"/>
              <a:t>Number of users, number of impressions, number of clicks</a:t>
            </a:r>
          </a:p>
          <a:p>
            <a:pPr marL="171450" indent="-171450">
              <a:buFont typeface="Arial" panose="020B0604020202020204" pitchFamily="34" charset="0"/>
              <a:buChar char="•"/>
            </a:pPr>
            <a:r>
              <a:rPr lang="en-US" dirty="0"/>
              <a:t>survey of satisfaction (business reports)</a:t>
            </a:r>
          </a:p>
          <a:p>
            <a:pPr marL="171450" indent="-171450">
              <a:buFont typeface="Arial" panose="020B0604020202020204" pitchFamily="34" charset="0"/>
              <a:buChar char="•"/>
            </a:pPr>
            <a:r>
              <a:rPr lang="en-US" dirty="0"/>
              <a:t>ongoing to be run again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952A660-B5A9-DD4E-88B8-20936D2AA618}" type="slidenum">
              <a:rPr lang="en-US" smtClean="0"/>
              <a:t>27</a:t>
            </a:fld>
            <a:endParaRPr lang="en-US"/>
          </a:p>
        </p:txBody>
      </p:sp>
    </p:spTree>
    <p:extLst>
      <p:ext uri="{BB962C8B-B14F-4D97-AF65-F5344CB8AC3E}">
        <p14:creationId xmlns:p14="http://schemas.microsoft.com/office/powerpoint/2010/main" val="18673966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ADD SLIDE ABOUT WHAT HAPPENED</a:t>
            </a:r>
          </a:p>
          <a:p>
            <a:pPr marL="171450" indent="-171450">
              <a:buFont typeface="Arial" panose="020B0604020202020204" pitchFamily="34" charset="0"/>
              <a:buChar char="•"/>
            </a:pPr>
            <a:r>
              <a:rPr lang="en-US" dirty="0"/>
              <a:t>Number of users, number of impressions, number of clicks</a:t>
            </a:r>
          </a:p>
          <a:p>
            <a:pPr marL="171450" indent="-171450">
              <a:buFont typeface="Arial" panose="020B0604020202020204" pitchFamily="34" charset="0"/>
              <a:buChar char="•"/>
            </a:pPr>
            <a:r>
              <a:rPr lang="en-US" dirty="0"/>
              <a:t>survey of satisfaction (business reports)</a:t>
            </a:r>
          </a:p>
          <a:p>
            <a:pPr marL="171450" indent="-171450">
              <a:buFont typeface="Arial" panose="020B0604020202020204" pitchFamily="34" charset="0"/>
              <a:buChar char="•"/>
            </a:pPr>
            <a:r>
              <a:rPr lang="en-US" dirty="0"/>
              <a:t>ongoing to be run again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952A660-B5A9-DD4E-88B8-20936D2AA618}" type="slidenum">
              <a:rPr lang="en-US" smtClean="0"/>
              <a:t>28</a:t>
            </a:fld>
            <a:endParaRPr lang="en-US"/>
          </a:p>
        </p:txBody>
      </p:sp>
    </p:spTree>
    <p:extLst>
      <p:ext uri="{BB962C8B-B14F-4D97-AF65-F5344CB8AC3E}">
        <p14:creationId xmlns:p14="http://schemas.microsoft.com/office/powerpoint/2010/main" val="38118587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using the curator model, we recruited Black-owned businesses, and we actually just finished up our first launch!</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We ran for a month from around the start of the fall semester to a couple of weeks ago</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We had 8 participating businesses, and 139 students using our platform</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And now, we’re at a stage where we’re going to look at the data we collected, start to understand how students are actually using our platform and ask ourselves: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Do we need to update our badge model?</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Is there an implementable display algorithm which will provide a more equal distribution of actual business engagement?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We also don’t want this to just be for University of Pittsburgh students, we are in the process of recruiting and engaging with other schools in Pittsburgh</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And we’re planning to launch again in February of 2022!</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952A660-B5A9-DD4E-88B8-20936D2AA618}" type="slidenum">
              <a:rPr lang="en-US" smtClean="0"/>
              <a:t>29</a:t>
            </a:fld>
            <a:endParaRPr lang="en-US"/>
          </a:p>
        </p:txBody>
      </p:sp>
    </p:spTree>
    <p:extLst>
      <p:ext uri="{BB962C8B-B14F-4D97-AF65-F5344CB8AC3E}">
        <p14:creationId xmlns:p14="http://schemas.microsoft.com/office/powerpoint/2010/main" val="4260875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Baskerville" panose="02020502070401020303" pitchFamily="18" charset="0"/>
                <a:ea typeface="Baskerville" panose="02020502070401020303" pitchFamily="18" charset="0"/>
              </a:rPr>
              <a:t>We see that black neighborhoods  low value designated neighborhoods</a:t>
            </a:r>
          </a:p>
          <a:p>
            <a:r>
              <a:rPr lang="en-US" dirty="0"/>
              <a:t>This is colloquially known as red lining, where fiscal policy </a:t>
            </a:r>
            <a:r>
              <a:rPr lang="en-US" dirty="0" err="1"/>
              <a:t>diseffranchises</a:t>
            </a:r>
            <a:r>
              <a:rPr lang="en-US" dirty="0"/>
              <a:t> black </a:t>
            </a:r>
            <a:r>
              <a:rPr lang="en-US" dirty="0" err="1"/>
              <a:t>americans</a:t>
            </a:r>
            <a:r>
              <a:rPr lang="en-US" dirty="0"/>
              <a:t> </a:t>
            </a:r>
          </a:p>
        </p:txBody>
      </p:sp>
      <p:sp>
        <p:nvSpPr>
          <p:cNvPr id="4" name="Slide Number Placeholder 3"/>
          <p:cNvSpPr>
            <a:spLocks noGrp="1"/>
          </p:cNvSpPr>
          <p:nvPr>
            <p:ph type="sldNum" sz="quarter" idx="5"/>
          </p:nvPr>
        </p:nvSpPr>
        <p:spPr/>
        <p:txBody>
          <a:bodyPr/>
          <a:lstStyle/>
          <a:p>
            <a:fld id="{D952A660-B5A9-DD4E-88B8-20936D2AA618}" type="slidenum">
              <a:rPr lang="en-US" smtClean="0"/>
              <a:t>3</a:t>
            </a:fld>
            <a:endParaRPr lang="en-US"/>
          </a:p>
        </p:txBody>
      </p:sp>
    </p:spTree>
    <p:extLst>
      <p:ext uri="{BB962C8B-B14F-4D97-AF65-F5344CB8AC3E}">
        <p14:creationId xmlns:p14="http://schemas.microsoft.com/office/powerpoint/2010/main" val="21199627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Thank you so much for letting me talk to you about 412Connect and the type of work we are trying to do at Grief to Action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 just want to reiterate how much the success of this project has relied on the efforts and invaluable input of a huge group of people coming from all different backgrounds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If you’re interested and you want to join us, please don’t hesitate to reach out – whatever your skill set, there is a place for you, and we look forward to seeing you soon!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952A660-B5A9-DD4E-88B8-20936D2AA618}" type="slidenum">
              <a:rPr lang="en-US" smtClean="0"/>
              <a:t>30</a:t>
            </a:fld>
            <a:endParaRPr lang="en-US"/>
          </a:p>
        </p:txBody>
      </p:sp>
    </p:spTree>
    <p:extLst>
      <p:ext uri="{BB962C8B-B14F-4D97-AF65-F5344CB8AC3E}">
        <p14:creationId xmlns:p14="http://schemas.microsoft.com/office/powerpoint/2010/main" val="3653512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Baskerville" panose="02020502070401020303" pitchFamily="18" charset="0"/>
                <a:ea typeface="Baskerville" panose="02020502070401020303" pitchFamily="18" charset="0"/>
              </a:rPr>
              <a:t>Fast forward to today</a:t>
            </a:r>
          </a:p>
          <a:p>
            <a:endParaRPr lang="en-US" dirty="0"/>
          </a:p>
          <a:p>
            <a:r>
              <a:rPr lang="en-US" dirty="0"/>
              <a:t>Black neighborhoods are still geographically distinct </a:t>
            </a:r>
          </a:p>
          <a:p>
            <a:endParaRPr lang="en-US" dirty="0"/>
          </a:p>
          <a:p>
            <a:r>
              <a:rPr lang="en-US" dirty="0"/>
              <a:t>Moreover, since the pandemic which was extremely damaging for small business owners, </a:t>
            </a:r>
          </a:p>
          <a:p>
            <a:endParaRPr lang="en-US" dirty="0"/>
          </a:p>
          <a:p>
            <a:r>
              <a:rPr lang="en-US" dirty="0"/>
              <a:t>What we noted is there is a gap between the university community and local </a:t>
            </a:r>
            <a:r>
              <a:rPr lang="en-US" dirty="0" err="1"/>
              <a:t>BoB</a:t>
            </a:r>
            <a:endParaRPr lang="en-US" dirty="0"/>
          </a:p>
        </p:txBody>
      </p:sp>
      <p:sp>
        <p:nvSpPr>
          <p:cNvPr id="4" name="Slide Number Placeholder 3"/>
          <p:cNvSpPr>
            <a:spLocks noGrp="1"/>
          </p:cNvSpPr>
          <p:nvPr>
            <p:ph type="sldNum" sz="quarter" idx="5"/>
          </p:nvPr>
        </p:nvSpPr>
        <p:spPr/>
        <p:txBody>
          <a:bodyPr/>
          <a:lstStyle/>
          <a:p>
            <a:fld id="{D952A660-B5A9-DD4E-88B8-20936D2AA618}" type="slidenum">
              <a:rPr lang="en-US" smtClean="0"/>
              <a:t>4</a:t>
            </a:fld>
            <a:endParaRPr lang="en-US"/>
          </a:p>
        </p:txBody>
      </p:sp>
    </p:spTree>
    <p:extLst>
      <p:ext uri="{BB962C8B-B14F-4D97-AF65-F5344CB8AC3E}">
        <p14:creationId xmlns:p14="http://schemas.microsoft.com/office/powerpoint/2010/main" val="499521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One of the things our community collaborators did early on was to conduct a survey to try and understand some of the goals of Black businesses owners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And some of the of the key takeaways were that, while these businesses were generally looking to reach new customers and connect with their communities, they especially felt disconnected from the university community and wanted to improve this connection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And we see that some of the themes from this survey also appear in the geographic distribution of businesses and the university community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On the right you can see a map of Black-owned businesses in Pittsburgh which we’ve made in collaboration with our community partners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shaded area is the University of Pittsburgh community, and you can see that a significant proportion of businesses fall outside of this area</a:t>
            </a:r>
          </a:p>
          <a:p>
            <a:endParaRPr lang="en-US" dirty="0"/>
          </a:p>
        </p:txBody>
      </p:sp>
      <p:sp>
        <p:nvSpPr>
          <p:cNvPr id="4" name="Slide Number Placeholder 3"/>
          <p:cNvSpPr>
            <a:spLocks noGrp="1"/>
          </p:cNvSpPr>
          <p:nvPr>
            <p:ph type="sldNum" sz="quarter" idx="5"/>
          </p:nvPr>
        </p:nvSpPr>
        <p:spPr/>
        <p:txBody>
          <a:bodyPr/>
          <a:lstStyle/>
          <a:p>
            <a:fld id="{D952A660-B5A9-DD4E-88B8-20936D2AA618}" type="slidenum">
              <a:rPr lang="en-US" smtClean="0"/>
              <a:t>5</a:t>
            </a:fld>
            <a:endParaRPr lang="en-US"/>
          </a:p>
        </p:txBody>
      </p:sp>
    </p:spTree>
    <p:extLst>
      <p:ext uri="{BB962C8B-B14F-4D97-AF65-F5344CB8AC3E}">
        <p14:creationId xmlns:p14="http://schemas.microsoft.com/office/powerpoint/2010/main" val="116428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After conducting our business survey, we wanted to try and understand the other side of this connection, namely, university students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What we found was a little interesting, although perhaps not completely unexpected – almost all respondents said they wanted to support Black-owned businesses, but only half could actually name a local Black-owned business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We also saw that a business’s online presence was important to students – it was something they looked for when exploring new businesses, and it was a way that many of them were willing to interact with businesses, especially because it removed financial and geographical constraints</a:t>
            </a:r>
          </a:p>
        </p:txBody>
      </p:sp>
      <p:sp>
        <p:nvSpPr>
          <p:cNvPr id="4" name="Slide Number Placeholder 3"/>
          <p:cNvSpPr>
            <a:spLocks noGrp="1"/>
          </p:cNvSpPr>
          <p:nvPr>
            <p:ph type="sldNum" sz="quarter" idx="5"/>
          </p:nvPr>
        </p:nvSpPr>
        <p:spPr/>
        <p:txBody>
          <a:bodyPr/>
          <a:lstStyle/>
          <a:p>
            <a:fld id="{D952A660-B5A9-DD4E-88B8-20936D2AA618}" type="slidenum">
              <a:rPr lang="en-US" smtClean="0"/>
              <a:t>6</a:t>
            </a:fld>
            <a:endParaRPr lang="en-US"/>
          </a:p>
        </p:txBody>
      </p:sp>
    </p:spTree>
    <p:extLst>
      <p:ext uri="{BB962C8B-B14F-4D97-AF65-F5344CB8AC3E}">
        <p14:creationId xmlns:p14="http://schemas.microsoft.com/office/powerpoint/2010/main" val="2778726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2"/>
                </a:solidFill>
              </a:rPr>
              <a:t>First, we give a novel model to describe the pricing for online dating platforms and prove bounds on the profit ratio </a:t>
            </a:r>
            <a:r>
              <a:rPr lang="en-US">
                <a:solidFill>
                  <a:schemeClr val="tx2"/>
                </a:solidFill>
              </a:rPr>
              <a:t>of (FP</a:t>
            </a:r>
            <a:r>
              <a:rPr lang="en-US" dirty="0">
                <a:solidFill>
                  <a:schemeClr val="tx2"/>
                </a:solidFill>
              </a:rPr>
              <a:t>) to the optimal achievable profits.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2"/>
                </a:solidFill>
              </a:rPr>
              <a:t>Next, We study the impact of marginal operating cost. when the marginal operating cost, </a:t>
            </a:r>
            <a:r>
              <a:rPr lang="en-US" i="1" dirty="0">
                <a:solidFill>
                  <a:schemeClr val="tx2"/>
                </a:solidFill>
              </a:rPr>
              <a:t>c</a:t>
            </a:r>
            <a:r>
              <a:rPr lang="en-US" dirty="0">
                <a:solidFill>
                  <a:schemeClr val="tx2"/>
                </a:solidFill>
              </a:rPr>
              <a:t>, is small, and show larger payment periods are better for both profit and welfare.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2"/>
                </a:solidFill>
              </a:rPr>
              <a:t>Finally, we look at heterogenous matching rates. But today, I’m only going to discuss the first two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2"/>
              </a:solidFill>
            </a:endParaRPr>
          </a:p>
        </p:txBody>
      </p:sp>
      <p:sp>
        <p:nvSpPr>
          <p:cNvPr id="4" name="Slide Number Placeholder 3"/>
          <p:cNvSpPr>
            <a:spLocks noGrp="1"/>
          </p:cNvSpPr>
          <p:nvPr>
            <p:ph type="sldNum" sz="quarter" idx="10"/>
          </p:nvPr>
        </p:nvSpPr>
        <p:spPr/>
        <p:txBody>
          <a:bodyPr/>
          <a:lstStyle/>
          <a:p>
            <a:fld id="{27071DB1-053D-46AE-9B5A-7FC70BBFB3CE}" type="slidenum">
              <a:rPr lang="en-US" smtClean="0"/>
              <a:t>7</a:t>
            </a:fld>
            <a:endParaRPr lang="en-US"/>
          </a:p>
        </p:txBody>
      </p:sp>
    </p:spTree>
    <p:extLst>
      <p:ext uri="{BB962C8B-B14F-4D97-AF65-F5344CB8AC3E}">
        <p14:creationId xmlns:p14="http://schemas.microsoft.com/office/powerpoint/2010/main" val="248166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done</a:t>
            </a:r>
          </a:p>
        </p:txBody>
      </p:sp>
      <p:sp>
        <p:nvSpPr>
          <p:cNvPr id="4" name="Slide Number Placeholder 3"/>
          <p:cNvSpPr>
            <a:spLocks noGrp="1"/>
          </p:cNvSpPr>
          <p:nvPr>
            <p:ph type="sldNum" sz="quarter" idx="5"/>
          </p:nvPr>
        </p:nvSpPr>
        <p:spPr/>
        <p:txBody>
          <a:bodyPr/>
          <a:lstStyle/>
          <a:p>
            <a:fld id="{D952A660-B5A9-DD4E-88B8-20936D2AA618}" type="slidenum">
              <a:rPr lang="en-US" smtClean="0"/>
              <a:t>8</a:t>
            </a:fld>
            <a:endParaRPr lang="en-US"/>
          </a:p>
        </p:txBody>
      </p:sp>
    </p:spTree>
    <p:extLst>
      <p:ext uri="{BB962C8B-B14F-4D97-AF65-F5344CB8AC3E}">
        <p14:creationId xmlns:p14="http://schemas.microsoft.com/office/powerpoint/2010/main" val="2489356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done</a:t>
            </a:r>
          </a:p>
        </p:txBody>
      </p:sp>
      <p:sp>
        <p:nvSpPr>
          <p:cNvPr id="4" name="Slide Number Placeholder 3"/>
          <p:cNvSpPr>
            <a:spLocks noGrp="1"/>
          </p:cNvSpPr>
          <p:nvPr>
            <p:ph type="sldNum" sz="quarter" idx="5"/>
          </p:nvPr>
        </p:nvSpPr>
        <p:spPr/>
        <p:txBody>
          <a:bodyPr/>
          <a:lstStyle/>
          <a:p>
            <a:fld id="{D952A660-B5A9-DD4E-88B8-20936D2AA618}" type="slidenum">
              <a:rPr lang="en-US" smtClean="0"/>
              <a:t>9</a:t>
            </a:fld>
            <a:endParaRPr lang="en-US"/>
          </a:p>
        </p:txBody>
      </p:sp>
    </p:spTree>
    <p:extLst>
      <p:ext uri="{BB962C8B-B14F-4D97-AF65-F5344CB8AC3E}">
        <p14:creationId xmlns:p14="http://schemas.microsoft.com/office/powerpoint/2010/main" val="813599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23489F0B-DB05-45BC-BB88-843F5104A8D9}" type="datetime1">
              <a:rPr lang="en-US" smtClean="0"/>
              <a:t>8/25/23</a:t>
            </a:fld>
            <a:endParaRPr lang="en-US" dirty="0"/>
          </a:p>
        </p:txBody>
      </p:sp>
      <p:sp>
        <p:nvSpPr>
          <p:cNvPr id="8" name="Footer Placeholder 7"/>
          <p:cNvSpPr>
            <a:spLocks noGrp="1"/>
          </p:cNvSpPr>
          <p:nvPr>
            <p:ph type="ftr" sz="quarter" idx="11"/>
          </p:nvPr>
        </p:nvSpPr>
        <p:spPr/>
        <p:txBody>
          <a:bodyPr/>
          <a:lstStyle/>
          <a:p>
            <a:r>
              <a:rPr lang="en-US"/>
              <a:t>YinzOR 2023</a:t>
            </a:r>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99990899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A89449-0A5F-455D-A451-535DEA2321E6}" type="datetime1">
              <a:rPr lang="en-US" smtClean="0"/>
              <a:t>8/25/23</a:t>
            </a:fld>
            <a:endParaRPr lang="en-US" dirty="0"/>
          </a:p>
        </p:txBody>
      </p:sp>
      <p:sp>
        <p:nvSpPr>
          <p:cNvPr id="5" name="Footer Placeholder 4"/>
          <p:cNvSpPr>
            <a:spLocks noGrp="1"/>
          </p:cNvSpPr>
          <p:nvPr>
            <p:ph type="ftr" sz="quarter" idx="11"/>
          </p:nvPr>
        </p:nvSpPr>
        <p:spPr/>
        <p:txBody>
          <a:bodyPr/>
          <a:lstStyle/>
          <a:p>
            <a:r>
              <a:rPr lang="en-US"/>
              <a:t>YinzOR 2023</a:t>
            </a:r>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199850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D46CE6-1ADA-4582-8D25-D4351EFA53D2}" type="datetime1">
              <a:rPr lang="en-US" smtClean="0"/>
              <a:t>8/25/23</a:t>
            </a:fld>
            <a:endParaRPr lang="en-US" dirty="0"/>
          </a:p>
        </p:txBody>
      </p:sp>
      <p:sp>
        <p:nvSpPr>
          <p:cNvPr id="5" name="Footer Placeholder 4"/>
          <p:cNvSpPr>
            <a:spLocks noGrp="1"/>
          </p:cNvSpPr>
          <p:nvPr>
            <p:ph type="ftr" sz="quarter" idx="11"/>
          </p:nvPr>
        </p:nvSpPr>
        <p:spPr/>
        <p:txBody>
          <a:bodyPr/>
          <a:lstStyle/>
          <a:p>
            <a:r>
              <a:rPr lang="en-US"/>
              <a:t>YinzOR 2023</a:t>
            </a:r>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309524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CDDEF8C-080E-4B08-BC48-ECC3248737E5}" type="datetime1">
              <a:rPr lang="en-US" smtClean="0"/>
              <a:t>8/25/23</a:t>
            </a:fld>
            <a:endParaRPr lang="en-US" dirty="0"/>
          </a:p>
        </p:txBody>
      </p:sp>
      <p:sp>
        <p:nvSpPr>
          <p:cNvPr id="8" name="Footer Placeholder 7"/>
          <p:cNvSpPr>
            <a:spLocks noGrp="1"/>
          </p:cNvSpPr>
          <p:nvPr>
            <p:ph type="ftr" sz="quarter" idx="11"/>
          </p:nvPr>
        </p:nvSpPr>
        <p:spPr>
          <a:xfrm>
            <a:off x="1600200" y="6515100"/>
            <a:ext cx="5901189" cy="320040"/>
          </a:xfrm>
        </p:spPr>
        <p:txBody>
          <a:bodyPr/>
          <a:lstStyle>
            <a:lvl1pPr>
              <a:defRPr sz="1200"/>
            </a:lvl1pPr>
          </a:lstStyle>
          <a:p>
            <a:r>
              <a:rPr lang="en-US"/>
              <a:t>YinzOR 2023</a:t>
            </a:r>
            <a:endParaRPr lang="en-US" dirty="0"/>
          </a:p>
        </p:txBody>
      </p:sp>
      <p:sp>
        <p:nvSpPr>
          <p:cNvPr id="9" name="Slide Number Placeholder 8"/>
          <p:cNvSpPr>
            <a:spLocks noGrp="1"/>
          </p:cNvSpPr>
          <p:nvPr>
            <p:ph type="sldNum" sz="quarter" idx="12"/>
          </p:nvPr>
        </p:nvSpPr>
        <p:spPr>
          <a:xfrm>
            <a:off x="11826240" y="6492240"/>
            <a:ext cx="365760" cy="365760"/>
          </a:xfrm>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971034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0EE0609B-A5D7-4BD1-BEF8-5696E96F3617}" type="datetime1">
              <a:rPr lang="en-US" smtClean="0"/>
              <a:t>8/25/23</a:t>
            </a:fld>
            <a:endParaRPr lang="en-US" dirty="0"/>
          </a:p>
        </p:txBody>
      </p:sp>
      <p:sp>
        <p:nvSpPr>
          <p:cNvPr id="8" name="Footer Placeholder 7"/>
          <p:cNvSpPr>
            <a:spLocks noGrp="1"/>
          </p:cNvSpPr>
          <p:nvPr>
            <p:ph type="ftr" sz="quarter" idx="11"/>
          </p:nvPr>
        </p:nvSpPr>
        <p:spPr/>
        <p:txBody>
          <a:bodyPr/>
          <a:lstStyle/>
          <a:p>
            <a:r>
              <a:rPr lang="en-US"/>
              <a:t>YinzOR 2023</a:t>
            </a:r>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0639334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B7AEA505-1EFB-4628-9C6F-200009F2F5AB}" type="datetime1">
              <a:rPr lang="en-US" smtClean="0"/>
              <a:t>8/25/23</a:t>
            </a:fld>
            <a:endParaRPr lang="en-US" dirty="0"/>
          </a:p>
        </p:txBody>
      </p:sp>
      <p:sp>
        <p:nvSpPr>
          <p:cNvPr id="9" name="Footer Placeholder 8"/>
          <p:cNvSpPr>
            <a:spLocks noGrp="1"/>
          </p:cNvSpPr>
          <p:nvPr>
            <p:ph type="ftr" sz="quarter" idx="11"/>
          </p:nvPr>
        </p:nvSpPr>
        <p:spPr/>
        <p:txBody>
          <a:bodyPr/>
          <a:lstStyle/>
          <a:p>
            <a:r>
              <a:rPr lang="en-US"/>
              <a:t>YinzOR 2023</a:t>
            </a:r>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472624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A533EC93-938F-4107-B900-1AE2A9042207}" type="datetime1">
              <a:rPr lang="en-US" smtClean="0"/>
              <a:t>8/25/23</a:t>
            </a:fld>
            <a:endParaRPr lang="en-US" dirty="0"/>
          </a:p>
        </p:txBody>
      </p:sp>
      <p:sp>
        <p:nvSpPr>
          <p:cNvPr id="8" name="Footer Placeholder 7"/>
          <p:cNvSpPr>
            <a:spLocks noGrp="1"/>
          </p:cNvSpPr>
          <p:nvPr>
            <p:ph type="ftr" sz="quarter" idx="11"/>
          </p:nvPr>
        </p:nvSpPr>
        <p:spPr/>
        <p:txBody>
          <a:bodyPr/>
          <a:lstStyle/>
          <a:p>
            <a:r>
              <a:rPr lang="en-US"/>
              <a:t>YinzOR 2023</a:t>
            </a:r>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95456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85F40A0-E1C4-4169-B8DE-E9C3D3304384}" type="datetime1">
              <a:rPr lang="en-US" smtClean="0"/>
              <a:t>8/25/23</a:t>
            </a:fld>
            <a:endParaRPr lang="en-US" dirty="0"/>
          </a:p>
        </p:txBody>
      </p:sp>
      <p:sp>
        <p:nvSpPr>
          <p:cNvPr id="4" name="Footer Placeholder 3"/>
          <p:cNvSpPr>
            <a:spLocks noGrp="1"/>
          </p:cNvSpPr>
          <p:nvPr>
            <p:ph type="ftr" sz="quarter" idx="11"/>
          </p:nvPr>
        </p:nvSpPr>
        <p:spPr/>
        <p:txBody>
          <a:bodyPr/>
          <a:lstStyle/>
          <a:p>
            <a:r>
              <a:rPr lang="en-US"/>
              <a:t>YinzOR 2023</a:t>
            </a:r>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029765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B0F360-5F08-404A-A063-92B43DCBFFB2}" type="datetime1">
              <a:rPr lang="en-US" smtClean="0"/>
              <a:t>8/25/23</a:t>
            </a:fld>
            <a:endParaRPr lang="en-US" dirty="0"/>
          </a:p>
        </p:txBody>
      </p:sp>
      <p:sp>
        <p:nvSpPr>
          <p:cNvPr id="3" name="Footer Placeholder 2"/>
          <p:cNvSpPr>
            <a:spLocks noGrp="1"/>
          </p:cNvSpPr>
          <p:nvPr>
            <p:ph type="ftr" sz="quarter" idx="11"/>
          </p:nvPr>
        </p:nvSpPr>
        <p:spPr/>
        <p:txBody>
          <a:bodyPr/>
          <a:lstStyle/>
          <a:p>
            <a:r>
              <a:rPr lang="en-US"/>
              <a:t>YinzOR 2023</a:t>
            </a:r>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117875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2B9CFF98-3121-4BB6-907E-64D7711B640A}" type="datetime1">
              <a:rPr lang="en-US" smtClean="0"/>
              <a:t>8/25/23</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en-US"/>
              <a:t>YinzOR 2023</a:t>
            </a:r>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742694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A8A7A39A-0206-4CDB-861F-0DED574744DE}" type="datetime1">
              <a:rPr lang="en-US" smtClean="0"/>
              <a:t>8/25/23</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en-US"/>
              <a:t>YinzOR 2023</a:t>
            </a:r>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4081053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6168A5BB-D29C-40ED-90C7-268DB0F89844}" type="datetime1">
              <a:rPr lang="en-US" smtClean="0"/>
              <a:t>8/25/23</a:t>
            </a:fld>
            <a:endParaRPr lang="en-US" dirty="0"/>
          </a:p>
        </p:txBody>
      </p:sp>
      <p:sp>
        <p:nvSpPr>
          <p:cNvPr id="5" name="Footer Placeholder 4"/>
          <p:cNvSpPr>
            <a:spLocks noGrp="1"/>
          </p:cNvSpPr>
          <p:nvPr>
            <p:ph type="ftr" sz="quarter" idx="3"/>
          </p:nvPr>
        </p:nvSpPr>
        <p:spPr>
          <a:xfrm>
            <a:off x="1600200" y="6537960"/>
            <a:ext cx="5901189" cy="320040"/>
          </a:xfrm>
          <a:prstGeom prst="rect">
            <a:avLst/>
          </a:prstGeom>
        </p:spPr>
        <p:txBody>
          <a:bodyPr vert="horz" lIns="91440" tIns="45720" rIns="91440" bIns="45720" rtlCol="0" anchor="ctr"/>
          <a:lstStyle>
            <a:lvl1pPr algn="l">
              <a:defRPr sz="1200">
                <a:solidFill>
                  <a:schemeClr val="tx1">
                    <a:alpha val="70000"/>
                  </a:schemeClr>
                </a:solidFill>
              </a:defRPr>
            </a:lvl1pPr>
          </a:lstStyle>
          <a:p>
            <a:r>
              <a:rPr lang="en-US"/>
              <a:t>YinzOR 2023</a:t>
            </a:r>
            <a:endParaRPr lang="en-US" dirty="0"/>
          </a:p>
        </p:txBody>
      </p:sp>
      <p:sp>
        <p:nvSpPr>
          <p:cNvPr id="6" name="Slide Number Placeholder 5"/>
          <p:cNvSpPr>
            <a:spLocks noGrp="1"/>
          </p:cNvSpPr>
          <p:nvPr>
            <p:ph type="sldNum" sz="quarter" idx="4"/>
          </p:nvPr>
        </p:nvSpPr>
        <p:spPr>
          <a:xfrm>
            <a:off x="11826240" y="649224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39639604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0.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0.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6.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6.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8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0.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mailto:caasi@pitt.edu" TargetMode="External"/><Relationship Id="rId7"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hyperlink" Target="mhamilton-pitt.github.io" TargetMode="External"/><Relationship Id="rId4" Type="http://schemas.openxmlformats.org/officeDocument/2006/relationships/hyperlink" Target="mailto:mih140@pitt.ed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672B93D-D69B-3848-A3F7-341D99631C09}"/>
              </a:ext>
            </a:extLst>
          </p:cNvPr>
          <p:cNvGrpSpPr/>
          <p:nvPr/>
        </p:nvGrpSpPr>
        <p:grpSpPr>
          <a:xfrm>
            <a:off x="1109074" y="2640593"/>
            <a:ext cx="9973851" cy="784745"/>
            <a:chOff x="1212998" y="2730379"/>
            <a:chExt cx="9973851" cy="784745"/>
          </a:xfrm>
        </p:grpSpPr>
        <p:sp>
          <p:nvSpPr>
            <p:cNvPr id="7" name="TextBox 6">
              <a:extLst>
                <a:ext uri="{FF2B5EF4-FFF2-40B4-BE49-F238E27FC236}">
                  <a16:creationId xmlns:a16="http://schemas.microsoft.com/office/drawing/2014/main" id="{3EB157B6-ED9E-CB4D-B4CC-BF9BDFC965C4}"/>
                </a:ext>
              </a:extLst>
            </p:cNvPr>
            <p:cNvSpPr txBox="1"/>
            <p:nvPr/>
          </p:nvSpPr>
          <p:spPr>
            <a:xfrm>
              <a:off x="1351400" y="2930349"/>
              <a:ext cx="9835449" cy="584775"/>
            </a:xfrm>
            <a:prstGeom prst="rect">
              <a:avLst/>
            </a:prstGeom>
            <a:noFill/>
          </p:spPr>
          <p:txBody>
            <a:bodyPr wrap="square" rtlCol="0" anchor="ctr">
              <a:spAutoFit/>
            </a:bodyPr>
            <a:lstStyle/>
            <a:p>
              <a:pPr algn="ctr"/>
              <a:r>
                <a:rPr lang="en-US" sz="3200" dirty="0">
                  <a:latin typeface="Baskerville" panose="02020502070401020303" pitchFamily="18" charset="0"/>
                  <a:ea typeface="Baskerville" panose="02020502070401020303" pitchFamily="18" charset="0"/>
                </a:rPr>
                <a:t>Project 412Connect: Bridging Students and Communities</a:t>
              </a:r>
            </a:p>
          </p:txBody>
        </p:sp>
        <p:grpSp>
          <p:nvGrpSpPr>
            <p:cNvPr id="2" name="Group 1">
              <a:extLst>
                <a:ext uri="{FF2B5EF4-FFF2-40B4-BE49-F238E27FC236}">
                  <a16:creationId xmlns:a16="http://schemas.microsoft.com/office/drawing/2014/main" id="{F224AC38-E17E-7F49-A4C7-AB4063E4BF22}"/>
                </a:ext>
              </a:extLst>
            </p:cNvPr>
            <p:cNvGrpSpPr/>
            <p:nvPr/>
          </p:nvGrpSpPr>
          <p:grpSpPr>
            <a:xfrm>
              <a:off x="1212998" y="2730379"/>
              <a:ext cx="9835449" cy="744919"/>
              <a:chOff x="1086701" y="2994647"/>
              <a:chExt cx="9164117" cy="617215"/>
            </a:xfrm>
          </p:grpSpPr>
          <p:cxnSp>
            <p:nvCxnSpPr>
              <p:cNvPr id="14" name="Straight Connector 13">
                <a:extLst>
                  <a:ext uri="{FF2B5EF4-FFF2-40B4-BE49-F238E27FC236}">
                    <a16:creationId xmlns:a16="http://schemas.microsoft.com/office/drawing/2014/main" id="{17277D46-7D76-F44B-A09E-B9910EBCD56F}"/>
                  </a:ext>
                </a:extLst>
              </p:cNvPr>
              <p:cNvCxnSpPr>
                <a:cxnSpLocks/>
              </p:cNvCxnSpPr>
              <p:nvPr/>
            </p:nvCxnSpPr>
            <p:spPr>
              <a:xfrm>
                <a:off x="1361327" y="2994647"/>
                <a:ext cx="0" cy="61721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3DE43DC-FE87-B449-98CE-234D7B333E53}"/>
                  </a:ext>
                </a:extLst>
              </p:cNvPr>
              <p:cNvCxnSpPr>
                <a:cxnSpLocks/>
              </p:cNvCxnSpPr>
              <p:nvPr/>
            </p:nvCxnSpPr>
            <p:spPr>
              <a:xfrm flipH="1">
                <a:off x="1086701" y="3218772"/>
                <a:ext cx="91641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0" name="TextBox 9">
            <a:extLst>
              <a:ext uri="{FF2B5EF4-FFF2-40B4-BE49-F238E27FC236}">
                <a16:creationId xmlns:a16="http://schemas.microsoft.com/office/drawing/2014/main" id="{77C44A6A-A084-EA4D-AFC2-D15FC9CC2B7F}"/>
              </a:ext>
            </a:extLst>
          </p:cNvPr>
          <p:cNvSpPr txBox="1"/>
          <p:nvPr/>
        </p:nvSpPr>
        <p:spPr>
          <a:xfrm>
            <a:off x="1218559" y="4640245"/>
            <a:ext cx="9893281" cy="461665"/>
          </a:xfrm>
          <a:prstGeom prst="rect">
            <a:avLst/>
          </a:prstGeom>
          <a:noFill/>
        </p:spPr>
        <p:txBody>
          <a:bodyPr wrap="square" rtlCol="0" anchor="ctr">
            <a:spAutoFit/>
          </a:bodyPr>
          <a:lstStyle/>
          <a:p>
            <a:pPr algn="ctr"/>
            <a:r>
              <a:rPr lang="en-US" sz="2400" dirty="0">
                <a:latin typeface="Baskerville" panose="02020502070401020303" pitchFamily="18" charset="0"/>
                <a:ea typeface="Baskerville" panose="02020502070401020303" pitchFamily="18" charset="0"/>
              </a:rPr>
              <a:t>Alex DiChristofano</a:t>
            </a:r>
            <a:r>
              <a:rPr lang="en-US" sz="2400" baseline="30000" dirty="0">
                <a:latin typeface="Baskerville" panose="02020502070401020303" pitchFamily="18" charset="0"/>
                <a:ea typeface="Baskerville" panose="02020502070401020303" pitchFamily="18" charset="0"/>
              </a:rPr>
              <a:t>1</a:t>
            </a:r>
            <a:r>
              <a:rPr lang="en-US" sz="2400" dirty="0">
                <a:latin typeface="Baskerville" panose="02020502070401020303" pitchFamily="18" charset="0"/>
                <a:ea typeface="Baskerville" panose="02020502070401020303" pitchFamily="18" charset="0"/>
              </a:rPr>
              <a:t>, </a:t>
            </a:r>
            <a:r>
              <a:rPr lang="en-US" sz="2400" b="1" dirty="0">
                <a:latin typeface="Baskerville" panose="02020502070401020303" pitchFamily="18" charset="0"/>
                <a:ea typeface="Baskerville" panose="02020502070401020303" pitchFamily="18" charset="0"/>
              </a:rPr>
              <a:t>Michael L. Hamilton</a:t>
            </a:r>
            <a:r>
              <a:rPr lang="en-US" sz="2400" b="1" baseline="30000" dirty="0">
                <a:latin typeface="Baskerville" panose="02020502070401020303" pitchFamily="18" charset="0"/>
                <a:ea typeface="Baskerville" panose="02020502070401020303" pitchFamily="18" charset="0"/>
              </a:rPr>
              <a:t>2</a:t>
            </a:r>
            <a:r>
              <a:rPr lang="en-US" sz="2400" dirty="0">
                <a:latin typeface="Baskerville" panose="02020502070401020303" pitchFamily="18" charset="0"/>
                <a:ea typeface="Baskerville" panose="02020502070401020303" pitchFamily="18" charset="0"/>
              </a:rPr>
              <a:t>, </a:t>
            </a:r>
            <a:r>
              <a:rPr lang="en-US" sz="2400" dirty="0" err="1">
                <a:latin typeface="Baskerville" panose="02020502070401020303" pitchFamily="18" charset="0"/>
                <a:ea typeface="Baskerville" panose="02020502070401020303" pitchFamily="18" charset="0"/>
              </a:rPr>
              <a:t>Qiqi</a:t>
            </a:r>
            <a:r>
              <a:rPr lang="en-US" sz="2400" dirty="0">
                <a:latin typeface="Baskerville" panose="02020502070401020303" pitchFamily="18" charset="0"/>
                <a:ea typeface="Baskerville" panose="02020502070401020303" pitchFamily="18" charset="0"/>
              </a:rPr>
              <a:t> Hao</a:t>
            </a:r>
            <a:r>
              <a:rPr lang="en-US" sz="2400" baseline="30000" dirty="0">
                <a:latin typeface="Baskerville" panose="02020502070401020303" pitchFamily="18" charset="0"/>
                <a:ea typeface="Baskerville" panose="02020502070401020303" pitchFamily="18" charset="0"/>
              </a:rPr>
              <a:t>2</a:t>
            </a:r>
            <a:r>
              <a:rPr lang="en-US" sz="2400" dirty="0">
                <a:latin typeface="Baskerville" panose="02020502070401020303" pitchFamily="18" charset="0"/>
                <a:ea typeface="Baskerville" panose="02020502070401020303" pitchFamily="18" charset="0"/>
              </a:rPr>
              <a:t>, Sera Linardi</a:t>
            </a:r>
            <a:r>
              <a:rPr lang="en-US" sz="2400" baseline="30000" dirty="0">
                <a:latin typeface="Baskerville" panose="02020502070401020303" pitchFamily="18" charset="0"/>
                <a:ea typeface="Baskerville" panose="02020502070401020303" pitchFamily="18" charset="0"/>
              </a:rPr>
              <a:t>3</a:t>
            </a:r>
            <a:endParaRPr lang="en-US" sz="2400" dirty="0">
              <a:latin typeface="Baskerville" panose="02020502070401020303" pitchFamily="18" charset="0"/>
              <a:ea typeface="Baskerville" panose="02020502070401020303" pitchFamily="18" charset="0"/>
            </a:endParaRPr>
          </a:p>
        </p:txBody>
      </p:sp>
      <p:sp>
        <p:nvSpPr>
          <p:cNvPr id="8" name="TextBox 7">
            <a:extLst>
              <a:ext uri="{FF2B5EF4-FFF2-40B4-BE49-F238E27FC236}">
                <a16:creationId xmlns:a16="http://schemas.microsoft.com/office/drawing/2014/main" id="{47EFE1F7-158C-FA47-88CA-AB24B2D6761C}"/>
              </a:ext>
            </a:extLst>
          </p:cNvPr>
          <p:cNvSpPr txBox="1"/>
          <p:nvPr/>
        </p:nvSpPr>
        <p:spPr>
          <a:xfrm>
            <a:off x="298566" y="5338409"/>
            <a:ext cx="11362846" cy="884858"/>
          </a:xfrm>
          <a:prstGeom prst="rect">
            <a:avLst/>
          </a:prstGeom>
          <a:noFill/>
        </p:spPr>
        <p:txBody>
          <a:bodyPr wrap="square" rtlCol="0" anchor="b">
            <a:spAutoFit/>
          </a:bodyPr>
          <a:lstStyle/>
          <a:p>
            <a:pPr algn="ctr"/>
            <a:r>
              <a:rPr lang="en-US" sz="1700" i="1" baseline="30000" dirty="0">
                <a:latin typeface="Baskerville" panose="02020502070401020303" pitchFamily="18" charset="0"/>
                <a:ea typeface="Baskerville" panose="02020502070401020303" pitchFamily="18" charset="0"/>
              </a:rPr>
              <a:t>1</a:t>
            </a:r>
            <a:r>
              <a:rPr lang="en-US" sz="1700" i="1" dirty="0">
                <a:latin typeface="Baskerville" panose="02020502070401020303" pitchFamily="18" charset="0"/>
                <a:ea typeface="Baskerville" panose="02020502070401020303" pitchFamily="18" charset="0"/>
              </a:rPr>
              <a:t> Division of Computational &amp; Data Sciences, Washington </a:t>
            </a:r>
            <a:r>
              <a:rPr lang="en-US" sz="1750" i="1" dirty="0">
                <a:latin typeface="Baskerville" panose="02020502070401020303" pitchFamily="18" charset="0"/>
                <a:ea typeface="Baskerville" panose="02020502070401020303" pitchFamily="18" charset="0"/>
              </a:rPr>
              <a:t>University</a:t>
            </a:r>
            <a:r>
              <a:rPr lang="en-US" sz="1700" i="1" dirty="0">
                <a:latin typeface="Baskerville" panose="02020502070401020303" pitchFamily="18" charset="0"/>
                <a:ea typeface="Baskerville" panose="02020502070401020303" pitchFamily="18" charset="0"/>
              </a:rPr>
              <a:t> in St. Louis, </a:t>
            </a:r>
          </a:p>
          <a:p>
            <a:pPr algn="ctr"/>
            <a:r>
              <a:rPr lang="en-US" sz="1700" i="1" baseline="30000" dirty="0">
                <a:latin typeface="Baskerville" panose="02020502070401020303" pitchFamily="18" charset="0"/>
                <a:ea typeface="Baskerville" panose="02020502070401020303" pitchFamily="18" charset="0"/>
              </a:rPr>
              <a:t>2 </a:t>
            </a:r>
            <a:r>
              <a:rPr lang="en-US" sz="1700" i="1" dirty="0">
                <a:latin typeface="Baskerville" panose="02020502070401020303" pitchFamily="18" charset="0"/>
                <a:ea typeface="Baskerville" panose="02020502070401020303" pitchFamily="18" charset="0"/>
              </a:rPr>
              <a:t>Katz Graduate School of Business, University of Pittsburgh, </a:t>
            </a:r>
          </a:p>
          <a:p>
            <a:pPr algn="ctr"/>
            <a:r>
              <a:rPr lang="en-US" sz="1700" i="1" baseline="30000" dirty="0">
                <a:latin typeface="Baskerville" panose="02020502070401020303" pitchFamily="18" charset="0"/>
                <a:ea typeface="Baskerville" panose="02020502070401020303" pitchFamily="18" charset="0"/>
              </a:rPr>
              <a:t>3 </a:t>
            </a:r>
            <a:r>
              <a:rPr lang="en-US" sz="1700" i="1" dirty="0">
                <a:latin typeface="Baskerville" panose="02020502070401020303" pitchFamily="18" charset="0"/>
                <a:ea typeface="Baskerville" panose="02020502070401020303" pitchFamily="18" charset="0"/>
              </a:rPr>
              <a:t>Graduate School of Public and International Affairs (GSPIA), University of Pittsburgh</a:t>
            </a:r>
          </a:p>
        </p:txBody>
      </p:sp>
      <p:pic>
        <p:nvPicPr>
          <p:cNvPr id="5" name="Picture 4">
            <a:extLst>
              <a:ext uri="{FF2B5EF4-FFF2-40B4-BE49-F238E27FC236}">
                <a16:creationId xmlns:a16="http://schemas.microsoft.com/office/drawing/2014/main" id="{6E6A1C91-9038-F316-54EF-DB72A5507BCC}"/>
              </a:ext>
            </a:extLst>
          </p:cNvPr>
          <p:cNvPicPr>
            <a:picLocks noChangeAspect="1"/>
          </p:cNvPicPr>
          <p:nvPr/>
        </p:nvPicPr>
        <p:blipFill>
          <a:blip r:embed="rId3"/>
          <a:stretch>
            <a:fillRect/>
          </a:stretch>
        </p:blipFill>
        <p:spPr>
          <a:xfrm>
            <a:off x="0" y="-168202"/>
            <a:ext cx="2893310" cy="1588909"/>
          </a:xfrm>
          <a:prstGeom prst="rect">
            <a:avLst/>
          </a:prstGeom>
        </p:spPr>
      </p:pic>
      <p:pic>
        <p:nvPicPr>
          <p:cNvPr id="9" name="Picture 8">
            <a:extLst>
              <a:ext uri="{FF2B5EF4-FFF2-40B4-BE49-F238E27FC236}">
                <a16:creationId xmlns:a16="http://schemas.microsoft.com/office/drawing/2014/main" id="{A6845745-5576-9FE5-0E18-72EAE4C98CE3}"/>
              </a:ext>
            </a:extLst>
          </p:cNvPr>
          <p:cNvPicPr>
            <a:picLocks noChangeAspect="1"/>
          </p:cNvPicPr>
          <p:nvPr/>
        </p:nvPicPr>
        <p:blipFill>
          <a:blip r:embed="rId4"/>
          <a:stretch>
            <a:fillRect/>
          </a:stretch>
        </p:blipFill>
        <p:spPr>
          <a:xfrm>
            <a:off x="4769451" y="196640"/>
            <a:ext cx="2245110" cy="958387"/>
          </a:xfrm>
          <a:prstGeom prst="rect">
            <a:avLst/>
          </a:prstGeom>
        </p:spPr>
      </p:pic>
      <p:pic>
        <p:nvPicPr>
          <p:cNvPr id="12" name="Picture 11">
            <a:extLst>
              <a:ext uri="{FF2B5EF4-FFF2-40B4-BE49-F238E27FC236}">
                <a16:creationId xmlns:a16="http://schemas.microsoft.com/office/drawing/2014/main" id="{1F1F60D5-B05A-1CE3-089F-712C66BDBF6B}"/>
              </a:ext>
            </a:extLst>
          </p:cNvPr>
          <p:cNvPicPr>
            <a:picLocks noChangeAspect="1"/>
          </p:cNvPicPr>
          <p:nvPr/>
        </p:nvPicPr>
        <p:blipFill>
          <a:blip r:embed="rId5"/>
          <a:stretch>
            <a:fillRect/>
          </a:stretch>
        </p:blipFill>
        <p:spPr>
          <a:xfrm>
            <a:off x="9699528" y="196640"/>
            <a:ext cx="2286000" cy="1009055"/>
          </a:xfrm>
          <a:prstGeom prst="rect">
            <a:avLst/>
          </a:prstGeom>
        </p:spPr>
      </p:pic>
      <p:sp>
        <p:nvSpPr>
          <p:cNvPr id="4" name="Footer Placeholder 3">
            <a:extLst>
              <a:ext uri="{FF2B5EF4-FFF2-40B4-BE49-F238E27FC236}">
                <a16:creationId xmlns:a16="http://schemas.microsoft.com/office/drawing/2014/main" id="{F6AC9BEC-B3D3-4821-87A2-F98DCAE74271}"/>
              </a:ext>
            </a:extLst>
          </p:cNvPr>
          <p:cNvSpPr>
            <a:spLocks noGrp="1"/>
          </p:cNvSpPr>
          <p:nvPr>
            <p:ph type="ftr" sz="quarter" idx="11"/>
          </p:nvPr>
        </p:nvSpPr>
        <p:spPr/>
        <p:txBody>
          <a:bodyPr/>
          <a:lstStyle/>
          <a:p>
            <a:r>
              <a:rPr lang="en-US"/>
              <a:t>YinzOR 2023</a:t>
            </a:r>
            <a:endParaRPr lang="en-US" dirty="0"/>
          </a:p>
        </p:txBody>
      </p:sp>
      <p:sp>
        <p:nvSpPr>
          <p:cNvPr id="11" name="Slide Number Placeholder 10">
            <a:extLst>
              <a:ext uri="{FF2B5EF4-FFF2-40B4-BE49-F238E27FC236}">
                <a16:creationId xmlns:a16="http://schemas.microsoft.com/office/drawing/2014/main" id="{827BA916-7042-40FE-951B-A9AD540BE56D}"/>
              </a:ext>
            </a:extLst>
          </p:cNvPr>
          <p:cNvSpPr>
            <a:spLocks noGrp="1"/>
          </p:cNvSpPr>
          <p:nvPr>
            <p:ph type="sldNum" sz="quarter" idx="12"/>
          </p:nvPr>
        </p:nvSpPr>
        <p:spPr/>
        <p:txBody>
          <a:bodyPr/>
          <a:lstStyle/>
          <a:p>
            <a:fld id="{8A7A6979-0714-4377-B894-6BE4C2D6E202}" type="slidenum">
              <a:rPr lang="en-US" smtClean="0"/>
              <a:pPr/>
              <a:t>1</a:t>
            </a:fld>
            <a:endParaRPr lang="en-US" dirty="0"/>
          </a:p>
        </p:txBody>
      </p:sp>
    </p:spTree>
    <p:extLst>
      <p:ext uri="{BB962C8B-B14F-4D97-AF65-F5344CB8AC3E}">
        <p14:creationId xmlns:p14="http://schemas.microsoft.com/office/powerpoint/2010/main" val="4139167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7277D46-7D76-F44B-A09E-B9910EBCD56F}"/>
              </a:ext>
            </a:extLst>
          </p:cNvPr>
          <p:cNvCxnSpPr>
            <a:cxnSpLocks/>
          </p:cNvCxnSpPr>
          <p:nvPr/>
        </p:nvCxnSpPr>
        <p:spPr>
          <a:xfrm>
            <a:off x="11728606" y="228600"/>
            <a:ext cx="0" cy="64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3DE43DC-FE87-B449-98CE-234D7B333E53}"/>
              </a:ext>
            </a:extLst>
          </p:cNvPr>
          <p:cNvCxnSpPr>
            <a:cxnSpLocks/>
          </p:cNvCxnSpPr>
          <p:nvPr/>
        </p:nvCxnSpPr>
        <p:spPr>
          <a:xfrm flipH="1">
            <a:off x="231371" y="6403571"/>
            <a:ext cx="1172925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0D05B0A-64C7-7141-855E-0640852DF730}"/>
              </a:ext>
            </a:extLst>
          </p:cNvPr>
          <p:cNvSpPr txBox="1"/>
          <p:nvPr/>
        </p:nvSpPr>
        <p:spPr>
          <a:xfrm>
            <a:off x="463393" y="454428"/>
            <a:ext cx="11198007" cy="461665"/>
          </a:xfrm>
          <a:prstGeom prst="rect">
            <a:avLst/>
          </a:prstGeom>
          <a:noFill/>
        </p:spPr>
        <p:txBody>
          <a:bodyPr wrap="square" rtlCol="0" anchor="ctr">
            <a:spAutoFit/>
          </a:bodyPr>
          <a:lstStyle/>
          <a:p>
            <a:r>
              <a:rPr lang="en-US" sz="2400" dirty="0">
                <a:latin typeface="Baskerville" panose="02020502070401020303" pitchFamily="18" charset="0"/>
                <a:ea typeface="Baskerville" panose="02020502070401020303" pitchFamily="18" charset="0"/>
              </a:rPr>
              <a:t>412Connect Dashboard</a:t>
            </a:r>
          </a:p>
        </p:txBody>
      </p:sp>
      <p:sp>
        <p:nvSpPr>
          <p:cNvPr id="4" name="TextBox 3">
            <a:extLst>
              <a:ext uri="{FF2B5EF4-FFF2-40B4-BE49-F238E27FC236}">
                <a16:creationId xmlns:a16="http://schemas.microsoft.com/office/drawing/2014/main" id="{33654D5A-97FC-592B-2C3C-906E9F2B9597}"/>
              </a:ext>
            </a:extLst>
          </p:cNvPr>
          <p:cNvSpPr txBox="1"/>
          <p:nvPr/>
        </p:nvSpPr>
        <p:spPr>
          <a:xfrm>
            <a:off x="642353" y="2331148"/>
            <a:ext cx="3703505" cy="2200602"/>
          </a:xfrm>
          <a:prstGeom prst="rect">
            <a:avLst/>
          </a:prstGeom>
          <a:noFill/>
        </p:spPr>
        <p:txBody>
          <a:bodyPr wrap="square" rtlCol="0">
            <a:spAutoFit/>
          </a:bodyPr>
          <a:lstStyle/>
          <a:p>
            <a:pPr>
              <a:spcAft>
                <a:spcPts val="600"/>
              </a:spcAft>
            </a:pPr>
            <a:r>
              <a:rPr lang="en-US" sz="1600" b="1" dirty="0">
                <a:latin typeface="Baskerville" panose="02020502070401020303" pitchFamily="18" charset="0"/>
                <a:ea typeface="Baskerville" panose="02020502070401020303" pitchFamily="18" charset="0"/>
              </a:rPr>
              <a:t>badges</a:t>
            </a:r>
          </a:p>
          <a:p>
            <a:pPr>
              <a:spcAft>
                <a:spcPts val="600"/>
              </a:spcAft>
            </a:pPr>
            <a:endParaRPr lang="en-US" sz="1600" dirty="0">
              <a:latin typeface="Baskerville" panose="02020502070401020303" pitchFamily="18" charset="0"/>
              <a:ea typeface="Baskerville" panose="02020502070401020303" pitchFamily="18" charset="0"/>
            </a:endParaRPr>
          </a:p>
          <a:p>
            <a:pPr marL="285750" indent="-285750">
              <a:spcAft>
                <a:spcPts val="600"/>
              </a:spcAft>
              <a:buFont typeface="Arial" panose="020B0604020202020204" pitchFamily="34" charset="0"/>
              <a:buChar char="•"/>
            </a:pPr>
            <a:r>
              <a:rPr lang="en-US" sz="1600" dirty="0">
                <a:latin typeface="Baskerville" panose="02020502070401020303" pitchFamily="18" charset="0"/>
                <a:ea typeface="Baskerville" panose="02020502070401020303" pitchFamily="18" charset="0"/>
              </a:rPr>
              <a:t>shows current progress representing the two types of tasks</a:t>
            </a:r>
          </a:p>
          <a:p>
            <a:pPr lvl="1">
              <a:spcAft>
                <a:spcPts val="600"/>
              </a:spcAft>
            </a:pPr>
            <a:r>
              <a:rPr lang="en-US" sz="1600" dirty="0">
                <a:latin typeface="Baskerville" panose="02020502070401020303" pitchFamily="18" charset="0"/>
                <a:ea typeface="Baskerville" panose="02020502070401020303" pitchFamily="18" charset="0"/>
              </a:rPr>
              <a:t>trivia</a:t>
            </a:r>
          </a:p>
          <a:p>
            <a:pPr lvl="1">
              <a:spcAft>
                <a:spcPts val="600"/>
              </a:spcAft>
            </a:pPr>
            <a:r>
              <a:rPr lang="en-US" sz="1600" dirty="0">
                <a:latin typeface="Baskerville" panose="02020502070401020303" pitchFamily="18" charset="0"/>
                <a:ea typeface="Baskerville" panose="02020502070401020303" pitchFamily="18" charset="0"/>
              </a:rPr>
              <a:t>social media</a:t>
            </a:r>
          </a:p>
          <a:p>
            <a:pPr>
              <a:spcAft>
                <a:spcPts val="600"/>
              </a:spcAft>
            </a:pPr>
            <a:endParaRPr lang="en-US" sz="1600" dirty="0">
              <a:latin typeface="Baskerville" panose="02020502070401020303" pitchFamily="18" charset="0"/>
              <a:ea typeface="Baskerville" panose="02020502070401020303" pitchFamily="18" charset="0"/>
            </a:endParaRPr>
          </a:p>
        </p:txBody>
      </p:sp>
      <p:sp>
        <p:nvSpPr>
          <p:cNvPr id="6" name="TextBox 5">
            <a:extLst>
              <a:ext uri="{FF2B5EF4-FFF2-40B4-BE49-F238E27FC236}">
                <a16:creationId xmlns:a16="http://schemas.microsoft.com/office/drawing/2014/main" id="{61386EFE-4738-354F-8D31-898A3E30DD91}"/>
              </a:ext>
            </a:extLst>
          </p:cNvPr>
          <p:cNvSpPr txBox="1"/>
          <p:nvPr/>
        </p:nvSpPr>
        <p:spPr>
          <a:xfrm>
            <a:off x="642353" y="2331148"/>
            <a:ext cx="4153544" cy="1877437"/>
          </a:xfrm>
          <a:prstGeom prst="rect">
            <a:avLst/>
          </a:prstGeom>
          <a:noFill/>
        </p:spPr>
        <p:txBody>
          <a:bodyPr wrap="square" rtlCol="0">
            <a:spAutoFit/>
          </a:bodyPr>
          <a:lstStyle/>
          <a:p>
            <a:pPr>
              <a:spcAft>
                <a:spcPts val="600"/>
              </a:spcAft>
            </a:pPr>
            <a:r>
              <a:rPr lang="en-US" sz="1600" b="1" dirty="0">
                <a:latin typeface="Baskerville" panose="02020502070401020303" pitchFamily="18" charset="0"/>
                <a:ea typeface="Baskerville" panose="02020502070401020303" pitchFamily="18" charset="0"/>
              </a:rPr>
              <a:t>business display</a:t>
            </a:r>
          </a:p>
          <a:p>
            <a:pPr>
              <a:spcAft>
                <a:spcPts val="600"/>
              </a:spcAft>
            </a:pPr>
            <a:endParaRPr lang="en-US" sz="1600" dirty="0">
              <a:latin typeface="Baskerville" panose="02020502070401020303" pitchFamily="18" charset="0"/>
              <a:ea typeface="Baskerville" panose="02020502070401020303" pitchFamily="18" charset="0"/>
            </a:endParaRPr>
          </a:p>
          <a:p>
            <a:pPr marL="285750" indent="-285750">
              <a:spcAft>
                <a:spcPts val="600"/>
              </a:spcAft>
              <a:buFont typeface="Arial" panose="020B0604020202020204" pitchFamily="34" charset="0"/>
              <a:buChar char="•"/>
            </a:pPr>
            <a:r>
              <a:rPr lang="en-US" sz="1600" dirty="0">
                <a:latin typeface="Baskerville" panose="02020502070401020303" pitchFamily="18" charset="0"/>
                <a:ea typeface="Baskerville" panose="02020502070401020303" pitchFamily="18" charset="0"/>
              </a:rPr>
              <a:t>suggests businesses for users one at a time</a:t>
            </a:r>
          </a:p>
          <a:p>
            <a:pPr lvl="1">
              <a:spcAft>
                <a:spcPts val="600"/>
              </a:spcAft>
            </a:pPr>
            <a:r>
              <a:rPr lang="en-US" sz="1600" dirty="0">
                <a:latin typeface="Baskerville" panose="02020502070401020303" pitchFamily="18" charset="0"/>
                <a:ea typeface="Baskerville" panose="02020502070401020303" pitchFamily="18" charset="0"/>
              </a:rPr>
              <a:t>clicking on the display leads you to the business profile</a:t>
            </a:r>
          </a:p>
          <a:p>
            <a:pPr>
              <a:spcAft>
                <a:spcPts val="600"/>
              </a:spcAft>
            </a:pPr>
            <a:endParaRPr lang="en-US" sz="1600" dirty="0">
              <a:latin typeface="Baskerville" panose="02020502070401020303" pitchFamily="18" charset="0"/>
              <a:ea typeface="Baskerville" panose="02020502070401020303" pitchFamily="18" charset="0"/>
            </a:endParaRPr>
          </a:p>
        </p:txBody>
      </p:sp>
      <p:grpSp>
        <p:nvGrpSpPr>
          <p:cNvPr id="7" name="Group 6">
            <a:extLst>
              <a:ext uri="{FF2B5EF4-FFF2-40B4-BE49-F238E27FC236}">
                <a16:creationId xmlns:a16="http://schemas.microsoft.com/office/drawing/2014/main" id="{78204E9A-9624-7B5E-98E1-D7CC7991EC10}"/>
              </a:ext>
            </a:extLst>
          </p:cNvPr>
          <p:cNvGrpSpPr/>
          <p:nvPr/>
        </p:nvGrpSpPr>
        <p:grpSpPr>
          <a:xfrm>
            <a:off x="5178556" y="916093"/>
            <a:ext cx="1834887" cy="5335309"/>
            <a:chOff x="5144952" y="916093"/>
            <a:chExt cx="1834887" cy="5335309"/>
          </a:xfrm>
        </p:grpSpPr>
        <p:pic>
          <p:nvPicPr>
            <p:cNvPr id="9" name="Picture 8" descr="Graphical user interface, application, Teams&#10;&#10;Description automatically generated">
              <a:extLst>
                <a:ext uri="{FF2B5EF4-FFF2-40B4-BE49-F238E27FC236}">
                  <a16:creationId xmlns:a16="http://schemas.microsoft.com/office/drawing/2014/main" id="{94A2653F-9B58-8F59-DE50-A7A4DCA8374E}"/>
                </a:ext>
              </a:extLst>
            </p:cNvPr>
            <p:cNvPicPr>
              <a:picLocks noChangeAspect="1"/>
            </p:cNvPicPr>
            <p:nvPr/>
          </p:nvPicPr>
          <p:blipFill rotWithShape="1">
            <a:blip r:embed="rId3"/>
            <a:srcRect b="12445"/>
            <a:stretch/>
          </p:blipFill>
          <p:spPr>
            <a:xfrm>
              <a:off x="5144952" y="916093"/>
              <a:ext cx="1834887" cy="5333731"/>
            </a:xfrm>
            <a:prstGeom prst="rect">
              <a:avLst/>
            </a:prstGeom>
            <a:effectLst>
              <a:softEdge rad="12700"/>
            </a:effectLst>
          </p:spPr>
        </p:pic>
        <p:sp>
          <p:nvSpPr>
            <p:cNvPr id="10" name="Rectangle 9">
              <a:extLst>
                <a:ext uri="{FF2B5EF4-FFF2-40B4-BE49-F238E27FC236}">
                  <a16:creationId xmlns:a16="http://schemas.microsoft.com/office/drawing/2014/main" id="{CF1DBF18-F629-E44E-F0EE-CC75E37F8E71}"/>
                </a:ext>
              </a:extLst>
            </p:cNvPr>
            <p:cNvSpPr/>
            <p:nvPr/>
          </p:nvSpPr>
          <p:spPr>
            <a:xfrm>
              <a:off x="5148301" y="5194933"/>
              <a:ext cx="1831538" cy="1056469"/>
            </a:xfrm>
            <a:prstGeom prst="rect">
              <a:avLst/>
            </a:prstGeom>
            <a:gradFill>
              <a:gsLst>
                <a:gs pos="60000">
                  <a:srgbClr val="F2F2F2">
                    <a:alpha val="85000"/>
                  </a:srgbClr>
                </a:gs>
                <a:gs pos="0">
                  <a:srgbClr val="F2F2F2">
                    <a:alpha val="0"/>
                  </a:srgbClr>
                </a:gs>
                <a:gs pos="100000">
                  <a:srgbClr val="F2F2F2"/>
                </a:gs>
                <a:gs pos="80000">
                  <a:srgbClr val="F2F2F2">
                    <a:alpha val="9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Rectangle 18">
            <a:extLst>
              <a:ext uri="{FF2B5EF4-FFF2-40B4-BE49-F238E27FC236}">
                <a16:creationId xmlns:a16="http://schemas.microsoft.com/office/drawing/2014/main" id="{8A9E9ECB-CCB2-CD8F-603B-6DB60CE1A4FD}"/>
              </a:ext>
            </a:extLst>
          </p:cNvPr>
          <p:cNvSpPr/>
          <p:nvPr/>
        </p:nvSpPr>
        <p:spPr>
          <a:xfrm>
            <a:off x="8453581" y="1698661"/>
            <a:ext cx="1834887" cy="133718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E019D86-C38E-75B9-6DBC-1E6F1390D8E7}"/>
              </a:ext>
            </a:extLst>
          </p:cNvPr>
          <p:cNvSpPr/>
          <p:nvPr/>
        </p:nvSpPr>
        <p:spPr>
          <a:xfrm>
            <a:off x="8453581" y="3429000"/>
            <a:ext cx="1834887" cy="233192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7B71257B-E082-4254-B127-A04F53D99B8C}"/>
              </a:ext>
            </a:extLst>
          </p:cNvPr>
          <p:cNvSpPr>
            <a:spLocks noGrp="1"/>
          </p:cNvSpPr>
          <p:nvPr>
            <p:ph type="ftr" sz="quarter" idx="11"/>
          </p:nvPr>
        </p:nvSpPr>
        <p:spPr/>
        <p:txBody>
          <a:bodyPr/>
          <a:lstStyle/>
          <a:p>
            <a:r>
              <a:rPr lang="en-US"/>
              <a:t>YinzOR 2023</a:t>
            </a:r>
            <a:endParaRPr lang="en-US" dirty="0"/>
          </a:p>
        </p:txBody>
      </p:sp>
      <p:sp>
        <p:nvSpPr>
          <p:cNvPr id="5" name="Slide Number Placeholder 4">
            <a:extLst>
              <a:ext uri="{FF2B5EF4-FFF2-40B4-BE49-F238E27FC236}">
                <a16:creationId xmlns:a16="http://schemas.microsoft.com/office/drawing/2014/main" id="{981ECFD8-0316-4345-93BC-388CD42B6791}"/>
              </a:ext>
            </a:extLst>
          </p:cNvPr>
          <p:cNvSpPr>
            <a:spLocks noGrp="1"/>
          </p:cNvSpPr>
          <p:nvPr>
            <p:ph type="sldNum" sz="quarter" idx="12"/>
          </p:nvPr>
        </p:nvSpPr>
        <p:spPr/>
        <p:txBody>
          <a:bodyPr/>
          <a:lstStyle/>
          <a:p>
            <a:fld id="{8A7A6979-0714-4377-B894-6BE4C2D6E202}" type="slidenum">
              <a:rPr lang="en-US" smtClean="0"/>
              <a:pPr/>
              <a:t>10</a:t>
            </a:fld>
            <a:endParaRPr lang="en-US" dirty="0"/>
          </a:p>
        </p:txBody>
      </p:sp>
    </p:spTree>
    <p:extLst>
      <p:ext uri="{BB962C8B-B14F-4D97-AF65-F5344CB8AC3E}">
        <p14:creationId xmlns:p14="http://schemas.microsoft.com/office/powerpoint/2010/main" val="128474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3.7037E-6 L 0.26849 -3.7037E-6 " pathEditMode="relative" rAng="0" ptsTypes="AA">
                                      <p:cBhvr>
                                        <p:cTn id="6" dur="2000" fill="hold"/>
                                        <p:tgtEl>
                                          <p:spTgt spid="7"/>
                                        </p:tgtEl>
                                        <p:attrNameLst>
                                          <p:attrName>ppt_x</p:attrName>
                                          <p:attrName>ppt_y</p:attrName>
                                        </p:attrNameLst>
                                      </p:cBhvr>
                                      <p:rCtr x="13424" y="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9"/>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19" grpId="0" animBg="1"/>
      <p:bldP spid="19" grpId="1"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52DBDDD-4910-1504-DB48-634568B7BAB0}"/>
              </a:ext>
            </a:extLst>
          </p:cNvPr>
          <p:cNvSpPr>
            <a:spLocks noGrp="1"/>
          </p:cNvSpPr>
          <p:nvPr>
            <p:ph type="ftr" sz="quarter" idx="11"/>
          </p:nvPr>
        </p:nvSpPr>
        <p:spPr/>
        <p:txBody>
          <a:bodyPr/>
          <a:lstStyle/>
          <a:p>
            <a:r>
              <a:rPr lang="en-US"/>
              <a:t>YinzOR 2023</a:t>
            </a:r>
          </a:p>
        </p:txBody>
      </p:sp>
      <p:sp>
        <p:nvSpPr>
          <p:cNvPr id="2" name="Slide Number Placeholder 1">
            <a:extLst>
              <a:ext uri="{FF2B5EF4-FFF2-40B4-BE49-F238E27FC236}">
                <a16:creationId xmlns:a16="http://schemas.microsoft.com/office/drawing/2014/main" id="{329BB722-E1A1-4917-B15F-61DC88B04D00}"/>
              </a:ext>
            </a:extLst>
          </p:cNvPr>
          <p:cNvSpPr>
            <a:spLocks noGrp="1"/>
          </p:cNvSpPr>
          <p:nvPr>
            <p:ph type="sldNum" sz="quarter" idx="12"/>
          </p:nvPr>
        </p:nvSpPr>
        <p:spPr/>
        <p:txBody>
          <a:bodyPr/>
          <a:lstStyle/>
          <a:p>
            <a:fld id="{8A7A6979-0714-4377-B894-6BE4C2D6E202}" type="slidenum">
              <a:rPr lang="en-US" smtClean="0"/>
              <a:pPr/>
              <a:t>11</a:t>
            </a:fld>
            <a:endParaRPr lang="en-US" dirty="0"/>
          </a:p>
        </p:txBody>
      </p:sp>
      <p:sp>
        <p:nvSpPr>
          <p:cNvPr id="3" name="TextBox 2">
            <a:extLst>
              <a:ext uri="{FF2B5EF4-FFF2-40B4-BE49-F238E27FC236}">
                <a16:creationId xmlns:a16="http://schemas.microsoft.com/office/drawing/2014/main" id="{7CB26425-1954-7DE3-D310-7145B6E8ECAC}"/>
              </a:ext>
            </a:extLst>
          </p:cNvPr>
          <p:cNvSpPr txBox="1"/>
          <p:nvPr/>
        </p:nvSpPr>
        <p:spPr>
          <a:xfrm>
            <a:off x="603960" y="786244"/>
            <a:ext cx="4718302" cy="2200602"/>
          </a:xfrm>
          <a:prstGeom prst="rect">
            <a:avLst/>
          </a:prstGeom>
          <a:noFill/>
        </p:spPr>
        <p:txBody>
          <a:bodyPr wrap="square" rtlCol="0">
            <a:spAutoFit/>
          </a:bodyPr>
          <a:lstStyle/>
          <a:p>
            <a:pPr>
              <a:spcAft>
                <a:spcPts val="600"/>
              </a:spcAft>
            </a:pPr>
            <a:endParaRPr lang="en-US" sz="1600" dirty="0">
              <a:latin typeface="Baskerville" panose="02020502070401020303" pitchFamily="18" charset="0"/>
              <a:ea typeface="Baskerville" panose="02020502070401020303" pitchFamily="18" charset="0"/>
            </a:endParaRPr>
          </a:p>
          <a:p>
            <a:pPr marL="285750" indent="-285750">
              <a:spcAft>
                <a:spcPts val="600"/>
              </a:spcAft>
              <a:buFont typeface="Arial" panose="020B0604020202020204" pitchFamily="34" charset="0"/>
              <a:buChar char="•"/>
            </a:pPr>
            <a:r>
              <a:rPr lang="en-US" sz="1600" dirty="0">
                <a:latin typeface="Baskerville" panose="02020502070401020303" pitchFamily="18" charset="0"/>
                <a:ea typeface="Baskerville" panose="02020502070401020303" pitchFamily="18" charset="0"/>
              </a:rPr>
              <a:t>A </a:t>
            </a:r>
            <a:r>
              <a:rPr lang="en-US" sz="1600" b="1" dirty="0">
                <a:latin typeface="Baskerville" panose="02020502070401020303" pitchFamily="18" charset="0"/>
                <a:ea typeface="Baskerville" panose="02020502070401020303" pitchFamily="18" charset="0"/>
              </a:rPr>
              <a:t>Badge System </a:t>
            </a:r>
            <a:r>
              <a:rPr lang="en-US" sz="1600" dirty="0">
                <a:latin typeface="Baskerville" panose="02020502070401020303" pitchFamily="18" charset="0"/>
                <a:ea typeface="Baskerville" panose="02020502070401020303" pitchFamily="18" charset="0"/>
              </a:rPr>
              <a:t>provides </a:t>
            </a:r>
            <a:r>
              <a:rPr lang="en-US" sz="1600" i="1" dirty="0">
                <a:latin typeface="Baskerville" panose="02020502070401020303" pitchFamily="18" charset="0"/>
                <a:ea typeface="Baskerville" panose="02020502070401020303" pitchFamily="18" charset="0"/>
              </a:rPr>
              <a:t>non-monetary</a:t>
            </a:r>
            <a:r>
              <a:rPr lang="en-US" sz="1600" dirty="0">
                <a:latin typeface="Baskerville" panose="02020502070401020303" pitchFamily="18" charset="0"/>
                <a:ea typeface="Baskerville" panose="02020502070401020303" pitchFamily="18" charset="0"/>
              </a:rPr>
              <a:t> rewards to participants for desired behavior. </a:t>
            </a:r>
          </a:p>
          <a:p>
            <a:pPr marL="742950" lvl="1" indent="-285750">
              <a:spcAft>
                <a:spcPts val="600"/>
              </a:spcAft>
              <a:buFont typeface="Arial" panose="020B0604020202020204" pitchFamily="34" charset="0"/>
              <a:buChar char="•"/>
            </a:pPr>
            <a:r>
              <a:rPr lang="en-US" sz="1600" dirty="0">
                <a:latin typeface="Baskerville" panose="02020502070401020303" pitchFamily="18" charset="0"/>
                <a:ea typeface="Baskerville" panose="02020502070401020303" pitchFamily="18" charset="0"/>
              </a:rPr>
              <a:t>Altruistic participants </a:t>
            </a:r>
          </a:p>
          <a:p>
            <a:pPr marL="742950" lvl="1" indent="-285750">
              <a:spcAft>
                <a:spcPts val="600"/>
              </a:spcAft>
              <a:buFont typeface="Arial" panose="020B0604020202020204" pitchFamily="34" charset="0"/>
              <a:buChar char="•"/>
            </a:pPr>
            <a:r>
              <a:rPr lang="en-US" sz="1600" dirty="0">
                <a:latin typeface="Baskerville" panose="02020502070401020303" pitchFamily="18" charset="0"/>
                <a:ea typeface="Baskerville" panose="02020502070401020303" pitchFamily="18" charset="0"/>
              </a:rPr>
              <a:t>Good user experience</a:t>
            </a:r>
          </a:p>
          <a:p>
            <a:pPr>
              <a:spcAft>
                <a:spcPts val="600"/>
              </a:spcAft>
            </a:pPr>
            <a:endParaRPr lang="en-US" sz="1600" i="1" dirty="0">
              <a:latin typeface="Baskerville" panose="02020502070401020303" pitchFamily="18" charset="0"/>
              <a:ea typeface="Baskerville" panose="02020502070401020303" pitchFamily="18" charset="0"/>
            </a:endParaRPr>
          </a:p>
          <a:p>
            <a:pPr marL="285750" indent="-285750">
              <a:spcAft>
                <a:spcPts val="600"/>
              </a:spcAft>
              <a:buFont typeface="Arial" panose="020B0604020202020204" pitchFamily="34" charset="0"/>
              <a:buChar char="•"/>
            </a:pPr>
            <a:endParaRPr lang="en-US" sz="1600" dirty="0">
              <a:latin typeface="Baskerville" panose="02020502070401020303" pitchFamily="18" charset="0"/>
              <a:ea typeface="Baskerville" panose="02020502070401020303" pitchFamily="18" charset="0"/>
            </a:endParaRPr>
          </a:p>
        </p:txBody>
      </p:sp>
      <p:sp>
        <p:nvSpPr>
          <p:cNvPr id="8" name="TextBox 7">
            <a:extLst>
              <a:ext uri="{FF2B5EF4-FFF2-40B4-BE49-F238E27FC236}">
                <a16:creationId xmlns:a16="http://schemas.microsoft.com/office/drawing/2014/main" id="{E7D15E6A-E861-B313-06CE-AB2477B36D2E}"/>
              </a:ext>
            </a:extLst>
          </p:cNvPr>
          <p:cNvSpPr txBox="1"/>
          <p:nvPr/>
        </p:nvSpPr>
        <p:spPr>
          <a:xfrm>
            <a:off x="463393" y="454428"/>
            <a:ext cx="11198007" cy="461665"/>
          </a:xfrm>
          <a:prstGeom prst="rect">
            <a:avLst/>
          </a:prstGeom>
          <a:noFill/>
        </p:spPr>
        <p:txBody>
          <a:bodyPr wrap="square" rtlCol="0" anchor="ctr">
            <a:spAutoFit/>
          </a:bodyPr>
          <a:lstStyle/>
          <a:p>
            <a:r>
              <a:rPr lang="en-US" sz="2400" dirty="0">
                <a:latin typeface="Baskerville" panose="02020502070401020303" pitchFamily="18" charset="0"/>
                <a:ea typeface="Baskerville" panose="02020502070401020303" pitchFamily="18" charset="0"/>
              </a:rPr>
              <a:t>412Connect Platform: Badge System</a:t>
            </a:r>
          </a:p>
        </p:txBody>
      </p:sp>
      <p:cxnSp>
        <p:nvCxnSpPr>
          <p:cNvPr id="9" name="Straight Connector 8">
            <a:extLst>
              <a:ext uri="{FF2B5EF4-FFF2-40B4-BE49-F238E27FC236}">
                <a16:creationId xmlns:a16="http://schemas.microsoft.com/office/drawing/2014/main" id="{9FAB0E03-A05F-D4B6-A21D-CD3E6B2307E1}"/>
              </a:ext>
            </a:extLst>
          </p:cNvPr>
          <p:cNvCxnSpPr>
            <a:cxnSpLocks/>
          </p:cNvCxnSpPr>
          <p:nvPr/>
        </p:nvCxnSpPr>
        <p:spPr>
          <a:xfrm>
            <a:off x="11728606" y="228600"/>
            <a:ext cx="0" cy="64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EF2F9D3-1293-9570-9BB7-93D1D97EB77A}"/>
              </a:ext>
            </a:extLst>
          </p:cNvPr>
          <p:cNvCxnSpPr>
            <a:cxnSpLocks/>
          </p:cNvCxnSpPr>
          <p:nvPr/>
        </p:nvCxnSpPr>
        <p:spPr>
          <a:xfrm flipH="1">
            <a:off x="231371" y="6403571"/>
            <a:ext cx="1172925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7C4C66C-6D09-EE14-1F79-B52D8574FA1C}"/>
              </a:ext>
            </a:extLst>
          </p:cNvPr>
          <p:cNvSpPr txBox="1"/>
          <p:nvPr/>
        </p:nvSpPr>
        <p:spPr>
          <a:xfrm>
            <a:off x="465042" y="6157350"/>
            <a:ext cx="11263564" cy="246221"/>
          </a:xfrm>
          <a:prstGeom prst="rect">
            <a:avLst/>
          </a:prstGeom>
          <a:noFill/>
        </p:spPr>
        <p:txBody>
          <a:bodyPr wrap="square" rtlCol="0" anchor="b">
            <a:spAutoFit/>
          </a:bodyPr>
          <a:lstStyle/>
          <a:p>
            <a:pPr algn="r"/>
            <a:r>
              <a:rPr lang="en-US" sz="1000" i="1" dirty="0">
                <a:latin typeface="Baskerville" panose="02020502070401020303" pitchFamily="18" charset="0"/>
                <a:ea typeface="Baskerville" panose="02020502070401020303" pitchFamily="18" charset="0"/>
              </a:rPr>
              <a:t>[1] Facey-Shaw et al. 2017. Educational functions and design of badge systems: A conceptual review. </a:t>
            </a:r>
          </a:p>
        </p:txBody>
      </p:sp>
      <p:sp>
        <p:nvSpPr>
          <p:cNvPr id="4" name="Rectangle 3">
            <a:extLst>
              <a:ext uri="{FF2B5EF4-FFF2-40B4-BE49-F238E27FC236}">
                <a16:creationId xmlns:a16="http://schemas.microsoft.com/office/drawing/2014/main" id="{085EAD55-EABF-4040-9A4E-00F8989B06B5}"/>
              </a:ext>
            </a:extLst>
          </p:cNvPr>
          <p:cNvSpPr/>
          <p:nvPr/>
        </p:nvSpPr>
        <p:spPr>
          <a:xfrm>
            <a:off x="5977322" y="1145744"/>
            <a:ext cx="2842445" cy="1631216"/>
          </a:xfrm>
          <a:prstGeom prst="rect">
            <a:avLst/>
          </a:prstGeom>
        </p:spPr>
        <p:txBody>
          <a:bodyPr wrap="none">
            <a:spAutoFit/>
          </a:bodyPr>
          <a:lstStyle/>
          <a:p>
            <a:pPr>
              <a:spcAft>
                <a:spcPts val="600"/>
              </a:spcAft>
            </a:pPr>
            <a:r>
              <a:rPr lang="en-US" sz="1600" i="1" dirty="0">
                <a:latin typeface="Baskerville" panose="02020502070401020303" pitchFamily="18" charset="0"/>
                <a:ea typeface="Baskerville" panose="02020502070401020303" pitchFamily="18" charset="0"/>
              </a:rPr>
              <a:t>Qu:  </a:t>
            </a:r>
            <a:r>
              <a:rPr lang="en-US" sz="1600" dirty="0">
                <a:latin typeface="Baskerville" panose="02020502070401020303" pitchFamily="18" charset="0"/>
                <a:ea typeface="Baskerville" panose="02020502070401020303" pitchFamily="18" charset="0"/>
              </a:rPr>
              <a:t>Why do you give badges?</a:t>
            </a:r>
            <a:r>
              <a:rPr lang="en-US" sz="1600" baseline="30000" dirty="0">
                <a:latin typeface="Baskerville" panose="02020502070401020303" pitchFamily="18" charset="0"/>
                <a:ea typeface="Baskerville" panose="02020502070401020303" pitchFamily="18" charset="0"/>
              </a:rPr>
              <a:t>[1]</a:t>
            </a:r>
          </a:p>
          <a:p>
            <a:pPr lvl="1">
              <a:spcAft>
                <a:spcPts val="600"/>
              </a:spcAft>
            </a:pPr>
            <a:r>
              <a:rPr lang="en-US" sz="1600" dirty="0">
                <a:latin typeface="Baskerville" panose="02020502070401020303" pitchFamily="18" charset="0"/>
                <a:ea typeface="Baskerville" panose="02020502070401020303" pitchFamily="18" charset="0"/>
              </a:rPr>
              <a:t>1. Reputation</a:t>
            </a:r>
          </a:p>
          <a:p>
            <a:pPr lvl="1">
              <a:spcAft>
                <a:spcPts val="600"/>
              </a:spcAft>
            </a:pPr>
            <a:r>
              <a:rPr lang="en-US" sz="1600" dirty="0">
                <a:latin typeface="Baskerville" panose="02020502070401020303" pitchFamily="18" charset="0"/>
                <a:ea typeface="Baskerville" panose="02020502070401020303" pitchFamily="18" charset="0"/>
              </a:rPr>
              <a:t>2. Group Identification</a:t>
            </a:r>
          </a:p>
          <a:p>
            <a:pPr lvl="1">
              <a:spcAft>
                <a:spcPts val="600"/>
              </a:spcAft>
            </a:pPr>
            <a:r>
              <a:rPr lang="en-US" sz="1600" dirty="0">
                <a:latin typeface="Baskerville" panose="02020502070401020303" pitchFamily="18" charset="0"/>
                <a:ea typeface="Baskerville" panose="02020502070401020303" pitchFamily="18" charset="0"/>
              </a:rPr>
              <a:t>3. Goal setting</a:t>
            </a:r>
          </a:p>
          <a:p>
            <a:pPr lvl="1">
              <a:spcAft>
                <a:spcPts val="600"/>
              </a:spcAft>
            </a:pPr>
            <a:r>
              <a:rPr lang="en-US" sz="1600" dirty="0">
                <a:latin typeface="Baskerville" panose="02020502070401020303" pitchFamily="18" charset="0"/>
                <a:ea typeface="Baskerville" panose="02020502070401020303" pitchFamily="18" charset="0"/>
              </a:rPr>
              <a:t>4. </a:t>
            </a:r>
            <a:r>
              <a:rPr lang="en-US" sz="1600" b="1" dirty="0">
                <a:latin typeface="Baskerville" panose="02020502070401020303" pitchFamily="18" charset="0"/>
                <a:ea typeface="Baskerville" panose="02020502070401020303" pitchFamily="18" charset="0"/>
              </a:rPr>
              <a:t>Refreshing Motivation</a:t>
            </a:r>
          </a:p>
        </p:txBody>
      </p:sp>
      <p:grpSp>
        <p:nvGrpSpPr>
          <p:cNvPr id="13" name="Group 12">
            <a:extLst>
              <a:ext uri="{FF2B5EF4-FFF2-40B4-BE49-F238E27FC236}">
                <a16:creationId xmlns:a16="http://schemas.microsoft.com/office/drawing/2014/main" id="{D3653C28-3629-4DEF-A682-4CD71ED21F46}"/>
              </a:ext>
            </a:extLst>
          </p:cNvPr>
          <p:cNvGrpSpPr/>
          <p:nvPr/>
        </p:nvGrpSpPr>
        <p:grpSpPr>
          <a:xfrm>
            <a:off x="933470" y="2783912"/>
            <a:ext cx="1982930" cy="3408019"/>
            <a:chOff x="933470" y="2783912"/>
            <a:chExt cx="1982930" cy="3408019"/>
          </a:xfrm>
        </p:grpSpPr>
        <p:pic>
          <p:nvPicPr>
            <p:cNvPr id="16" name="Picture 15">
              <a:extLst>
                <a:ext uri="{FF2B5EF4-FFF2-40B4-BE49-F238E27FC236}">
                  <a16:creationId xmlns:a16="http://schemas.microsoft.com/office/drawing/2014/main" id="{C8C3BB75-3ED1-46E9-A079-CE22D8793C0F}"/>
                </a:ext>
              </a:extLst>
            </p:cNvPr>
            <p:cNvPicPr>
              <a:picLocks noChangeAspect="1"/>
            </p:cNvPicPr>
            <p:nvPr/>
          </p:nvPicPr>
          <p:blipFill>
            <a:blip r:embed="rId4"/>
            <a:stretch>
              <a:fillRect/>
            </a:stretch>
          </p:blipFill>
          <p:spPr>
            <a:xfrm>
              <a:off x="933470" y="2783912"/>
              <a:ext cx="1982930" cy="3158792"/>
            </a:xfrm>
            <a:prstGeom prst="rect">
              <a:avLst/>
            </a:prstGeom>
            <a:ln>
              <a:noFill/>
            </a:ln>
            <a:effectLst>
              <a:outerShdw blurRad="190500" algn="tl" rotWithShape="0">
                <a:srgbClr val="000000">
                  <a:alpha val="70000"/>
                </a:srgbClr>
              </a:outerShdw>
            </a:effectLst>
          </p:spPr>
        </p:pic>
        <p:sp>
          <p:nvSpPr>
            <p:cNvPr id="17" name="Rectangle 16">
              <a:extLst>
                <a:ext uri="{FF2B5EF4-FFF2-40B4-BE49-F238E27FC236}">
                  <a16:creationId xmlns:a16="http://schemas.microsoft.com/office/drawing/2014/main" id="{58DB7D35-AC99-4BDF-ABD1-ACB48A1BEC34}"/>
                </a:ext>
              </a:extLst>
            </p:cNvPr>
            <p:cNvSpPr/>
            <p:nvPr/>
          </p:nvSpPr>
          <p:spPr>
            <a:xfrm>
              <a:off x="1330862" y="5945710"/>
              <a:ext cx="1188146" cy="246221"/>
            </a:xfrm>
            <a:prstGeom prst="rect">
              <a:avLst/>
            </a:prstGeom>
          </p:spPr>
          <p:txBody>
            <a:bodyPr wrap="none">
              <a:spAutoFit/>
            </a:bodyPr>
            <a:lstStyle/>
            <a:p>
              <a:r>
                <a:rPr lang="en-US" sz="1000" i="1" dirty="0">
                  <a:latin typeface="Baskerville" panose="02020502070401020303" pitchFamily="18" charset="0"/>
                  <a:ea typeface="Baskerville" panose="02020502070401020303" pitchFamily="18" charset="0"/>
                </a:rPr>
                <a:t>Project 412  Badges</a:t>
              </a:r>
              <a:endParaRPr lang="en-US" sz="1000" dirty="0"/>
            </a:p>
          </p:txBody>
        </p:sp>
      </p:grpSp>
      <p:grpSp>
        <p:nvGrpSpPr>
          <p:cNvPr id="6" name="Group 5">
            <a:extLst>
              <a:ext uri="{FF2B5EF4-FFF2-40B4-BE49-F238E27FC236}">
                <a16:creationId xmlns:a16="http://schemas.microsoft.com/office/drawing/2014/main" id="{ADD6A539-274C-41CF-956F-4105AB13DCF8}"/>
              </a:ext>
            </a:extLst>
          </p:cNvPr>
          <p:cNvGrpSpPr/>
          <p:nvPr/>
        </p:nvGrpSpPr>
        <p:grpSpPr>
          <a:xfrm>
            <a:off x="3302369" y="3740500"/>
            <a:ext cx="3700082" cy="2360234"/>
            <a:chOff x="3302369" y="3815916"/>
            <a:chExt cx="3700082" cy="2360234"/>
          </a:xfrm>
        </p:grpSpPr>
        <p:pic>
          <p:nvPicPr>
            <p:cNvPr id="1036" name="Picture 12" descr="Hearthstone's Achievements - Everything You Need to Know - Hearthstone  Guides - Out of Games">
              <a:extLst>
                <a:ext uri="{FF2B5EF4-FFF2-40B4-BE49-F238E27FC236}">
                  <a16:creationId xmlns:a16="http://schemas.microsoft.com/office/drawing/2014/main" id="{54ED4BC6-92BF-4A65-82A6-3127E20DB0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2369" y="3815916"/>
              <a:ext cx="3700082" cy="21321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03C4FF5F-0DB8-43E1-8029-7B8251DB20E1}"/>
                </a:ext>
              </a:extLst>
            </p:cNvPr>
            <p:cNvSpPr/>
            <p:nvPr/>
          </p:nvSpPr>
          <p:spPr>
            <a:xfrm>
              <a:off x="4398037" y="5929929"/>
              <a:ext cx="1508746" cy="246221"/>
            </a:xfrm>
            <a:prstGeom prst="rect">
              <a:avLst/>
            </a:prstGeom>
          </p:spPr>
          <p:txBody>
            <a:bodyPr wrap="none">
              <a:spAutoFit/>
            </a:bodyPr>
            <a:lstStyle/>
            <a:p>
              <a:r>
                <a:rPr lang="en-US" sz="1000" i="1" dirty="0">
                  <a:latin typeface="Baskerville" panose="02020502070401020303" pitchFamily="18" charset="0"/>
                </a:rPr>
                <a:t>Ex 1: Hearthstone Badges</a:t>
              </a:r>
              <a:endParaRPr lang="en-US" sz="1000" dirty="0"/>
            </a:p>
          </p:txBody>
        </p:sp>
      </p:grpSp>
      <p:grpSp>
        <p:nvGrpSpPr>
          <p:cNvPr id="7" name="Group 6">
            <a:extLst>
              <a:ext uri="{FF2B5EF4-FFF2-40B4-BE49-F238E27FC236}">
                <a16:creationId xmlns:a16="http://schemas.microsoft.com/office/drawing/2014/main" id="{08928327-39E9-429F-AB1B-A1BEA90DE586}"/>
              </a:ext>
            </a:extLst>
          </p:cNvPr>
          <p:cNvGrpSpPr/>
          <p:nvPr/>
        </p:nvGrpSpPr>
        <p:grpSpPr>
          <a:xfrm>
            <a:off x="7399578" y="4751944"/>
            <a:ext cx="3810850" cy="1354958"/>
            <a:chOff x="7399578" y="4827360"/>
            <a:chExt cx="3810850" cy="1354958"/>
          </a:xfrm>
        </p:grpSpPr>
        <p:pic>
          <p:nvPicPr>
            <p:cNvPr id="1026" name="Picture 2" descr="When will the new Stack Overflow badge design come to other sites? - Meta Stack  Exchange">
              <a:extLst>
                <a:ext uri="{FF2B5EF4-FFF2-40B4-BE49-F238E27FC236}">
                  <a16:creationId xmlns:a16="http://schemas.microsoft.com/office/drawing/2014/main" id="{69FB4FF7-B715-4529-A1F6-889FC6CF2D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9578" y="4827360"/>
              <a:ext cx="3810850" cy="11183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479C70C8-0D25-4019-98C5-8C870AEA7414}"/>
                </a:ext>
              </a:extLst>
            </p:cNvPr>
            <p:cNvSpPr/>
            <p:nvPr/>
          </p:nvSpPr>
          <p:spPr>
            <a:xfrm>
              <a:off x="8235639" y="5936097"/>
              <a:ext cx="2138727" cy="246221"/>
            </a:xfrm>
            <a:prstGeom prst="rect">
              <a:avLst/>
            </a:prstGeom>
          </p:spPr>
          <p:txBody>
            <a:bodyPr wrap="none">
              <a:spAutoFit/>
            </a:bodyPr>
            <a:lstStyle/>
            <a:p>
              <a:r>
                <a:rPr lang="en-US" sz="1000" i="1" dirty="0">
                  <a:latin typeface="Baskerville" panose="02020502070401020303" pitchFamily="18" charset="0"/>
                </a:rPr>
                <a:t>Ex 2: math.stackexchange.com Badges</a:t>
              </a:r>
              <a:endParaRPr lang="en-US" sz="1000" dirty="0"/>
            </a:p>
          </p:txBody>
        </p:sp>
      </p:grpSp>
      <p:grpSp>
        <p:nvGrpSpPr>
          <p:cNvPr id="12" name="Group 11">
            <a:extLst>
              <a:ext uri="{FF2B5EF4-FFF2-40B4-BE49-F238E27FC236}">
                <a16:creationId xmlns:a16="http://schemas.microsoft.com/office/drawing/2014/main" id="{19CAF1F4-64C0-4E9E-BDEE-BB8D00B68912}"/>
              </a:ext>
            </a:extLst>
          </p:cNvPr>
          <p:cNvGrpSpPr/>
          <p:nvPr/>
        </p:nvGrpSpPr>
        <p:grpSpPr>
          <a:xfrm>
            <a:off x="9759822" y="1162580"/>
            <a:ext cx="1493088" cy="3253171"/>
            <a:chOff x="9788103" y="1124872"/>
            <a:chExt cx="1493088" cy="3253171"/>
          </a:xfrm>
        </p:grpSpPr>
        <p:pic>
          <p:nvPicPr>
            <p:cNvPr id="1032" name="Picture 8" descr="The Trophy Case | A Beginner's Guide To Reddit | Guides">
              <a:extLst>
                <a:ext uri="{FF2B5EF4-FFF2-40B4-BE49-F238E27FC236}">
                  <a16:creationId xmlns:a16="http://schemas.microsoft.com/office/drawing/2014/main" id="{F5E7AADE-BC48-47FF-B923-5BA32CF38A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88103" y="1124872"/>
              <a:ext cx="1480375" cy="301714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58830568-0049-4A3E-9C1D-E4004FAC2D85}"/>
                </a:ext>
              </a:extLst>
            </p:cNvPr>
            <p:cNvSpPr/>
            <p:nvPr/>
          </p:nvSpPr>
          <p:spPr>
            <a:xfrm>
              <a:off x="9849389" y="4131822"/>
              <a:ext cx="1431802" cy="246221"/>
            </a:xfrm>
            <a:prstGeom prst="rect">
              <a:avLst/>
            </a:prstGeom>
          </p:spPr>
          <p:txBody>
            <a:bodyPr wrap="none">
              <a:spAutoFit/>
            </a:bodyPr>
            <a:lstStyle/>
            <a:p>
              <a:r>
                <a:rPr lang="en-US" sz="1000" i="1" dirty="0">
                  <a:latin typeface="Baskerville" panose="02020502070401020303" pitchFamily="18" charset="0"/>
                </a:rPr>
                <a:t>Ex 3: reddit.com Badges</a:t>
              </a:r>
              <a:endParaRPr lang="en-US" sz="1000" dirty="0"/>
            </a:p>
          </p:txBody>
        </p:sp>
      </p:grpSp>
    </p:spTree>
    <p:custDataLst>
      <p:tags r:id="rId1"/>
    </p:custDataLst>
    <p:extLst>
      <p:ext uri="{BB962C8B-B14F-4D97-AF65-F5344CB8AC3E}">
        <p14:creationId xmlns:p14="http://schemas.microsoft.com/office/powerpoint/2010/main" val="57738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52DBDDD-4910-1504-DB48-634568B7BAB0}"/>
              </a:ext>
            </a:extLst>
          </p:cNvPr>
          <p:cNvSpPr>
            <a:spLocks noGrp="1"/>
          </p:cNvSpPr>
          <p:nvPr>
            <p:ph type="ftr" sz="quarter" idx="11"/>
          </p:nvPr>
        </p:nvSpPr>
        <p:spPr/>
        <p:txBody>
          <a:bodyPr/>
          <a:lstStyle/>
          <a:p>
            <a:r>
              <a:rPr lang="en-US"/>
              <a:t>YinzOR 2023</a:t>
            </a:r>
          </a:p>
        </p:txBody>
      </p:sp>
      <p:sp>
        <p:nvSpPr>
          <p:cNvPr id="2" name="Slide Number Placeholder 1">
            <a:extLst>
              <a:ext uri="{FF2B5EF4-FFF2-40B4-BE49-F238E27FC236}">
                <a16:creationId xmlns:a16="http://schemas.microsoft.com/office/drawing/2014/main" id="{329BB722-E1A1-4917-B15F-61DC88B04D00}"/>
              </a:ext>
            </a:extLst>
          </p:cNvPr>
          <p:cNvSpPr>
            <a:spLocks noGrp="1"/>
          </p:cNvSpPr>
          <p:nvPr>
            <p:ph type="sldNum" sz="quarter" idx="12"/>
          </p:nvPr>
        </p:nvSpPr>
        <p:spPr/>
        <p:txBody>
          <a:bodyPr/>
          <a:lstStyle/>
          <a:p>
            <a:fld id="{8A7A6979-0714-4377-B894-6BE4C2D6E202}" type="slidenum">
              <a:rPr lang="en-US" smtClean="0"/>
              <a:pPr/>
              <a:t>12</a:t>
            </a:fld>
            <a:endParaRPr lang="en-US" dirty="0"/>
          </a:p>
        </p:txBody>
      </p:sp>
      <p:sp>
        <p:nvSpPr>
          <p:cNvPr id="3" name="TextBox 2">
            <a:extLst>
              <a:ext uri="{FF2B5EF4-FFF2-40B4-BE49-F238E27FC236}">
                <a16:creationId xmlns:a16="http://schemas.microsoft.com/office/drawing/2014/main" id="{7CB26425-1954-7DE3-D310-7145B6E8ECAC}"/>
              </a:ext>
            </a:extLst>
          </p:cNvPr>
          <p:cNvSpPr txBox="1"/>
          <p:nvPr/>
        </p:nvSpPr>
        <p:spPr>
          <a:xfrm>
            <a:off x="564203" y="803650"/>
            <a:ext cx="4999015" cy="2523768"/>
          </a:xfrm>
          <a:prstGeom prst="rect">
            <a:avLst/>
          </a:prstGeom>
          <a:noFill/>
        </p:spPr>
        <p:txBody>
          <a:bodyPr wrap="square" rtlCol="0">
            <a:spAutoFit/>
          </a:bodyPr>
          <a:lstStyle/>
          <a:p>
            <a:pPr>
              <a:spcAft>
                <a:spcPts val="600"/>
              </a:spcAft>
            </a:pPr>
            <a:endParaRPr lang="en-US" sz="1600" dirty="0">
              <a:latin typeface="Baskerville" panose="02020502070401020303" pitchFamily="18" charset="0"/>
              <a:ea typeface="Baskerville" panose="02020502070401020303" pitchFamily="18" charset="0"/>
            </a:endParaRPr>
          </a:p>
          <a:p>
            <a:pPr marL="285750" indent="-285750">
              <a:spcAft>
                <a:spcPts val="600"/>
              </a:spcAft>
              <a:buFont typeface="Arial" panose="020B0604020202020204" pitchFamily="34" charset="0"/>
              <a:buChar char="•"/>
            </a:pPr>
            <a:r>
              <a:rPr lang="en-US" sz="1600" dirty="0">
                <a:latin typeface="Baskerville" panose="02020502070401020303" pitchFamily="18" charset="0"/>
                <a:ea typeface="Baskerville" panose="02020502070401020303" pitchFamily="18" charset="0"/>
              </a:rPr>
              <a:t>A </a:t>
            </a:r>
            <a:r>
              <a:rPr lang="en-US" sz="1600" b="1" dirty="0">
                <a:latin typeface="Baskerville" panose="02020502070401020303" pitchFamily="18" charset="0"/>
                <a:ea typeface="Baskerville" panose="02020502070401020303" pitchFamily="18" charset="0"/>
              </a:rPr>
              <a:t>Badge System </a:t>
            </a:r>
            <a:r>
              <a:rPr lang="en-US" sz="1600" dirty="0">
                <a:latin typeface="Baskerville" panose="02020502070401020303" pitchFamily="18" charset="0"/>
                <a:ea typeface="Baskerville" panose="02020502070401020303" pitchFamily="18" charset="0"/>
              </a:rPr>
              <a:t>provides </a:t>
            </a:r>
            <a:r>
              <a:rPr lang="en-US" sz="1600" i="1" dirty="0">
                <a:latin typeface="Baskerville" panose="02020502070401020303" pitchFamily="18" charset="0"/>
                <a:ea typeface="Baskerville" panose="02020502070401020303" pitchFamily="18" charset="0"/>
              </a:rPr>
              <a:t>non-monetary</a:t>
            </a:r>
            <a:r>
              <a:rPr lang="en-US" sz="1600" dirty="0">
                <a:latin typeface="Baskerville" panose="02020502070401020303" pitchFamily="18" charset="0"/>
                <a:ea typeface="Baskerville" panose="02020502070401020303" pitchFamily="18" charset="0"/>
              </a:rPr>
              <a:t> rewards to participants for desired behavior. </a:t>
            </a:r>
            <a:endParaRPr lang="en-US" sz="1600" i="1" dirty="0">
              <a:latin typeface="Baskerville" panose="02020502070401020303" pitchFamily="18" charset="0"/>
              <a:ea typeface="Baskerville" panose="02020502070401020303" pitchFamily="18" charset="0"/>
            </a:endParaRPr>
          </a:p>
          <a:p>
            <a:pPr>
              <a:spcAft>
                <a:spcPts val="600"/>
              </a:spcAft>
            </a:pPr>
            <a:r>
              <a:rPr lang="en-US" sz="1600" u="sng" dirty="0">
                <a:latin typeface="Baskerville" panose="02020502070401020303" pitchFamily="18" charset="0"/>
                <a:ea typeface="Baskerville" panose="02020502070401020303" pitchFamily="18" charset="0"/>
              </a:rPr>
              <a:t>Model</a:t>
            </a:r>
            <a:r>
              <a:rPr lang="en-US" sz="1600" dirty="0">
                <a:latin typeface="Baskerville" panose="02020502070401020303" pitchFamily="18" charset="0"/>
                <a:ea typeface="Baskerville" panose="02020502070401020303" pitchFamily="18" charset="0"/>
              </a:rPr>
              <a:t>:</a:t>
            </a:r>
          </a:p>
          <a:p>
            <a:pPr marL="742950" lvl="1" indent="-285750">
              <a:spcAft>
                <a:spcPts val="600"/>
              </a:spcAft>
              <a:buFont typeface="Arial" panose="020B0604020202020204" pitchFamily="34" charset="0"/>
              <a:buChar char="•"/>
            </a:pPr>
            <a:r>
              <a:rPr lang="en-US" sz="1600" dirty="0">
                <a:latin typeface="Baskerville" panose="02020502070401020303" pitchFamily="18" charset="0"/>
                <a:ea typeface="Baskerville" panose="02020502070401020303" pitchFamily="18" charset="0"/>
              </a:rPr>
              <a:t>Users draw a </a:t>
            </a:r>
            <a:r>
              <a:rPr lang="en-US" sz="1600" i="1" dirty="0">
                <a:latin typeface="Baskerville" panose="02020502070401020303" pitchFamily="18" charset="0"/>
                <a:ea typeface="Baskerville" panose="02020502070401020303" pitchFamily="18" charset="0"/>
              </a:rPr>
              <a:t>willingness to contribute </a:t>
            </a:r>
            <a:r>
              <a:rPr lang="en-US" sz="1600" dirty="0">
                <a:latin typeface="Baskerville" panose="02020502070401020303" pitchFamily="18" charset="0"/>
                <a:ea typeface="Baskerville" panose="02020502070401020303" pitchFamily="18" charset="0"/>
              </a:rPr>
              <a:t>from dist. </a:t>
            </a:r>
            <a:r>
              <a:rPr lang="en-US" sz="1600" b="1" dirty="0">
                <a:latin typeface="Baskerville" panose="02020502070401020303" pitchFamily="18" charset="0"/>
                <a:ea typeface="Baskerville" panose="02020502070401020303" pitchFamily="18" charset="0"/>
              </a:rPr>
              <a:t>F</a:t>
            </a:r>
          </a:p>
          <a:p>
            <a:pPr lvl="1">
              <a:spcAft>
                <a:spcPts val="600"/>
              </a:spcAft>
            </a:pPr>
            <a:r>
              <a:rPr lang="en-US" sz="1600" u="sng" dirty="0">
                <a:latin typeface="Baskerville" panose="02020502070401020303" pitchFamily="18" charset="0"/>
                <a:ea typeface="Baskerville" panose="02020502070401020303" pitchFamily="18" charset="0"/>
              </a:rPr>
              <a:t>Mechanics</a:t>
            </a:r>
            <a:r>
              <a:rPr lang="en-US" sz="1600" dirty="0">
                <a:latin typeface="Baskerville" panose="02020502070401020303" pitchFamily="18" charset="0"/>
                <a:ea typeface="Baskerville" panose="02020502070401020303" pitchFamily="18" charset="0"/>
              </a:rPr>
              <a:t>: </a:t>
            </a:r>
          </a:p>
          <a:p>
            <a:pPr marL="1200150" lvl="2" indent="-285750">
              <a:spcAft>
                <a:spcPts val="600"/>
              </a:spcAft>
              <a:buFont typeface="Arial" panose="020B0604020202020204" pitchFamily="34" charset="0"/>
              <a:buChar char="•"/>
            </a:pPr>
            <a:r>
              <a:rPr lang="en-US" sz="1600" dirty="0">
                <a:latin typeface="Baskerville" panose="02020502070401020303" pitchFamily="18" charset="0"/>
                <a:ea typeface="Baskerville" panose="02020502070401020303" pitchFamily="18" charset="0"/>
              </a:rPr>
              <a:t>If they earn a badge, draw again from </a:t>
            </a:r>
            <a:r>
              <a:rPr lang="en-US" sz="1600" b="1" dirty="0">
                <a:latin typeface="Baskerville" panose="02020502070401020303" pitchFamily="18" charset="0"/>
                <a:ea typeface="Baskerville" panose="02020502070401020303" pitchFamily="18" charset="0"/>
              </a:rPr>
              <a:t>F</a:t>
            </a:r>
          </a:p>
          <a:p>
            <a:pPr marL="1200150" lvl="2" indent="-285750">
              <a:spcAft>
                <a:spcPts val="600"/>
              </a:spcAft>
              <a:buFont typeface="Arial" panose="020B0604020202020204" pitchFamily="34" charset="0"/>
              <a:buChar char="•"/>
            </a:pPr>
            <a:r>
              <a:rPr lang="en-US" sz="1600" dirty="0">
                <a:latin typeface="Baskerville" panose="02020502070401020303" pitchFamily="18" charset="0"/>
                <a:ea typeface="Baskerville" panose="02020502070401020303" pitchFamily="18" charset="0"/>
              </a:rPr>
              <a:t>Otherwise, leave</a:t>
            </a:r>
          </a:p>
        </p:txBody>
      </p:sp>
      <p:sp>
        <p:nvSpPr>
          <p:cNvPr id="8" name="TextBox 7">
            <a:extLst>
              <a:ext uri="{FF2B5EF4-FFF2-40B4-BE49-F238E27FC236}">
                <a16:creationId xmlns:a16="http://schemas.microsoft.com/office/drawing/2014/main" id="{E7D15E6A-E861-B313-06CE-AB2477B36D2E}"/>
              </a:ext>
            </a:extLst>
          </p:cNvPr>
          <p:cNvSpPr txBox="1"/>
          <p:nvPr/>
        </p:nvSpPr>
        <p:spPr>
          <a:xfrm>
            <a:off x="463393" y="454428"/>
            <a:ext cx="11198007" cy="461665"/>
          </a:xfrm>
          <a:prstGeom prst="rect">
            <a:avLst/>
          </a:prstGeom>
          <a:noFill/>
        </p:spPr>
        <p:txBody>
          <a:bodyPr wrap="square" rtlCol="0" anchor="ctr">
            <a:spAutoFit/>
          </a:bodyPr>
          <a:lstStyle/>
          <a:p>
            <a:r>
              <a:rPr lang="en-US" sz="2400" dirty="0">
                <a:latin typeface="Baskerville" panose="02020502070401020303" pitchFamily="18" charset="0"/>
                <a:ea typeface="Baskerville" panose="02020502070401020303" pitchFamily="18" charset="0"/>
              </a:rPr>
              <a:t>412Connect Platform: Badge System</a:t>
            </a:r>
          </a:p>
        </p:txBody>
      </p:sp>
      <p:cxnSp>
        <p:nvCxnSpPr>
          <p:cNvPr id="9" name="Straight Connector 8">
            <a:extLst>
              <a:ext uri="{FF2B5EF4-FFF2-40B4-BE49-F238E27FC236}">
                <a16:creationId xmlns:a16="http://schemas.microsoft.com/office/drawing/2014/main" id="{9FAB0E03-A05F-D4B6-A21D-CD3E6B2307E1}"/>
              </a:ext>
            </a:extLst>
          </p:cNvPr>
          <p:cNvCxnSpPr>
            <a:cxnSpLocks/>
          </p:cNvCxnSpPr>
          <p:nvPr/>
        </p:nvCxnSpPr>
        <p:spPr>
          <a:xfrm>
            <a:off x="11728606" y="228600"/>
            <a:ext cx="0" cy="64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EF2F9D3-1293-9570-9BB7-93D1D97EB77A}"/>
              </a:ext>
            </a:extLst>
          </p:cNvPr>
          <p:cNvCxnSpPr>
            <a:cxnSpLocks/>
          </p:cNvCxnSpPr>
          <p:nvPr/>
        </p:nvCxnSpPr>
        <p:spPr>
          <a:xfrm flipH="1">
            <a:off x="231371" y="6403571"/>
            <a:ext cx="1172925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085EAD55-EABF-4040-9A4E-00F8989B06B5}"/>
              </a:ext>
            </a:extLst>
          </p:cNvPr>
          <p:cNvSpPr/>
          <p:nvPr/>
        </p:nvSpPr>
        <p:spPr>
          <a:xfrm>
            <a:off x="6348530" y="1195819"/>
            <a:ext cx="4751622" cy="1785104"/>
          </a:xfrm>
          <a:prstGeom prst="rect">
            <a:avLst/>
          </a:prstGeom>
        </p:spPr>
        <p:txBody>
          <a:bodyPr wrap="none">
            <a:spAutoFit/>
          </a:bodyPr>
          <a:lstStyle/>
          <a:p>
            <a:pPr>
              <a:spcAft>
                <a:spcPts val="600"/>
              </a:spcAft>
            </a:pPr>
            <a:r>
              <a:rPr lang="en-US" i="1" dirty="0">
                <a:latin typeface="Baskerville" panose="02020502070401020303" pitchFamily="18" charset="0"/>
                <a:ea typeface="Baskerville" panose="02020502070401020303" pitchFamily="18" charset="0"/>
              </a:rPr>
              <a:t>Qu:  </a:t>
            </a:r>
            <a:r>
              <a:rPr lang="en-US" dirty="0">
                <a:latin typeface="Baskerville" panose="02020502070401020303" pitchFamily="18" charset="0"/>
                <a:ea typeface="Baskerville" panose="02020502070401020303" pitchFamily="18" charset="0"/>
              </a:rPr>
              <a:t>How do you give badges?</a:t>
            </a:r>
          </a:p>
          <a:p>
            <a:pPr marL="742950" lvl="1" indent="-285750">
              <a:spcAft>
                <a:spcPts val="600"/>
              </a:spcAft>
              <a:buFont typeface="Arial" panose="020B0604020202020204" pitchFamily="34" charset="0"/>
              <a:buChar char="•"/>
            </a:pPr>
            <a:r>
              <a:rPr lang="en-US" dirty="0">
                <a:latin typeface="Baskerville" panose="02020502070401020303" pitchFamily="18" charset="0"/>
                <a:ea typeface="Baskerville" panose="02020502070401020303" pitchFamily="18" charset="0"/>
              </a:rPr>
              <a:t>Fix a number of badges (say 3)</a:t>
            </a:r>
          </a:p>
          <a:p>
            <a:pPr marL="742950" lvl="1" indent="-285750">
              <a:spcAft>
                <a:spcPts val="600"/>
              </a:spcAft>
              <a:buFont typeface="Arial" panose="020B0604020202020204" pitchFamily="34" charset="0"/>
              <a:buChar char="•"/>
            </a:pPr>
            <a:r>
              <a:rPr lang="en-US" dirty="0">
                <a:latin typeface="Baskerville" panose="02020502070401020303" pitchFamily="18" charset="0"/>
                <a:ea typeface="Baskerville" panose="02020502070401020303" pitchFamily="18" charset="0"/>
              </a:rPr>
              <a:t>Want to choose thresholds to award them</a:t>
            </a:r>
          </a:p>
          <a:p>
            <a:pPr marL="742950" lvl="1" indent="-285750">
              <a:spcAft>
                <a:spcPts val="600"/>
              </a:spcAft>
              <a:buFont typeface="Arial" panose="020B0604020202020204" pitchFamily="34" charset="0"/>
              <a:buChar char="•"/>
            </a:pPr>
            <a:endParaRPr lang="en-US" dirty="0">
              <a:latin typeface="Baskerville" panose="02020502070401020303" pitchFamily="18" charset="0"/>
              <a:ea typeface="Baskerville" panose="02020502070401020303" pitchFamily="18" charset="0"/>
            </a:endParaRPr>
          </a:p>
          <a:p>
            <a:pPr>
              <a:spcAft>
                <a:spcPts val="600"/>
              </a:spcAft>
            </a:pPr>
            <a:r>
              <a:rPr lang="en-US" i="1" dirty="0">
                <a:latin typeface="Baskerville" panose="02020502070401020303" pitchFamily="18" charset="0"/>
                <a:ea typeface="Baskerville" panose="02020502070401020303" pitchFamily="18" charset="0"/>
              </a:rPr>
              <a:t>Objective</a:t>
            </a:r>
            <a:r>
              <a:rPr lang="en-US" dirty="0">
                <a:latin typeface="Baskerville" panose="02020502070401020303" pitchFamily="18" charset="0"/>
                <a:ea typeface="Baskerville" panose="02020502070401020303" pitchFamily="18" charset="0"/>
              </a:rPr>
              <a:t>:  Maximize expected activity</a:t>
            </a:r>
          </a:p>
        </p:txBody>
      </p:sp>
      <p:grpSp>
        <p:nvGrpSpPr>
          <p:cNvPr id="68" name="Group 67">
            <a:extLst>
              <a:ext uri="{FF2B5EF4-FFF2-40B4-BE49-F238E27FC236}">
                <a16:creationId xmlns:a16="http://schemas.microsoft.com/office/drawing/2014/main" id="{04B76727-6BC6-4DE4-9BE1-002EFE789B4F}"/>
              </a:ext>
            </a:extLst>
          </p:cNvPr>
          <p:cNvGrpSpPr/>
          <p:nvPr/>
        </p:nvGrpSpPr>
        <p:grpSpPr>
          <a:xfrm>
            <a:off x="3118533" y="4430604"/>
            <a:ext cx="5956583" cy="1733471"/>
            <a:chOff x="3118533" y="4166649"/>
            <a:chExt cx="5956583" cy="1733471"/>
          </a:xfrm>
        </p:grpSpPr>
        <p:cxnSp>
          <p:nvCxnSpPr>
            <p:cNvPr id="7" name="Straight Arrow Connector 6">
              <a:extLst>
                <a:ext uri="{FF2B5EF4-FFF2-40B4-BE49-F238E27FC236}">
                  <a16:creationId xmlns:a16="http://schemas.microsoft.com/office/drawing/2014/main" id="{396FBE97-B432-4DD1-AA09-A27FAE4C2B3B}"/>
                </a:ext>
              </a:extLst>
            </p:cNvPr>
            <p:cNvCxnSpPr>
              <a:cxnSpLocks/>
            </p:cNvCxnSpPr>
            <p:nvPr/>
          </p:nvCxnSpPr>
          <p:spPr>
            <a:xfrm>
              <a:off x="3118533" y="5176917"/>
              <a:ext cx="595658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3" name="Rectangle 12">
              <a:extLst>
                <a:ext uri="{FF2B5EF4-FFF2-40B4-BE49-F238E27FC236}">
                  <a16:creationId xmlns:a16="http://schemas.microsoft.com/office/drawing/2014/main" id="{CEBEE234-9506-46E0-8E89-E4394AA2D861}"/>
                </a:ext>
              </a:extLst>
            </p:cNvPr>
            <p:cNvSpPr/>
            <p:nvPr/>
          </p:nvSpPr>
          <p:spPr>
            <a:xfrm>
              <a:off x="4622972" y="5530788"/>
              <a:ext cx="2723823" cy="369332"/>
            </a:xfrm>
            <a:prstGeom prst="rect">
              <a:avLst/>
            </a:prstGeom>
          </p:spPr>
          <p:txBody>
            <a:bodyPr wrap="none">
              <a:spAutoFit/>
            </a:bodyPr>
            <a:lstStyle/>
            <a:p>
              <a:r>
                <a:rPr lang="en-US" dirty="0">
                  <a:latin typeface="Baskerville" panose="02020502070401020303" pitchFamily="18" charset="0"/>
                  <a:ea typeface="Baskerville" panose="02020502070401020303" pitchFamily="18" charset="0"/>
                </a:rPr>
                <a:t>Number of tasks completed</a:t>
              </a:r>
              <a:endParaRPr lang="en-US" dirty="0"/>
            </a:p>
          </p:txBody>
        </p:sp>
        <p:cxnSp>
          <p:nvCxnSpPr>
            <p:cNvPr id="15" name="Straight Connector 14">
              <a:extLst>
                <a:ext uri="{FF2B5EF4-FFF2-40B4-BE49-F238E27FC236}">
                  <a16:creationId xmlns:a16="http://schemas.microsoft.com/office/drawing/2014/main" id="{03B0A4F6-2E98-4397-BC0B-2A4ED607BA2A}"/>
                </a:ext>
              </a:extLst>
            </p:cNvPr>
            <p:cNvCxnSpPr>
              <a:cxnSpLocks/>
            </p:cNvCxnSpPr>
            <p:nvPr/>
          </p:nvCxnSpPr>
          <p:spPr>
            <a:xfrm>
              <a:off x="3118533" y="4968442"/>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21" name="Straight Connector 20">
              <a:extLst>
                <a:ext uri="{FF2B5EF4-FFF2-40B4-BE49-F238E27FC236}">
                  <a16:creationId xmlns:a16="http://schemas.microsoft.com/office/drawing/2014/main" id="{46CD1A60-24E2-440D-9942-CD6FC3D10BAE}"/>
                </a:ext>
              </a:extLst>
            </p:cNvPr>
            <p:cNvCxnSpPr>
              <a:cxnSpLocks/>
            </p:cNvCxnSpPr>
            <p:nvPr/>
          </p:nvCxnSpPr>
          <p:spPr>
            <a:xfrm>
              <a:off x="3299046" y="4971070"/>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22" name="Straight Connector 21">
              <a:extLst>
                <a:ext uri="{FF2B5EF4-FFF2-40B4-BE49-F238E27FC236}">
                  <a16:creationId xmlns:a16="http://schemas.microsoft.com/office/drawing/2014/main" id="{4DCCA6D3-936D-47F6-A1C6-8CB8C3CBEED1}"/>
                </a:ext>
              </a:extLst>
            </p:cNvPr>
            <p:cNvCxnSpPr>
              <a:cxnSpLocks/>
            </p:cNvCxnSpPr>
            <p:nvPr/>
          </p:nvCxnSpPr>
          <p:spPr>
            <a:xfrm>
              <a:off x="3468898" y="4970010"/>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23" name="Straight Connector 22">
              <a:extLst>
                <a:ext uri="{FF2B5EF4-FFF2-40B4-BE49-F238E27FC236}">
                  <a16:creationId xmlns:a16="http://schemas.microsoft.com/office/drawing/2014/main" id="{A559F0F7-1236-4010-90B7-B33ED117B1BC}"/>
                </a:ext>
              </a:extLst>
            </p:cNvPr>
            <p:cNvCxnSpPr>
              <a:cxnSpLocks/>
            </p:cNvCxnSpPr>
            <p:nvPr/>
          </p:nvCxnSpPr>
          <p:spPr>
            <a:xfrm>
              <a:off x="3638578" y="4969502"/>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24" name="Straight Connector 23">
              <a:extLst>
                <a:ext uri="{FF2B5EF4-FFF2-40B4-BE49-F238E27FC236}">
                  <a16:creationId xmlns:a16="http://schemas.microsoft.com/office/drawing/2014/main" id="{D1EF175E-4E20-41FC-B970-356A278F23F8}"/>
                </a:ext>
              </a:extLst>
            </p:cNvPr>
            <p:cNvCxnSpPr>
              <a:cxnSpLocks/>
            </p:cNvCxnSpPr>
            <p:nvPr/>
          </p:nvCxnSpPr>
          <p:spPr>
            <a:xfrm>
              <a:off x="3819091" y="4972130"/>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25" name="Straight Connector 24">
              <a:extLst>
                <a:ext uri="{FF2B5EF4-FFF2-40B4-BE49-F238E27FC236}">
                  <a16:creationId xmlns:a16="http://schemas.microsoft.com/office/drawing/2014/main" id="{CA6247E4-D913-480A-AF05-037BF96ED8D4}"/>
                </a:ext>
              </a:extLst>
            </p:cNvPr>
            <p:cNvCxnSpPr>
              <a:cxnSpLocks/>
            </p:cNvCxnSpPr>
            <p:nvPr/>
          </p:nvCxnSpPr>
          <p:spPr>
            <a:xfrm>
              <a:off x="3988943" y="4971070"/>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26" name="Straight Connector 25">
              <a:extLst>
                <a:ext uri="{FF2B5EF4-FFF2-40B4-BE49-F238E27FC236}">
                  <a16:creationId xmlns:a16="http://schemas.microsoft.com/office/drawing/2014/main" id="{FBA89860-0623-4953-90A5-6268E42D5E45}"/>
                </a:ext>
              </a:extLst>
            </p:cNvPr>
            <p:cNvCxnSpPr>
              <a:cxnSpLocks/>
            </p:cNvCxnSpPr>
            <p:nvPr/>
          </p:nvCxnSpPr>
          <p:spPr>
            <a:xfrm>
              <a:off x="4175906" y="4969502"/>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27" name="Straight Connector 26">
              <a:extLst>
                <a:ext uri="{FF2B5EF4-FFF2-40B4-BE49-F238E27FC236}">
                  <a16:creationId xmlns:a16="http://schemas.microsoft.com/office/drawing/2014/main" id="{7EB4C9A3-C2B9-42FD-B9A3-7C2439FABA24}"/>
                </a:ext>
              </a:extLst>
            </p:cNvPr>
            <p:cNvCxnSpPr>
              <a:cxnSpLocks/>
            </p:cNvCxnSpPr>
            <p:nvPr/>
          </p:nvCxnSpPr>
          <p:spPr>
            <a:xfrm>
              <a:off x="4356419" y="4972130"/>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28" name="Straight Connector 27">
              <a:extLst>
                <a:ext uri="{FF2B5EF4-FFF2-40B4-BE49-F238E27FC236}">
                  <a16:creationId xmlns:a16="http://schemas.microsoft.com/office/drawing/2014/main" id="{42956BEA-E68F-45EF-9C1E-3864C1C47C49}"/>
                </a:ext>
              </a:extLst>
            </p:cNvPr>
            <p:cNvCxnSpPr>
              <a:cxnSpLocks/>
            </p:cNvCxnSpPr>
            <p:nvPr/>
          </p:nvCxnSpPr>
          <p:spPr>
            <a:xfrm>
              <a:off x="4526271" y="4971070"/>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29" name="Straight Connector 28">
              <a:extLst>
                <a:ext uri="{FF2B5EF4-FFF2-40B4-BE49-F238E27FC236}">
                  <a16:creationId xmlns:a16="http://schemas.microsoft.com/office/drawing/2014/main" id="{54943F6D-BE03-4A4E-9F45-55DC674CEB1B}"/>
                </a:ext>
              </a:extLst>
            </p:cNvPr>
            <p:cNvCxnSpPr>
              <a:cxnSpLocks/>
            </p:cNvCxnSpPr>
            <p:nvPr/>
          </p:nvCxnSpPr>
          <p:spPr>
            <a:xfrm>
              <a:off x="4695951" y="4970562"/>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30" name="Straight Connector 29">
              <a:extLst>
                <a:ext uri="{FF2B5EF4-FFF2-40B4-BE49-F238E27FC236}">
                  <a16:creationId xmlns:a16="http://schemas.microsoft.com/office/drawing/2014/main" id="{64A18A64-94A2-4761-8D2D-AC5C94F9C638}"/>
                </a:ext>
              </a:extLst>
            </p:cNvPr>
            <p:cNvCxnSpPr>
              <a:cxnSpLocks/>
            </p:cNvCxnSpPr>
            <p:nvPr/>
          </p:nvCxnSpPr>
          <p:spPr>
            <a:xfrm>
              <a:off x="4876464" y="4973190"/>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31" name="Straight Connector 30">
              <a:extLst>
                <a:ext uri="{FF2B5EF4-FFF2-40B4-BE49-F238E27FC236}">
                  <a16:creationId xmlns:a16="http://schemas.microsoft.com/office/drawing/2014/main" id="{BE00468D-76DF-4B48-B239-5957B80DDF44}"/>
                </a:ext>
              </a:extLst>
            </p:cNvPr>
            <p:cNvCxnSpPr>
              <a:cxnSpLocks/>
            </p:cNvCxnSpPr>
            <p:nvPr/>
          </p:nvCxnSpPr>
          <p:spPr>
            <a:xfrm>
              <a:off x="5046316" y="4972130"/>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32" name="Straight Connector 31">
              <a:extLst>
                <a:ext uri="{FF2B5EF4-FFF2-40B4-BE49-F238E27FC236}">
                  <a16:creationId xmlns:a16="http://schemas.microsoft.com/office/drawing/2014/main" id="{D353121F-E2C7-4C2B-B5A0-DAB24C3C483D}"/>
                </a:ext>
              </a:extLst>
            </p:cNvPr>
            <p:cNvCxnSpPr>
              <a:cxnSpLocks/>
            </p:cNvCxnSpPr>
            <p:nvPr/>
          </p:nvCxnSpPr>
          <p:spPr>
            <a:xfrm>
              <a:off x="5212855" y="4969502"/>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33" name="Straight Connector 32">
              <a:extLst>
                <a:ext uri="{FF2B5EF4-FFF2-40B4-BE49-F238E27FC236}">
                  <a16:creationId xmlns:a16="http://schemas.microsoft.com/office/drawing/2014/main" id="{9ACDCBD5-8C8A-4719-8AEE-F041FBD89903}"/>
                </a:ext>
              </a:extLst>
            </p:cNvPr>
            <p:cNvCxnSpPr>
              <a:cxnSpLocks/>
            </p:cNvCxnSpPr>
            <p:nvPr/>
          </p:nvCxnSpPr>
          <p:spPr>
            <a:xfrm>
              <a:off x="5393368" y="4972130"/>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34" name="Straight Connector 33">
              <a:extLst>
                <a:ext uri="{FF2B5EF4-FFF2-40B4-BE49-F238E27FC236}">
                  <a16:creationId xmlns:a16="http://schemas.microsoft.com/office/drawing/2014/main" id="{8A0D4E74-2F6C-4958-AC43-1C6A3210F2C5}"/>
                </a:ext>
              </a:extLst>
            </p:cNvPr>
            <p:cNvCxnSpPr>
              <a:cxnSpLocks/>
            </p:cNvCxnSpPr>
            <p:nvPr/>
          </p:nvCxnSpPr>
          <p:spPr>
            <a:xfrm>
              <a:off x="5563220" y="4971070"/>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35" name="Straight Connector 34">
              <a:extLst>
                <a:ext uri="{FF2B5EF4-FFF2-40B4-BE49-F238E27FC236}">
                  <a16:creationId xmlns:a16="http://schemas.microsoft.com/office/drawing/2014/main" id="{5FC1CEB8-3155-4943-9AC9-278763AF0A85}"/>
                </a:ext>
              </a:extLst>
            </p:cNvPr>
            <p:cNvCxnSpPr>
              <a:cxnSpLocks/>
            </p:cNvCxnSpPr>
            <p:nvPr/>
          </p:nvCxnSpPr>
          <p:spPr>
            <a:xfrm>
              <a:off x="5732900" y="4970562"/>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36" name="Straight Connector 35">
              <a:extLst>
                <a:ext uri="{FF2B5EF4-FFF2-40B4-BE49-F238E27FC236}">
                  <a16:creationId xmlns:a16="http://schemas.microsoft.com/office/drawing/2014/main" id="{AC2AB271-0384-4BD2-8BCE-DAB37D2BAF5A}"/>
                </a:ext>
              </a:extLst>
            </p:cNvPr>
            <p:cNvCxnSpPr>
              <a:cxnSpLocks/>
            </p:cNvCxnSpPr>
            <p:nvPr/>
          </p:nvCxnSpPr>
          <p:spPr>
            <a:xfrm>
              <a:off x="5913413" y="4973190"/>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37" name="Straight Connector 36">
              <a:extLst>
                <a:ext uri="{FF2B5EF4-FFF2-40B4-BE49-F238E27FC236}">
                  <a16:creationId xmlns:a16="http://schemas.microsoft.com/office/drawing/2014/main" id="{9D1699B9-2821-4A78-8658-487CD7EAEA09}"/>
                </a:ext>
              </a:extLst>
            </p:cNvPr>
            <p:cNvCxnSpPr>
              <a:cxnSpLocks/>
            </p:cNvCxnSpPr>
            <p:nvPr/>
          </p:nvCxnSpPr>
          <p:spPr>
            <a:xfrm>
              <a:off x="6083265" y="4972130"/>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38" name="Straight Connector 37">
              <a:extLst>
                <a:ext uri="{FF2B5EF4-FFF2-40B4-BE49-F238E27FC236}">
                  <a16:creationId xmlns:a16="http://schemas.microsoft.com/office/drawing/2014/main" id="{9E18849B-F0B8-4E10-9AFB-C8F313D7E1F5}"/>
                </a:ext>
              </a:extLst>
            </p:cNvPr>
            <p:cNvCxnSpPr>
              <a:cxnSpLocks/>
            </p:cNvCxnSpPr>
            <p:nvPr/>
          </p:nvCxnSpPr>
          <p:spPr>
            <a:xfrm>
              <a:off x="6270228" y="4970562"/>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39" name="Straight Connector 38">
              <a:extLst>
                <a:ext uri="{FF2B5EF4-FFF2-40B4-BE49-F238E27FC236}">
                  <a16:creationId xmlns:a16="http://schemas.microsoft.com/office/drawing/2014/main" id="{656CDD48-EFEA-4327-92F3-5F6EBFDC3DBE}"/>
                </a:ext>
              </a:extLst>
            </p:cNvPr>
            <p:cNvCxnSpPr>
              <a:cxnSpLocks/>
            </p:cNvCxnSpPr>
            <p:nvPr/>
          </p:nvCxnSpPr>
          <p:spPr>
            <a:xfrm>
              <a:off x="6450741" y="4973190"/>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40" name="Straight Connector 39">
              <a:extLst>
                <a:ext uri="{FF2B5EF4-FFF2-40B4-BE49-F238E27FC236}">
                  <a16:creationId xmlns:a16="http://schemas.microsoft.com/office/drawing/2014/main" id="{3333735E-83E1-45D0-A278-9C058380D85D}"/>
                </a:ext>
              </a:extLst>
            </p:cNvPr>
            <p:cNvCxnSpPr>
              <a:cxnSpLocks/>
            </p:cNvCxnSpPr>
            <p:nvPr/>
          </p:nvCxnSpPr>
          <p:spPr>
            <a:xfrm>
              <a:off x="6620593" y="4972130"/>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41" name="Straight Connector 40">
              <a:extLst>
                <a:ext uri="{FF2B5EF4-FFF2-40B4-BE49-F238E27FC236}">
                  <a16:creationId xmlns:a16="http://schemas.microsoft.com/office/drawing/2014/main" id="{59292861-5BD9-4A6C-A840-67F2740A2274}"/>
                </a:ext>
              </a:extLst>
            </p:cNvPr>
            <p:cNvCxnSpPr>
              <a:cxnSpLocks/>
            </p:cNvCxnSpPr>
            <p:nvPr/>
          </p:nvCxnSpPr>
          <p:spPr>
            <a:xfrm>
              <a:off x="6790273" y="4971622"/>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42" name="Straight Connector 41">
              <a:extLst>
                <a:ext uri="{FF2B5EF4-FFF2-40B4-BE49-F238E27FC236}">
                  <a16:creationId xmlns:a16="http://schemas.microsoft.com/office/drawing/2014/main" id="{FBF3934B-79C2-402A-A5E4-02AD5A0347D1}"/>
                </a:ext>
              </a:extLst>
            </p:cNvPr>
            <p:cNvCxnSpPr>
              <a:cxnSpLocks/>
            </p:cNvCxnSpPr>
            <p:nvPr/>
          </p:nvCxnSpPr>
          <p:spPr>
            <a:xfrm>
              <a:off x="6970786" y="4974250"/>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43" name="Straight Connector 42">
              <a:extLst>
                <a:ext uri="{FF2B5EF4-FFF2-40B4-BE49-F238E27FC236}">
                  <a16:creationId xmlns:a16="http://schemas.microsoft.com/office/drawing/2014/main" id="{309EA054-99A4-49D2-9212-FF264A892B99}"/>
                </a:ext>
              </a:extLst>
            </p:cNvPr>
            <p:cNvCxnSpPr>
              <a:cxnSpLocks/>
            </p:cNvCxnSpPr>
            <p:nvPr/>
          </p:nvCxnSpPr>
          <p:spPr>
            <a:xfrm>
              <a:off x="7140638" y="4973190"/>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56" name="Straight Connector 55">
              <a:extLst>
                <a:ext uri="{FF2B5EF4-FFF2-40B4-BE49-F238E27FC236}">
                  <a16:creationId xmlns:a16="http://schemas.microsoft.com/office/drawing/2014/main" id="{3E8984F4-1191-4EDD-8974-BB88C30DE61D}"/>
                </a:ext>
              </a:extLst>
            </p:cNvPr>
            <p:cNvCxnSpPr>
              <a:cxnSpLocks/>
            </p:cNvCxnSpPr>
            <p:nvPr/>
          </p:nvCxnSpPr>
          <p:spPr>
            <a:xfrm>
              <a:off x="7316603" y="4970562"/>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57" name="Straight Connector 56">
              <a:extLst>
                <a:ext uri="{FF2B5EF4-FFF2-40B4-BE49-F238E27FC236}">
                  <a16:creationId xmlns:a16="http://schemas.microsoft.com/office/drawing/2014/main" id="{1DF9F32C-21CA-4375-90DD-E834514CB3A8}"/>
                </a:ext>
              </a:extLst>
            </p:cNvPr>
            <p:cNvCxnSpPr>
              <a:cxnSpLocks/>
            </p:cNvCxnSpPr>
            <p:nvPr/>
          </p:nvCxnSpPr>
          <p:spPr>
            <a:xfrm>
              <a:off x="7497116" y="4973190"/>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58" name="Straight Connector 57">
              <a:extLst>
                <a:ext uri="{FF2B5EF4-FFF2-40B4-BE49-F238E27FC236}">
                  <a16:creationId xmlns:a16="http://schemas.microsoft.com/office/drawing/2014/main" id="{7F0FC1F6-7AB2-4236-8C5D-B84DFD571CFF}"/>
                </a:ext>
              </a:extLst>
            </p:cNvPr>
            <p:cNvCxnSpPr>
              <a:cxnSpLocks/>
            </p:cNvCxnSpPr>
            <p:nvPr/>
          </p:nvCxnSpPr>
          <p:spPr>
            <a:xfrm>
              <a:off x="7666968" y="4972130"/>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59" name="Straight Connector 58">
              <a:extLst>
                <a:ext uri="{FF2B5EF4-FFF2-40B4-BE49-F238E27FC236}">
                  <a16:creationId xmlns:a16="http://schemas.microsoft.com/office/drawing/2014/main" id="{E8664F51-C349-4B52-9342-3680502EADA2}"/>
                </a:ext>
              </a:extLst>
            </p:cNvPr>
            <p:cNvCxnSpPr>
              <a:cxnSpLocks/>
            </p:cNvCxnSpPr>
            <p:nvPr/>
          </p:nvCxnSpPr>
          <p:spPr>
            <a:xfrm>
              <a:off x="7836648" y="4971622"/>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60" name="Straight Connector 59">
              <a:extLst>
                <a:ext uri="{FF2B5EF4-FFF2-40B4-BE49-F238E27FC236}">
                  <a16:creationId xmlns:a16="http://schemas.microsoft.com/office/drawing/2014/main" id="{840B468E-6F41-42A0-8B3C-CF7294EEF88A}"/>
                </a:ext>
              </a:extLst>
            </p:cNvPr>
            <p:cNvCxnSpPr>
              <a:cxnSpLocks/>
            </p:cNvCxnSpPr>
            <p:nvPr/>
          </p:nvCxnSpPr>
          <p:spPr>
            <a:xfrm>
              <a:off x="8017161" y="4974250"/>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61" name="Straight Connector 60">
              <a:extLst>
                <a:ext uri="{FF2B5EF4-FFF2-40B4-BE49-F238E27FC236}">
                  <a16:creationId xmlns:a16="http://schemas.microsoft.com/office/drawing/2014/main" id="{2FD871D0-04BE-4DEC-A4D5-ACF2DCCEDDB6}"/>
                </a:ext>
              </a:extLst>
            </p:cNvPr>
            <p:cNvCxnSpPr>
              <a:cxnSpLocks/>
            </p:cNvCxnSpPr>
            <p:nvPr/>
          </p:nvCxnSpPr>
          <p:spPr>
            <a:xfrm>
              <a:off x="8187013" y="4973190"/>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62" name="Straight Connector 61">
              <a:extLst>
                <a:ext uri="{FF2B5EF4-FFF2-40B4-BE49-F238E27FC236}">
                  <a16:creationId xmlns:a16="http://schemas.microsoft.com/office/drawing/2014/main" id="{95FFAAE6-5A4B-4FF1-8E55-F6682CABBA59}"/>
                </a:ext>
              </a:extLst>
            </p:cNvPr>
            <p:cNvCxnSpPr>
              <a:cxnSpLocks/>
            </p:cNvCxnSpPr>
            <p:nvPr/>
          </p:nvCxnSpPr>
          <p:spPr>
            <a:xfrm>
              <a:off x="8373976" y="4971622"/>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63" name="Straight Connector 62">
              <a:extLst>
                <a:ext uri="{FF2B5EF4-FFF2-40B4-BE49-F238E27FC236}">
                  <a16:creationId xmlns:a16="http://schemas.microsoft.com/office/drawing/2014/main" id="{27A45A3A-06EB-40BB-9738-75907E71FCCC}"/>
                </a:ext>
              </a:extLst>
            </p:cNvPr>
            <p:cNvCxnSpPr>
              <a:cxnSpLocks/>
            </p:cNvCxnSpPr>
            <p:nvPr/>
          </p:nvCxnSpPr>
          <p:spPr>
            <a:xfrm>
              <a:off x="8554489" y="4974250"/>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64" name="Straight Connector 63">
              <a:extLst>
                <a:ext uri="{FF2B5EF4-FFF2-40B4-BE49-F238E27FC236}">
                  <a16:creationId xmlns:a16="http://schemas.microsoft.com/office/drawing/2014/main" id="{70F780EB-1A72-4F65-8289-A9ED5678605C}"/>
                </a:ext>
              </a:extLst>
            </p:cNvPr>
            <p:cNvCxnSpPr>
              <a:cxnSpLocks/>
            </p:cNvCxnSpPr>
            <p:nvPr/>
          </p:nvCxnSpPr>
          <p:spPr>
            <a:xfrm>
              <a:off x="8724341" y="4973190"/>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65" name="Straight Connector 64">
              <a:extLst>
                <a:ext uri="{FF2B5EF4-FFF2-40B4-BE49-F238E27FC236}">
                  <a16:creationId xmlns:a16="http://schemas.microsoft.com/office/drawing/2014/main" id="{87A5DE35-4B2F-406A-907F-75FF53945F9C}"/>
                </a:ext>
              </a:extLst>
            </p:cNvPr>
            <p:cNvCxnSpPr>
              <a:cxnSpLocks/>
            </p:cNvCxnSpPr>
            <p:nvPr/>
          </p:nvCxnSpPr>
          <p:spPr>
            <a:xfrm>
              <a:off x="8894021" y="4972682"/>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55" name="Straight Connector 54">
              <a:extLst>
                <a:ext uri="{FF2B5EF4-FFF2-40B4-BE49-F238E27FC236}">
                  <a16:creationId xmlns:a16="http://schemas.microsoft.com/office/drawing/2014/main" id="{14A23E96-CF79-4C05-98B1-20FFFA88FC11}"/>
                </a:ext>
              </a:extLst>
            </p:cNvPr>
            <p:cNvCxnSpPr/>
            <p:nvPr/>
          </p:nvCxnSpPr>
          <p:spPr>
            <a:xfrm>
              <a:off x="3996794" y="4166649"/>
              <a:ext cx="0" cy="981446"/>
            </a:xfrm>
            <a:prstGeom prst="line">
              <a:avLst/>
            </a:prstGeom>
            <a:ln w="38100"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0" name="Straight Connector 69">
              <a:extLst>
                <a:ext uri="{FF2B5EF4-FFF2-40B4-BE49-F238E27FC236}">
                  <a16:creationId xmlns:a16="http://schemas.microsoft.com/office/drawing/2014/main" id="{5F30695D-D2D3-4795-98D2-1C5296D43477}"/>
                </a:ext>
              </a:extLst>
            </p:cNvPr>
            <p:cNvCxnSpPr/>
            <p:nvPr/>
          </p:nvCxnSpPr>
          <p:spPr>
            <a:xfrm>
              <a:off x="5732456" y="4166649"/>
              <a:ext cx="0" cy="981446"/>
            </a:xfrm>
            <a:prstGeom prst="line">
              <a:avLst/>
            </a:prstGeom>
            <a:ln w="38100" cap="flat" cmpd="sng" algn="ctr">
              <a:solidFill>
                <a:schemeClr val="accent6">
                  <a:lumMod val="60000"/>
                  <a:lumOff val="4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1" name="Straight Connector 70">
              <a:extLst>
                <a:ext uri="{FF2B5EF4-FFF2-40B4-BE49-F238E27FC236}">
                  <a16:creationId xmlns:a16="http://schemas.microsoft.com/office/drawing/2014/main" id="{03C3619E-B67E-48C3-B643-E20499533F21}"/>
                </a:ext>
              </a:extLst>
            </p:cNvPr>
            <p:cNvCxnSpPr/>
            <p:nvPr/>
          </p:nvCxnSpPr>
          <p:spPr>
            <a:xfrm>
              <a:off x="7669498" y="4177644"/>
              <a:ext cx="0" cy="981446"/>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79" name="Arc 78">
            <a:extLst>
              <a:ext uri="{FF2B5EF4-FFF2-40B4-BE49-F238E27FC236}">
                <a16:creationId xmlns:a16="http://schemas.microsoft.com/office/drawing/2014/main" id="{4434432E-8786-4EDC-B44A-47BF80B3C7E9}"/>
              </a:ext>
            </a:extLst>
          </p:cNvPr>
          <p:cNvSpPr/>
          <p:nvPr/>
        </p:nvSpPr>
        <p:spPr>
          <a:xfrm>
            <a:off x="3101482" y="4904045"/>
            <a:ext cx="1322632" cy="815437"/>
          </a:xfrm>
          <a:prstGeom prst="arc">
            <a:avLst>
              <a:gd name="adj1" fmla="val 11118196"/>
              <a:gd name="adj2" fmla="val 18163039"/>
            </a:avLst>
          </a:prstGeom>
          <a:ln w="2857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83" name="Arc 82">
            <a:extLst>
              <a:ext uri="{FF2B5EF4-FFF2-40B4-BE49-F238E27FC236}">
                <a16:creationId xmlns:a16="http://schemas.microsoft.com/office/drawing/2014/main" id="{EB8E68F2-1859-4F51-83E5-108ABB3A72C0}"/>
              </a:ext>
            </a:extLst>
          </p:cNvPr>
          <p:cNvSpPr/>
          <p:nvPr/>
        </p:nvSpPr>
        <p:spPr>
          <a:xfrm>
            <a:off x="3989002" y="4869415"/>
            <a:ext cx="1322632" cy="815437"/>
          </a:xfrm>
          <a:prstGeom prst="arc">
            <a:avLst>
              <a:gd name="adj1" fmla="val 11118196"/>
              <a:gd name="adj2" fmla="val 21315495"/>
            </a:avLst>
          </a:prstGeom>
          <a:ln w="2857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84" name="Arc 83">
            <a:extLst>
              <a:ext uri="{FF2B5EF4-FFF2-40B4-BE49-F238E27FC236}">
                <a16:creationId xmlns:a16="http://schemas.microsoft.com/office/drawing/2014/main" id="{EB9F5DDF-85E4-444E-9257-6F00069F5A8C}"/>
              </a:ext>
            </a:extLst>
          </p:cNvPr>
          <p:cNvSpPr/>
          <p:nvPr/>
        </p:nvSpPr>
        <p:spPr>
          <a:xfrm>
            <a:off x="3104012" y="4648061"/>
            <a:ext cx="1322632" cy="1327404"/>
          </a:xfrm>
          <a:prstGeom prst="arc">
            <a:avLst>
              <a:gd name="adj1" fmla="val 11118196"/>
              <a:gd name="adj2" fmla="val 17366941"/>
            </a:avLst>
          </a:prstGeom>
          <a:ln w="28575" cap="flat" cmpd="sng" algn="ctr">
            <a:solidFill>
              <a:srgbClr val="00B05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85" name="Arc 84">
            <a:extLst>
              <a:ext uri="{FF2B5EF4-FFF2-40B4-BE49-F238E27FC236}">
                <a16:creationId xmlns:a16="http://schemas.microsoft.com/office/drawing/2014/main" id="{D62A17DA-FDC2-4881-B678-606D17D8E9FA}"/>
              </a:ext>
            </a:extLst>
          </p:cNvPr>
          <p:cNvSpPr/>
          <p:nvPr/>
        </p:nvSpPr>
        <p:spPr>
          <a:xfrm>
            <a:off x="3990266" y="4284310"/>
            <a:ext cx="1825509" cy="1691156"/>
          </a:xfrm>
          <a:prstGeom prst="arc">
            <a:avLst>
              <a:gd name="adj1" fmla="val 11118196"/>
              <a:gd name="adj2" fmla="val 20110977"/>
            </a:avLst>
          </a:prstGeom>
          <a:ln w="28575" cap="flat" cmpd="sng" algn="ctr">
            <a:solidFill>
              <a:srgbClr val="00B05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86" name="Arc 85">
            <a:extLst>
              <a:ext uri="{FF2B5EF4-FFF2-40B4-BE49-F238E27FC236}">
                <a16:creationId xmlns:a16="http://schemas.microsoft.com/office/drawing/2014/main" id="{A96FC44A-5C1D-4719-9E00-A51E193B98C4}"/>
              </a:ext>
            </a:extLst>
          </p:cNvPr>
          <p:cNvSpPr/>
          <p:nvPr/>
        </p:nvSpPr>
        <p:spPr>
          <a:xfrm>
            <a:off x="5734562" y="4660302"/>
            <a:ext cx="1067840" cy="1267884"/>
          </a:xfrm>
          <a:prstGeom prst="arc">
            <a:avLst>
              <a:gd name="adj1" fmla="val 11118196"/>
              <a:gd name="adj2" fmla="val 21251385"/>
            </a:avLst>
          </a:prstGeom>
          <a:ln w="28575" cap="flat" cmpd="sng" algn="ctr">
            <a:solidFill>
              <a:srgbClr val="00B05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87" name="Arc 86">
            <a:extLst>
              <a:ext uri="{FF2B5EF4-FFF2-40B4-BE49-F238E27FC236}">
                <a16:creationId xmlns:a16="http://schemas.microsoft.com/office/drawing/2014/main" id="{89D0DBEA-EEFC-4482-820D-0221A27F15E4}"/>
              </a:ext>
            </a:extLst>
          </p:cNvPr>
          <p:cNvSpPr/>
          <p:nvPr/>
        </p:nvSpPr>
        <p:spPr>
          <a:xfrm>
            <a:off x="3110053" y="4888366"/>
            <a:ext cx="886741" cy="721508"/>
          </a:xfrm>
          <a:prstGeom prst="arc">
            <a:avLst>
              <a:gd name="adj1" fmla="val 11118196"/>
              <a:gd name="adj2" fmla="val 21408827"/>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88" name="Arc 87">
            <a:extLst>
              <a:ext uri="{FF2B5EF4-FFF2-40B4-BE49-F238E27FC236}">
                <a16:creationId xmlns:a16="http://schemas.microsoft.com/office/drawing/2014/main" id="{98B81C14-91A1-4ED1-8E86-0BD0C00313AE}"/>
              </a:ext>
            </a:extLst>
          </p:cNvPr>
          <p:cNvSpPr/>
          <p:nvPr/>
        </p:nvSpPr>
        <p:spPr>
          <a:xfrm>
            <a:off x="3999789" y="4835227"/>
            <a:ext cx="1835032" cy="837902"/>
          </a:xfrm>
          <a:prstGeom prst="arc">
            <a:avLst>
              <a:gd name="adj1" fmla="val 11118196"/>
              <a:gd name="adj2" fmla="val 20810517"/>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89" name="Arc 88">
            <a:extLst>
              <a:ext uri="{FF2B5EF4-FFF2-40B4-BE49-F238E27FC236}">
                <a16:creationId xmlns:a16="http://schemas.microsoft.com/office/drawing/2014/main" id="{9E3F2299-0022-4946-AC6B-B6991F54864E}"/>
              </a:ext>
            </a:extLst>
          </p:cNvPr>
          <p:cNvSpPr/>
          <p:nvPr/>
        </p:nvSpPr>
        <p:spPr>
          <a:xfrm>
            <a:off x="5716790" y="4835227"/>
            <a:ext cx="2084781" cy="888061"/>
          </a:xfrm>
          <a:prstGeom prst="arc">
            <a:avLst>
              <a:gd name="adj1" fmla="val 11118196"/>
              <a:gd name="adj2" fmla="val 20810517"/>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90" name="Arc 89">
            <a:extLst>
              <a:ext uri="{FF2B5EF4-FFF2-40B4-BE49-F238E27FC236}">
                <a16:creationId xmlns:a16="http://schemas.microsoft.com/office/drawing/2014/main" id="{1365167F-649D-4726-A314-96A0ADB7AE3C}"/>
              </a:ext>
            </a:extLst>
          </p:cNvPr>
          <p:cNvSpPr/>
          <p:nvPr/>
        </p:nvSpPr>
        <p:spPr>
          <a:xfrm>
            <a:off x="7641148" y="4888366"/>
            <a:ext cx="2084781" cy="888061"/>
          </a:xfrm>
          <a:prstGeom prst="arc">
            <a:avLst>
              <a:gd name="adj1" fmla="val 11118196"/>
              <a:gd name="adj2" fmla="val 17678044"/>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pic>
        <p:nvPicPr>
          <p:cNvPr id="82" name="Picture 81">
            <a:extLst>
              <a:ext uri="{FF2B5EF4-FFF2-40B4-BE49-F238E27FC236}">
                <a16:creationId xmlns:a16="http://schemas.microsoft.com/office/drawing/2014/main" id="{BB05EA41-8479-41F8-94E9-CEB39C18078C}"/>
              </a:ext>
            </a:extLst>
          </p:cNvPr>
          <p:cNvPicPr>
            <a:picLocks noChangeAspect="1"/>
          </p:cNvPicPr>
          <p:nvPr/>
        </p:nvPicPr>
        <p:blipFill>
          <a:blip r:embed="rId4"/>
          <a:stretch>
            <a:fillRect/>
          </a:stretch>
        </p:blipFill>
        <p:spPr>
          <a:xfrm>
            <a:off x="2063172" y="3749662"/>
            <a:ext cx="624126" cy="624126"/>
          </a:xfrm>
          <a:prstGeom prst="rect">
            <a:avLst/>
          </a:prstGeom>
        </p:spPr>
      </p:pic>
      <p:pic>
        <p:nvPicPr>
          <p:cNvPr id="92" name="Picture 91">
            <a:extLst>
              <a:ext uri="{FF2B5EF4-FFF2-40B4-BE49-F238E27FC236}">
                <a16:creationId xmlns:a16="http://schemas.microsoft.com/office/drawing/2014/main" id="{B59011BC-A800-44F8-9634-5CC49556352D}"/>
              </a:ext>
            </a:extLst>
          </p:cNvPr>
          <p:cNvPicPr>
            <a:picLocks noChangeAspect="1"/>
          </p:cNvPicPr>
          <p:nvPr/>
        </p:nvPicPr>
        <p:blipFill>
          <a:blip r:embed="rId5"/>
          <a:stretch>
            <a:fillRect/>
          </a:stretch>
        </p:blipFill>
        <p:spPr>
          <a:xfrm>
            <a:off x="2044323" y="4456622"/>
            <a:ext cx="624126" cy="624126"/>
          </a:xfrm>
          <a:prstGeom prst="rect">
            <a:avLst/>
          </a:prstGeom>
        </p:spPr>
      </p:pic>
      <p:pic>
        <p:nvPicPr>
          <p:cNvPr id="94" name="Picture 93">
            <a:extLst>
              <a:ext uri="{FF2B5EF4-FFF2-40B4-BE49-F238E27FC236}">
                <a16:creationId xmlns:a16="http://schemas.microsoft.com/office/drawing/2014/main" id="{BB39615A-5984-41A2-A076-BB64344ABD2C}"/>
              </a:ext>
            </a:extLst>
          </p:cNvPr>
          <p:cNvPicPr>
            <a:picLocks noChangeAspect="1"/>
          </p:cNvPicPr>
          <p:nvPr/>
        </p:nvPicPr>
        <p:blipFill>
          <a:blip r:embed="rId6"/>
          <a:stretch>
            <a:fillRect/>
          </a:stretch>
        </p:blipFill>
        <p:spPr>
          <a:xfrm>
            <a:off x="2044322" y="5168000"/>
            <a:ext cx="624126" cy="624126"/>
          </a:xfrm>
          <a:prstGeom prst="rect">
            <a:avLst/>
          </a:prstGeom>
        </p:spPr>
      </p:pic>
      <p:sp>
        <p:nvSpPr>
          <p:cNvPr id="95" name="Oval 94">
            <a:extLst>
              <a:ext uri="{FF2B5EF4-FFF2-40B4-BE49-F238E27FC236}">
                <a16:creationId xmlns:a16="http://schemas.microsoft.com/office/drawing/2014/main" id="{6B22A2D2-B97D-4002-889F-DB3DDB32BEC1}"/>
              </a:ext>
            </a:extLst>
          </p:cNvPr>
          <p:cNvSpPr/>
          <p:nvPr/>
        </p:nvSpPr>
        <p:spPr>
          <a:xfrm>
            <a:off x="1404594" y="3823647"/>
            <a:ext cx="386498" cy="4197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31340883-24F4-4D38-8B35-2294DBF9DC87}"/>
              </a:ext>
            </a:extLst>
          </p:cNvPr>
          <p:cNvSpPr/>
          <p:nvPr/>
        </p:nvSpPr>
        <p:spPr>
          <a:xfrm>
            <a:off x="1405797" y="4568251"/>
            <a:ext cx="386498" cy="41972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814FEC38-3D26-40DA-A4D0-D951F1D1E6DF}"/>
              </a:ext>
            </a:extLst>
          </p:cNvPr>
          <p:cNvSpPr/>
          <p:nvPr/>
        </p:nvSpPr>
        <p:spPr>
          <a:xfrm>
            <a:off x="1417373" y="5279991"/>
            <a:ext cx="386498" cy="41972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3F0790E-EA0B-4255-B0C7-AD367721768D}"/>
              </a:ext>
            </a:extLst>
          </p:cNvPr>
          <p:cNvSpPr/>
          <p:nvPr/>
        </p:nvSpPr>
        <p:spPr>
          <a:xfrm>
            <a:off x="3824940" y="5440872"/>
            <a:ext cx="418704" cy="369332"/>
          </a:xfrm>
          <a:prstGeom prst="rect">
            <a:avLst/>
          </a:prstGeom>
        </p:spPr>
        <p:txBody>
          <a:bodyPr wrap="none">
            <a:spAutoFit/>
          </a:bodyPr>
          <a:lstStyle/>
          <a:p>
            <a:r>
              <a:rPr lang="en-US" dirty="0">
                <a:latin typeface="Baskerville" panose="02020502070401020303"/>
              </a:rPr>
              <a:t>T</a:t>
            </a:r>
            <a:r>
              <a:rPr lang="en-US" baseline="-25000" dirty="0">
                <a:latin typeface="Baskerville" panose="02020502070401020303"/>
              </a:rPr>
              <a:t>1</a:t>
            </a:r>
            <a:endParaRPr lang="en-US" dirty="0"/>
          </a:p>
        </p:txBody>
      </p:sp>
      <p:sp>
        <p:nvSpPr>
          <p:cNvPr id="66" name="Rectangle 65">
            <a:extLst>
              <a:ext uri="{FF2B5EF4-FFF2-40B4-BE49-F238E27FC236}">
                <a16:creationId xmlns:a16="http://schemas.microsoft.com/office/drawing/2014/main" id="{2D6A138A-8D4E-4016-B0D1-C491A1A29940}"/>
              </a:ext>
            </a:extLst>
          </p:cNvPr>
          <p:cNvSpPr/>
          <p:nvPr/>
        </p:nvSpPr>
        <p:spPr>
          <a:xfrm>
            <a:off x="5551626" y="5442440"/>
            <a:ext cx="418704" cy="369332"/>
          </a:xfrm>
          <a:prstGeom prst="rect">
            <a:avLst/>
          </a:prstGeom>
        </p:spPr>
        <p:txBody>
          <a:bodyPr wrap="none">
            <a:spAutoFit/>
          </a:bodyPr>
          <a:lstStyle/>
          <a:p>
            <a:r>
              <a:rPr lang="en-US" dirty="0">
                <a:latin typeface="Baskerville" panose="02020502070401020303"/>
              </a:rPr>
              <a:t>T</a:t>
            </a:r>
            <a:r>
              <a:rPr lang="en-US" baseline="-25000" dirty="0">
                <a:latin typeface="Baskerville" panose="02020502070401020303"/>
              </a:rPr>
              <a:t>2</a:t>
            </a:r>
            <a:endParaRPr lang="en-US" dirty="0"/>
          </a:p>
        </p:txBody>
      </p:sp>
      <p:sp>
        <p:nvSpPr>
          <p:cNvPr id="67" name="Rectangle 66">
            <a:extLst>
              <a:ext uri="{FF2B5EF4-FFF2-40B4-BE49-F238E27FC236}">
                <a16:creationId xmlns:a16="http://schemas.microsoft.com/office/drawing/2014/main" id="{3748C866-265B-4933-8EF7-6493D7B1BC31}"/>
              </a:ext>
            </a:extLst>
          </p:cNvPr>
          <p:cNvSpPr/>
          <p:nvPr/>
        </p:nvSpPr>
        <p:spPr>
          <a:xfrm>
            <a:off x="7512932" y="5444052"/>
            <a:ext cx="418704" cy="369332"/>
          </a:xfrm>
          <a:prstGeom prst="rect">
            <a:avLst/>
          </a:prstGeom>
        </p:spPr>
        <p:txBody>
          <a:bodyPr wrap="none">
            <a:spAutoFit/>
          </a:bodyPr>
          <a:lstStyle/>
          <a:p>
            <a:r>
              <a:rPr lang="en-US" dirty="0">
                <a:latin typeface="Baskerville" panose="02020502070401020303"/>
              </a:rPr>
              <a:t>T</a:t>
            </a:r>
            <a:r>
              <a:rPr lang="en-US" baseline="-25000" dirty="0">
                <a:latin typeface="Baskerville" panose="02020502070401020303"/>
              </a:rPr>
              <a:t>3</a:t>
            </a:r>
            <a:endParaRPr lang="en-US" dirty="0"/>
          </a:p>
        </p:txBody>
      </p:sp>
    </p:spTree>
    <p:custDataLst>
      <p:tags r:id="rId1"/>
    </p:custDataLst>
    <p:extLst>
      <p:ext uri="{BB962C8B-B14F-4D97-AF65-F5344CB8AC3E}">
        <p14:creationId xmlns:p14="http://schemas.microsoft.com/office/powerpoint/2010/main" val="3615104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9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3" grpId="0" animBg="1"/>
      <p:bldP spid="84" grpId="0" animBg="1"/>
      <p:bldP spid="85" grpId="0" animBg="1"/>
      <p:bldP spid="86" grpId="0" animBg="1"/>
      <p:bldP spid="87" grpId="0" animBg="1"/>
      <p:bldP spid="88" grpId="0" animBg="1"/>
      <p:bldP spid="89" grpId="0" animBg="1"/>
      <p:bldP spid="9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7277D46-7D76-F44B-A09E-B9910EBCD56F}"/>
              </a:ext>
            </a:extLst>
          </p:cNvPr>
          <p:cNvCxnSpPr>
            <a:cxnSpLocks/>
          </p:cNvCxnSpPr>
          <p:nvPr/>
        </p:nvCxnSpPr>
        <p:spPr>
          <a:xfrm>
            <a:off x="11728606" y="228600"/>
            <a:ext cx="0" cy="64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3DE43DC-FE87-B449-98CE-234D7B333E53}"/>
              </a:ext>
            </a:extLst>
          </p:cNvPr>
          <p:cNvCxnSpPr>
            <a:cxnSpLocks/>
          </p:cNvCxnSpPr>
          <p:nvPr/>
        </p:nvCxnSpPr>
        <p:spPr>
          <a:xfrm flipH="1">
            <a:off x="231371" y="6403571"/>
            <a:ext cx="1172925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0D05B0A-64C7-7141-855E-0640852DF730}"/>
              </a:ext>
            </a:extLst>
          </p:cNvPr>
          <p:cNvSpPr txBox="1"/>
          <p:nvPr/>
        </p:nvSpPr>
        <p:spPr>
          <a:xfrm>
            <a:off x="463393" y="454428"/>
            <a:ext cx="11198007" cy="461665"/>
          </a:xfrm>
          <a:prstGeom prst="rect">
            <a:avLst/>
          </a:prstGeom>
          <a:noFill/>
        </p:spPr>
        <p:txBody>
          <a:bodyPr wrap="square" rtlCol="0" anchor="ctr">
            <a:spAutoFit/>
          </a:bodyPr>
          <a:lstStyle/>
          <a:p>
            <a:r>
              <a:rPr lang="en-US" sz="2400" dirty="0">
                <a:latin typeface="Baskerville" panose="02020502070401020303" pitchFamily="18" charset="0"/>
                <a:ea typeface="Baskerville" panose="02020502070401020303" pitchFamily="18" charset="0"/>
              </a:rPr>
              <a:t>412Connect Platform: Badge System</a:t>
            </a:r>
          </a:p>
        </p:txBody>
      </p:sp>
      <p:pic>
        <p:nvPicPr>
          <p:cNvPr id="42" name="Picture 41" descr="Icon&#10;&#10;Description automatically generated">
            <a:extLst>
              <a:ext uri="{FF2B5EF4-FFF2-40B4-BE49-F238E27FC236}">
                <a16:creationId xmlns:a16="http://schemas.microsoft.com/office/drawing/2014/main" id="{DD443F8B-81E4-664D-8F4C-294F42CE061F}"/>
              </a:ext>
            </a:extLst>
          </p:cNvPr>
          <p:cNvPicPr>
            <a:picLocks noChangeAspect="1"/>
          </p:cNvPicPr>
          <p:nvPr/>
        </p:nvPicPr>
        <p:blipFill>
          <a:blip r:embed="rId3"/>
          <a:stretch>
            <a:fillRect/>
          </a:stretch>
        </p:blipFill>
        <p:spPr>
          <a:xfrm>
            <a:off x="9545422" y="3961996"/>
            <a:ext cx="1369772" cy="1369772"/>
          </a:xfrm>
          <a:prstGeom prst="rect">
            <a:avLst/>
          </a:prstGeom>
        </p:spPr>
      </p:pic>
      <p:pic>
        <p:nvPicPr>
          <p:cNvPr id="32" name="Picture 31" descr="Icon&#10;&#10;Description automatically generated">
            <a:extLst>
              <a:ext uri="{FF2B5EF4-FFF2-40B4-BE49-F238E27FC236}">
                <a16:creationId xmlns:a16="http://schemas.microsoft.com/office/drawing/2014/main" id="{84608709-4F7F-EB4F-AF03-FDBFAEE0CCBB}"/>
              </a:ext>
            </a:extLst>
          </p:cNvPr>
          <p:cNvPicPr>
            <a:picLocks noChangeAspect="1"/>
          </p:cNvPicPr>
          <p:nvPr/>
        </p:nvPicPr>
        <p:blipFill>
          <a:blip r:embed="rId4"/>
          <a:stretch>
            <a:fillRect/>
          </a:stretch>
        </p:blipFill>
        <p:spPr>
          <a:xfrm>
            <a:off x="9561727" y="2097475"/>
            <a:ext cx="1369763" cy="1369763"/>
          </a:xfrm>
          <a:prstGeom prst="rect">
            <a:avLst/>
          </a:prstGeom>
        </p:spPr>
      </p:pic>
      <p:sp>
        <p:nvSpPr>
          <p:cNvPr id="9" name="TextBox 8">
            <a:extLst>
              <a:ext uri="{FF2B5EF4-FFF2-40B4-BE49-F238E27FC236}">
                <a16:creationId xmlns:a16="http://schemas.microsoft.com/office/drawing/2014/main" id="{E304B9CC-2F23-F34C-94A8-8D2C74E3774A}"/>
              </a:ext>
            </a:extLst>
          </p:cNvPr>
          <p:cNvSpPr txBox="1"/>
          <p:nvPr/>
        </p:nvSpPr>
        <p:spPr>
          <a:xfrm>
            <a:off x="9024004" y="3467242"/>
            <a:ext cx="2445211" cy="276999"/>
          </a:xfrm>
          <a:prstGeom prst="rect">
            <a:avLst/>
          </a:prstGeom>
          <a:noFill/>
        </p:spPr>
        <p:txBody>
          <a:bodyPr wrap="square" rtlCol="0">
            <a:spAutoFit/>
          </a:bodyPr>
          <a:lstStyle/>
          <a:p>
            <a:pPr algn="ctr">
              <a:spcAft>
                <a:spcPts val="600"/>
              </a:spcAft>
            </a:pPr>
            <a:r>
              <a:rPr lang="en-US" sz="1200" dirty="0">
                <a:latin typeface="Baskerville" panose="02020502070401020303" pitchFamily="18" charset="0"/>
                <a:ea typeface="Baskerville" panose="02020502070401020303" pitchFamily="18" charset="0"/>
              </a:rPr>
              <a:t>Bronze Community Explorer Badge</a:t>
            </a:r>
          </a:p>
        </p:txBody>
      </p:sp>
      <p:sp>
        <p:nvSpPr>
          <p:cNvPr id="10" name="TextBox 9">
            <a:extLst>
              <a:ext uri="{FF2B5EF4-FFF2-40B4-BE49-F238E27FC236}">
                <a16:creationId xmlns:a16="http://schemas.microsoft.com/office/drawing/2014/main" id="{8465AAF6-8512-484A-8C59-73E4F1DF983C}"/>
              </a:ext>
            </a:extLst>
          </p:cNvPr>
          <p:cNvSpPr txBox="1"/>
          <p:nvPr/>
        </p:nvSpPr>
        <p:spPr>
          <a:xfrm>
            <a:off x="9007703" y="5331768"/>
            <a:ext cx="2445211" cy="276999"/>
          </a:xfrm>
          <a:prstGeom prst="rect">
            <a:avLst/>
          </a:prstGeom>
          <a:noFill/>
        </p:spPr>
        <p:txBody>
          <a:bodyPr wrap="square" rtlCol="0">
            <a:spAutoFit/>
          </a:bodyPr>
          <a:lstStyle/>
          <a:p>
            <a:pPr algn="ctr">
              <a:spcAft>
                <a:spcPts val="600"/>
              </a:spcAft>
            </a:pPr>
            <a:r>
              <a:rPr lang="en-US" sz="1200" dirty="0">
                <a:latin typeface="Baskerville" panose="02020502070401020303" pitchFamily="18" charset="0"/>
                <a:ea typeface="Baskerville" panose="02020502070401020303" pitchFamily="18" charset="0"/>
              </a:rPr>
              <a:t>Silver Social Amplifier Badge</a:t>
            </a:r>
          </a:p>
        </p:txBody>
      </p:sp>
      <p:sp>
        <p:nvSpPr>
          <p:cNvPr id="2" name="Footer Placeholder 1">
            <a:extLst>
              <a:ext uri="{FF2B5EF4-FFF2-40B4-BE49-F238E27FC236}">
                <a16:creationId xmlns:a16="http://schemas.microsoft.com/office/drawing/2014/main" id="{42E3BBE5-AB62-4DAB-9990-CBDADA157120}"/>
              </a:ext>
            </a:extLst>
          </p:cNvPr>
          <p:cNvSpPr>
            <a:spLocks noGrp="1"/>
          </p:cNvSpPr>
          <p:nvPr>
            <p:ph type="ftr" sz="quarter" idx="11"/>
          </p:nvPr>
        </p:nvSpPr>
        <p:spPr/>
        <p:txBody>
          <a:bodyPr/>
          <a:lstStyle/>
          <a:p>
            <a:r>
              <a:rPr lang="en-US"/>
              <a:t>YinzOR 2023</a:t>
            </a:r>
            <a:endParaRPr lang="en-US" dirty="0"/>
          </a:p>
        </p:txBody>
      </p:sp>
      <p:sp>
        <p:nvSpPr>
          <p:cNvPr id="4" name="Slide Number Placeholder 3">
            <a:extLst>
              <a:ext uri="{FF2B5EF4-FFF2-40B4-BE49-F238E27FC236}">
                <a16:creationId xmlns:a16="http://schemas.microsoft.com/office/drawing/2014/main" id="{D726C398-67DC-4CD2-9070-0FD91D49759A}"/>
              </a:ext>
            </a:extLst>
          </p:cNvPr>
          <p:cNvSpPr>
            <a:spLocks noGrp="1"/>
          </p:cNvSpPr>
          <p:nvPr>
            <p:ph type="sldNum" sz="quarter" idx="12"/>
          </p:nvPr>
        </p:nvSpPr>
        <p:spPr/>
        <p:txBody>
          <a:bodyPr/>
          <a:lstStyle/>
          <a:p>
            <a:fld id="{8A7A6979-0714-4377-B894-6BE4C2D6E202}" type="slidenum">
              <a:rPr lang="en-US" smtClean="0"/>
              <a:pPr/>
              <a:t>13</a:t>
            </a:fld>
            <a:endParaRPr lang="en-US" dirty="0"/>
          </a:p>
        </p:txBody>
      </p:sp>
      <p:sp>
        <p:nvSpPr>
          <p:cNvPr id="18" name="Rectangle 17">
            <a:extLst>
              <a:ext uri="{FF2B5EF4-FFF2-40B4-BE49-F238E27FC236}">
                <a16:creationId xmlns:a16="http://schemas.microsoft.com/office/drawing/2014/main" id="{3DAB77E8-04CB-41D7-A451-D162115FDDCC}"/>
              </a:ext>
            </a:extLst>
          </p:cNvPr>
          <p:cNvSpPr/>
          <p:nvPr/>
        </p:nvSpPr>
        <p:spPr>
          <a:xfrm>
            <a:off x="543445" y="1978251"/>
            <a:ext cx="8188557" cy="23646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9" name="Content Placeholder 10">
                <a:extLst>
                  <a:ext uri="{FF2B5EF4-FFF2-40B4-BE49-F238E27FC236}">
                    <a16:creationId xmlns:a16="http://schemas.microsoft.com/office/drawing/2014/main" id="{854DD847-AAEE-48CE-AFAF-F7D2856A08FF}"/>
                  </a:ext>
                </a:extLst>
              </p:cNvPr>
              <p:cNvSpPr>
                <a:spLocks noGrp="1"/>
              </p:cNvSpPr>
              <p:nvPr>
                <p:ph idx="1"/>
              </p:nvPr>
            </p:nvSpPr>
            <p:spPr>
              <a:xfrm>
                <a:off x="613778" y="1833209"/>
                <a:ext cx="8316653" cy="2689256"/>
              </a:xfrm>
              <a:ln>
                <a:solidFill>
                  <a:schemeClr val="tx2"/>
                </a:solidFill>
              </a:ln>
            </p:spPr>
            <p:txBody>
              <a:bodyPr>
                <a:noAutofit/>
              </a:bodyPr>
              <a:lstStyle/>
              <a:p>
                <a:pPr marL="0" indent="0">
                  <a:lnSpc>
                    <a:spcPct val="110000"/>
                  </a:lnSpc>
                  <a:buNone/>
                </a:pPr>
                <a:r>
                  <a:rPr lang="en-US" b="1" u="sng" dirty="0">
                    <a:solidFill>
                      <a:schemeClr val="tx1"/>
                    </a:solidFill>
                    <a:latin typeface="Baskerville" panose="02020502070401020303"/>
                  </a:rPr>
                  <a:t>Theorem 1 </a:t>
                </a:r>
                <a:r>
                  <a:rPr lang="en-US" u="sng" dirty="0">
                    <a:solidFill>
                      <a:schemeClr val="tx1"/>
                    </a:solidFill>
                    <a:latin typeface="Baskerville" panose="02020502070401020303"/>
                  </a:rPr>
                  <a:t>[Badge Structure]. </a:t>
                </a:r>
              </a:p>
              <a:p>
                <a:pPr marL="0" indent="0">
                  <a:lnSpc>
                    <a:spcPct val="110000"/>
                  </a:lnSpc>
                  <a:spcAft>
                    <a:spcPts val="600"/>
                  </a:spcAft>
                  <a:buNone/>
                </a:pPr>
                <a:r>
                  <a:rPr lang="en-US" dirty="0">
                    <a:solidFill>
                      <a:schemeClr val="tx1"/>
                    </a:solidFill>
                    <a:latin typeface="Baskerville" panose="02020502070401020303"/>
                  </a:rPr>
                  <a:t>For all positive valued log-concave distributions </a:t>
                </a:r>
                <a14:m>
                  <m:oMath xmlns:m="http://schemas.openxmlformats.org/officeDocument/2006/math">
                    <m:r>
                      <a:rPr lang="en-US" i="1" dirty="0" smtClean="0">
                        <a:solidFill>
                          <a:schemeClr val="tx1"/>
                        </a:solidFill>
                        <a:latin typeface="Cambria Math" panose="02040503050406030204" pitchFamily="18" charset="0"/>
                      </a:rPr>
                      <m:t>𝐹</m:t>
                    </m:r>
                  </m:oMath>
                </a14:m>
                <a:r>
                  <a:rPr lang="en-US" dirty="0">
                    <a:solidFill>
                      <a:schemeClr val="tx1"/>
                    </a:solidFill>
                    <a:latin typeface="Baskerville" panose="02020502070401020303"/>
                  </a:rPr>
                  <a:t> and fixed K, the set of optimal badge thresholds satisfy the following properties:</a:t>
                </a:r>
              </a:p>
              <a:p>
                <a:pPr>
                  <a:lnSpc>
                    <a:spcPct val="110000"/>
                  </a:lnSpc>
                  <a:spcAft>
                    <a:spcPts val="600"/>
                  </a:spcAft>
                </a:pPr>
                <a:r>
                  <a:rPr lang="en-US" dirty="0">
                    <a:solidFill>
                      <a:schemeClr val="tx1"/>
                    </a:solidFill>
                    <a:latin typeface="Baskerville" panose="02020502070401020303"/>
                  </a:rPr>
                  <a:t>Thresholds are unique and additional work (i.e. T</a:t>
                </a:r>
                <a:r>
                  <a:rPr lang="en-US" baseline="-25000" dirty="0">
                    <a:solidFill>
                      <a:schemeClr val="tx1"/>
                    </a:solidFill>
                    <a:latin typeface="Baskerville" panose="02020502070401020303"/>
                  </a:rPr>
                  <a:t>i+1 </a:t>
                </a:r>
                <a:r>
                  <a:rPr lang="en-US" dirty="0">
                    <a:solidFill>
                      <a:schemeClr val="tx1"/>
                    </a:solidFill>
                    <a:latin typeface="Baskerville" panose="02020502070401020303"/>
                  </a:rPr>
                  <a:t>- </a:t>
                </a:r>
                <a:r>
                  <a:rPr lang="en-US" dirty="0" err="1">
                    <a:solidFill>
                      <a:schemeClr val="tx1"/>
                    </a:solidFill>
                    <a:latin typeface="Baskerville" panose="02020502070401020303"/>
                  </a:rPr>
                  <a:t>T</a:t>
                </a:r>
                <a:r>
                  <a:rPr lang="en-US" baseline="-25000" dirty="0" err="1">
                    <a:solidFill>
                      <a:schemeClr val="tx1"/>
                    </a:solidFill>
                    <a:latin typeface="Baskerville" panose="02020502070401020303"/>
                  </a:rPr>
                  <a:t>i</a:t>
                </a:r>
                <a:r>
                  <a:rPr lang="en-US" dirty="0">
                    <a:solidFill>
                      <a:schemeClr val="tx1"/>
                    </a:solidFill>
                    <a:latin typeface="Baskerville" panose="02020502070401020303"/>
                  </a:rPr>
                  <a:t>) required is </a:t>
                </a:r>
                <a:r>
                  <a:rPr lang="en-US" u="sng" dirty="0">
                    <a:solidFill>
                      <a:schemeClr val="tx1"/>
                    </a:solidFill>
                    <a:latin typeface="Baskerville" panose="02020502070401020303"/>
                  </a:rPr>
                  <a:t>increasing</a:t>
                </a:r>
              </a:p>
              <a:p>
                <a:pPr>
                  <a:lnSpc>
                    <a:spcPct val="110000"/>
                  </a:lnSpc>
                  <a:spcAft>
                    <a:spcPts val="600"/>
                  </a:spcAft>
                </a:pPr>
                <a:r>
                  <a:rPr lang="en-US" dirty="0">
                    <a:solidFill>
                      <a:schemeClr val="tx1"/>
                    </a:solidFill>
                    <a:latin typeface="Baskerville" panose="02020502070401020303"/>
                  </a:rPr>
                  <a:t>Maximum additional work is upper bounded by a distribution dependent </a:t>
                </a:r>
                <a:r>
                  <a:rPr lang="en-US" u="sng" dirty="0">
                    <a:solidFill>
                      <a:schemeClr val="tx1"/>
                    </a:solidFill>
                    <a:latin typeface="Baskerville" panose="02020502070401020303"/>
                  </a:rPr>
                  <a:t>constant</a:t>
                </a:r>
              </a:p>
              <a:p>
                <a:pPr>
                  <a:lnSpc>
                    <a:spcPct val="110000"/>
                  </a:lnSpc>
                  <a:spcAft>
                    <a:spcPts val="600"/>
                  </a:spcAft>
                </a:pPr>
                <a:r>
                  <a:rPr lang="en-US" dirty="0">
                    <a:solidFill>
                      <a:schemeClr val="tx1"/>
                    </a:solidFill>
                    <a:latin typeface="Baskerville" panose="02020502070401020303"/>
                  </a:rPr>
                  <a:t>The marginal increase in activity for each level of badge is monotone </a:t>
                </a:r>
                <a:r>
                  <a:rPr lang="en-US" u="sng" dirty="0">
                    <a:solidFill>
                      <a:schemeClr val="tx1"/>
                    </a:solidFill>
                    <a:latin typeface="Baskerville" panose="02020502070401020303"/>
                  </a:rPr>
                  <a:t>decreasing</a:t>
                </a:r>
              </a:p>
            </p:txBody>
          </p:sp>
        </mc:Choice>
        <mc:Fallback xmlns="">
          <p:sp>
            <p:nvSpPr>
              <p:cNvPr id="19" name="Content Placeholder 10">
                <a:extLst>
                  <a:ext uri="{FF2B5EF4-FFF2-40B4-BE49-F238E27FC236}">
                    <a16:creationId xmlns:a16="http://schemas.microsoft.com/office/drawing/2014/main" id="{854DD847-AAEE-48CE-AFAF-F7D2856A08FF}"/>
                  </a:ext>
                </a:extLst>
              </p:cNvPr>
              <p:cNvSpPr>
                <a:spLocks noGrp="1" noRot="1" noChangeAspect="1" noMove="1" noResize="1" noEditPoints="1" noAdjustHandles="1" noChangeArrowheads="1" noChangeShapeType="1" noTextEdit="1"/>
              </p:cNvSpPr>
              <p:nvPr>
                <p:ph idx="1"/>
              </p:nvPr>
            </p:nvSpPr>
            <p:spPr>
              <a:xfrm>
                <a:off x="613778" y="1833209"/>
                <a:ext cx="8316653" cy="2689256"/>
              </a:xfrm>
              <a:blipFill>
                <a:blip r:embed="rId5"/>
                <a:stretch>
                  <a:fillRect l="-610" t="-469" b="-1408"/>
                </a:stretch>
              </a:blipFill>
              <a:ln>
                <a:solidFill>
                  <a:schemeClr val="tx2"/>
                </a:solidFill>
              </a:ln>
            </p:spPr>
            <p:txBody>
              <a:bodyPr/>
              <a:lstStyle/>
              <a:p>
                <a:r>
                  <a:rPr lang="en-US">
                    <a:noFill/>
                  </a:rPr>
                  <a:t> </a:t>
                </a:r>
              </a:p>
            </p:txBody>
          </p:sp>
        </mc:Fallback>
      </mc:AlternateContent>
      <p:sp>
        <p:nvSpPr>
          <p:cNvPr id="20" name="TextBox 19">
            <a:extLst>
              <a:ext uri="{FF2B5EF4-FFF2-40B4-BE49-F238E27FC236}">
                <a16:creationId xmlns:a16="http://schemas.microsoft.com/office/drawing/2014/main" id="{ADEA98E1-5C80-43CF-A16E-6E16812B85EE}"/>
              </a:ext>
            </a:extLst>
          </p:cNvPr>
          <p:cNvSpPr txBox="1"/>
          <p:nvPr/>
        </p:nvSpPr>
        <p:spPr>
          <a:xfrm>
            <a:off x="543446" y="1206815"/>
            <a:ext cx="9765133" cy="369332"/>
          </a:xfrm>
          <a:prstGeom prst="rect">
            <a:avLst/>
          </a:prstGeom>
          <a:noFill/>
        </p:spPr>
        <p:txBody>
          <a:bodyPr wrap="square" rtlCol="0">
            <a:spAutoFit/>
          </a:bodyPr>
          <a:lstStyle/>
          <a:p>
            <a:pPr>
              <a:spcBef>
                <a:spcPts val="1200"/>
              </a:spcBef>
              <a:spcAft>
                <a:spcPts val="600"/>
              </a:spcAft>
            </a:pPr>
            <a:r>
              <a:rPr lang="en-US" b="1" dirty="0">
                <a:latin typeface="Baskerville" panose="02020502070401020303"/>
              </a:rPr>
              <a:t>Definition: </a:t>
            </a:r>
            <a:r>
              <a:rPr lang="en-US" dirty="0">
                <a:latin typeface="Baskerville" panose="02020502070401020303"/>
              </a:rPr>
              <a:t>Let a distribution F with density f be </a:t>
            </a:r>
            <a:r>
              <a:rPr lang="en-US" b="1" dirty="0">
                <a:latin typeface="Baskerville" panose="02020502070401020303"/>
              </a:rPr>
              <a:t>log-concave</a:t>
            </a:r>
            <a:r>
              <a:rPr lang="en-US" dirty="0">
                <a:latin typeface="Baskerville" panose="02020502070401020303"/>
              </a:rPr>
              <a:t> if log(f(x)) is a concave function</a:t>
            </a:r>
            <a:endParaRPr lang="en-US" i="1" baseline="-25000" dirty="0">
              <a:latin typeface="Baskerville" panose="02020502070401020303"/>
            </a:endParaRPr>
          </a:p>
        </p:txBody>
      </p:sp>
      <p:grpSp>
        <p:nvGrpSpPr>
          <p:cNvPr id="25" name="Group 24">
            <a:extLst>
              <a:ext uri="{FF2B5EF4-FFF2-40B4-BE49-F238E27FC236}">
                <a16:creationId xmlns:a16="http://schemas.microsoft.com/office/drawing/2014/main" id="{C20B3B6C-0CD1-F901-D8AC-1FF299993719}"/>
              </a:ext>
            </a:extLst>
          </p:cNvPr>
          <p:cNvGrpSpPr/>
          <p:nvPr/>
        </p:nvGrpSpPr>
        <p:grpSpPr>
          <a:xfrm>
            <a:off x="1475230" y="4633993"/>
            <a:ext cx="5956583" cy="1733471"/>
            <a:chOff x="3118533" y="4166649"/>
            <a:chExt cx="5956583" cy="1733471"/>
          </a:xfrm>
        </p:grpSpPr>
        <p:cxnSp>
          <p:nvCxnSpPr>
            <p:cNvPr id="26" name="Straight Arrow Connector 25">
              <a:extLst>
                <a:ext uri="{FF2B5EF4-FFF2-40B4-BE49-F238E27FC236}">
                  <a16:creationId xmlns:a16="http://schemas.microsoft.com/office/drawing/2014/main" id="{178D5B4D-D14F-1714-C689-13A13BB80EF5}"/>
                </a:ext>
              </a:extLst>
            </p:cNvPr>
            <p:cNvCxnSpPr>
              <a:cxnSpLocks/>
            </p:cNvCxnSpPr>
            <p:nvPr/>
          </p:nvCxnSpPr>
          <p:spPr>
            <a:xfrm>
              <a:off x="3118533" y="5176917"/>
              <a:ext cx="595658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7" name="Rectangle 26">
              <a:extLst>
                <a:ext uri="{FF2B5EF4-FFF2-40B4-BE49-F238E27FC236}">
                  <a16:creationId xmlns:a16="http://schemas.microsoft.com/office/drawing/2014/main" id="{280A28D4-88FD-BE41-63CE-16428FB4399F}"/>
                </a:ext>
              </a:extLst>
            </p:cNvPr>
            <p:cNvSpPr/>
            <p:nvPr/>
          </p:nvSpPr>
          <p:spPr>
            <a:xfrm>
              <a:off x="4622972" y="5530788"/>
              <a:ext cx="2723823" cy="369332"/>
            </a:xfrm>
            <a:prstGeom prst="rect">
              <a:avLst/>
            </a:prstGeom>
          </p:spPr>
          <p:txBody>
            <a:bodyPr wrap="none">
              <a:spAutoFit/>
            </a:bodyPr>
            <a:lstStyle/>
            <a:p>
              <a:r>
                <a:rPr lang="en-US" dirty="0">
                  <a:latin typeface="Baskerville" panose="02020502070401020303" pitchFamily="18" charset="0"/>
                  <a:ea typeface="Baskerville" panose="02020502070401020303" pitchFamily="18" charset="0"/>
                </a:rPr>
                <a:t>Number of tasks completed</a:t>
              </a:r>
              <a:endParaRPr lang="en-US" dirty="0"/>
            </a:p>
          </p:txBody>
        </p:sp>
        <p:cxnSp>
          <p:nvCxnSpPr>
            <p:cNvPr id="28" name="Straight Connector 27">
              <a:extLst>
                <a:ext uri="{FF2B5EF4-FFF2-40B4-BE49-F238E27FC236}">
                  <a16:creationId xmlns:a16="http://schemas.microsoft.com/office/drawing/2014/main" id="{F64CA499-1C8A-2598-486B-975A65075928}"/>
                </a:ext>
              </a:extLst>
            </p:cNvPr>
            <p:cNvCxnSpPr>
              <a:cxnSpLocks/>
            </p:cNvCxnSpPr>
            <p:nvPr/>
          </p:nvCxnSpPr>
          <p:spPr>
            <a:xfrm>
              <a:off x="3118533" y="4968442"/>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29" name="Straight Connector 28">
              <a:extLst>
                <a:ext uri="{FF2B5EF4-FFF2-40B4-BE49-F238E27FC236}">
                  <a16:creationId xmlns:a16="http://schemas.microsoft.com/office/drawing/2014/main" id="{1C6E0811-31BD-1B61-03B4-CFE88681DBFF}"/>
                </a:ext>
              </a:extLst>
            </p:cNvPr>
            <p:cNvCxnSpPr>
              <a:cxnSpLocks/>
            </p:cNvCxnSpPr>
            <p:nvPr/>
          </p:nvCxnSpPr>
          <p:spPr>
            <a:xfrm>
              <a:off x="3299046" y="4971070"/>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30" name="Straight Connector 29">
              <a:extLst>
                <a:ext uri="{FF2B5EF4-FFF2-40B4-BE49-F238E27FC236}">
                  <a16:creationId xmlns:a16="http://schemas.microsoft.com/office/drawing/2014/main" id="{F38BBA4A-4F93-1649-B526-A66197358455}"/>
                </a:ext>
              </a:extLst>
            </p:cNvPr>
            <p:cNvCxnSpPr>
              <a:cxnSpLocks/>
            </p:cNvCxnSpPr>
            <p:nvPr/>
          </p:nvCxnSpPr>
          <p:spPr>
            <a:xfrm>
              <a:off x="3468898" y="4970010"/>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31" name="Straight Connector 30">
              <a:extLst>
                <a:ext uri="{FF2B5EF4-FFF2-40B4-BE49-F238E27FC236}">
                  <a16:creationId xmlns:a16="http://schemas.microsoft.com/office/drawing/2014/main" id="{44BD4A0A-A37D-0759-14BF-0B66093079BF}"/>
                </a:ext>
              </a:extLst>
            </p:cNvPr>
            <p:cNvCxnSpPr>
              <a:cxnSpLocks/>
            </p:cNvCxnSpPr>
            <p:nvPr/>
          </p:nvCxnSpPr>
          <p:spPr>
            <a:xfrm>
              <a:off x="3638578" y="4969502"/>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33" name="Straight Connector 32">
              <a:extLst>
                <a:ext uri="{FF2B5EF4-FFF2-40B4-BE49-F238E27FC236}">
                  <a16:creationId xmlns:a16="http://schemas.microsoft.com/office/drawing/2014/main" id="{7CFD78E3-1A7B-6111-929C-B5BF9C8F39EB}"/>
                </a:ext>
              </a:extLst>
            </p:cNvPr>
            <p:cNvCxnSpPr>
              <a:cxnSpLocks/>
            </p:cNvCxnSpPr>
            <p:nvPr/>
          </p:nvCxnSpPr>
          <p:spPr>
            <a:xfrm>
              <a:off x="3819091" y="4972130"/>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34" name="Straight Connector 33">
              <a:extLst>
                <a:ext uri="{FF2B5EF4-FFF2-40B4-BE49-F238E27FC236}">
                  <a16:creationId xmlns:a16="http://schemas.microsoft.com/office/drawing/2014/main" id="{9055C738-23FB-4EB4-369F-0F432942ECC2}"/>
                </a:ext>
              </a:extLst>
            </p:cNvPr>
            <p:cNvCxnSpPr>
              <a:cxnSpLocks/>
            </p:cNvCxnSpPr>
            <p:nvPr/>
          </p:nvCxnSpPr>
          <p:spPr>
            <a:xfrm>
              <a:off x="3988943" y="4971070"/>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35" name="Straight Connector 34">
              <a:extLst>
                <a:ext uri="{FF2B5EF4-FFF2-40B4-BE49-F238E27FC236}">
                  <a16:creationId xmlns:a16="http://schemas.microsoft.com/office/drawing/2014/main" id="{33A7E646-C660-597C-FFA4-1A614811EB78}"/>
                </a:ext>
              </a:extLst>
            </p:cNvPr>
            <p:cNvCxnSpPr>
              <a:cxnSpLocks/>
            </p:cNvCxnSpPr>
            <p:nvPr/>
          </p:nvCxnSpPr>
          <p:spPr>
            <a:xfrm>
              <a:off x="4175906" y="4969502"/>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36" name="Straight Connector 35">
              <a:extLst>
                <a:ext uri="{FF2B5EF4-FFF2-40B4-BE49-F238E27FC236}">
                  <a16:creationId xmlns:a16="http://schemas.microsoft.com/office/drawing/2014/main" id="{E3CD7FAA-E4C9-6499-DA4F-4F6BAEFE5C0A}"/>
                </a:ext>
              </a:extLst>
            </p:cNvPr>
            <p:cNvCxnSpPr>
              <a:cxnSpLocks/>
            </p:cNvCxnSpPr>
            <p:nvPr/>
          </p:nvCxnSpPr>
          <p:spPr>
            <a:xfrm>
              <a:off x="4356419" y="4972130"/>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37" name="Straight Connector 36">
              <a:extLst>
                <a:ext uri="{FF2B5EF4-FFF2-40B4-BE49-F238E27FC236}">
                  <a16:creationId xmlns:a16="http://schemas.microsoft.com/office/drawing/2014/main" id="{16F1E9FC-EFCC-A1C6-8BA8-0E3CFFA322E8}"/>
                </a:ext>
              </a:extLst>
            </p:cNvPr>
            <p:cNvCxnSpPr>
              <a:cxnSpLocks/>
            </p:cNvCxnSpPr>
            <p:nvPr/>
          </p:nvCxnSpPr>
          <p:spPr>
            <a:xfrm>
              <a:off x="4526271" y="4971070"/>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38" name="Straight Connector 37">
              <a:extLst>
                <a:ext uri="{FF2B5EF4-FFF2-40B4-BE49-F238E27FC236}">
                  <a16:creationId xmlns:a16="http://schemas.microsoft.com/office/drawing/2014/main" id="{F8887FAB-CA58-F0F3-2D70-29A66679FFEE}"/>
                </a:ext>
              </a:extLst>
            </p:cNvPr>
            <p:cNvCxnSpPr>
              <a:cxnSpLocks/>
            </p:cNvCxnSpPr>
            <p:nvPr/>
          </p:nvCxnSpPr>
          <p:spPr>
            <a:xfrm>
              <a:off x="4695951" y="4970562"/>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39" name="Straight Connector 38">
              <a:extLst>
                <a:ext uri="{FF2B5EF4-FFF2-40B4-BE49-F238E27FC236}">
                  <a16:creationId xmlns:a16="http://schemas.microsoft.com/office/drawing/2014/main" id="{9D7C1414-1564-0902-7E99-0E2CCACDA55F}"/>
                </a:ext>
              </a:extLst>
            </p:cNvPr>
            <p:cNvCxnSpPr>
              <a:cxnSpLocks/>
            </p:cNvCxnSpPr>
            <p:nvPr/>
          </p:nvCxnSpPr>
          <p:spPr>
            <a:xfrm>
              <a:off x="4876464" y="4973190"/>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40" name="Straight Connector 39">
              <a:extLst>
                <a:ext uri="{FF2B5EF4-FFF2-40B4-BE49-F238E27FC236}">
                  <a16:creationId xmlns:a16="http://schemas.microsoft.com/office/drawing/2014/main" id="{458AF8FA-F6BA-0C04-10AD-A14205C23308}"/>
                </a:ext>
              </a:extLst>
            </p:cNvPr>
            <p:cNvCxnSpPr>
              <a:cxnSpLocks/>
            </p:cNvCxnSpPr>
            <p:nvPr/>
          </p:nvCxnSpPr>
          <p:spPr>
            <a:xfrm>
              <a:off x="5046316" y="4972130"/>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41" name="Straight Connector 40">
              <a:extLst>
                <a:ext uri="{FF2B5EF4-FFF2-40B4-BE49-F238E27FC236}">
                  <a16:creationId xmlns:a16="http://schemas.microsoft.com/office/drawing/2014/main" id="{52FA3082-34D2-20F7-B689-B33C7792BB41}"/>
                </a:ext>
              </a:extLst>
            </p:cNvPr>
            <p:cNvCxnSpPr>
              <a:cxnSpLocks/>
            </p:cNvCxnSpPr>
            <p:nvPr/>
          </p:nvCxnSpPr>
          <p:spPr>
            <a:xfrm>
              <a:off x="5212855" y="4969502"/>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43" name="Straight Connector 42">
              <a:extLst>
                <a:ext uri="{FF2B5EF4-FFF2-40B4-BE49-F238E27FC236}">
                  <a16:creationId xmlns:a16="http://schemas.microsoft.com/office/drawing/2014/main" id="{CD03DB23-B20B-9BC2-7951-5FF74CDF7D60}"/>
                </a:ext>
              </a:extLst>
            </p:cNvPr>
            <p:cNvCxnSpPr>
              <a:cxnSpLocks/>
            </p:cNvCxnSpPr>
            <p:nvPr/>
          </p:nvCxnSpPr>
          <p:spPr>
            <a:xfrm>
              <a:off x="5393368" y="4972130"/>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44" name="Straight Connector 43">
              <a:extLst>
                <a:ext uri="{FF2B5EF4-FFF2-40B4-BE49-F238E27FC236}">
                  <a16:creationId xmlns:a16="http://schemas.microsoft.com/office/drawing/2014/main" id="{5379CB2E-2D7A-BFD3-440E-79F2F10A2B61}"/>
                </a:ext>
              </a:extLst>
            </p:cNvPr>
            <p:cNvCxnSpPr>
              <a:cxnSpLocks/>
            </p:cNvCxnSpPr>
            <p:nvPr/>
          </p:nvCxnSpPr>
          <p:spPr>
            <a:xfrm>
              <a:off x="5563220" y="4971070"/>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45" name="Straight Connector 44">
              <a:extLst>
                <a:ext uri="{FF2B5EF4-FFF2-40B4-BE49-F238E27FC236}">
                  <a16:creationId xmlns:a16="http://schemas.microsoft.com/office/drawing/2014/main" id="{808A2C84-2DBC-F11B-9D1E-6BC4944D5BCB}"/>
                </a:ext>
              </a:extLst>
            </p:cNvPr>
            <p:cNvCxnSpPr>
              <a:cxnSpLocks/>
            </p:cNvCxnSpPr>
            <p:nvPr/>
          </p:nvCxnSpPr>
          <p:spPr>
            <a:xfrm>
              <a:off x="5732900" y="4970562"/>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46" name="Straight Connector 45">
              <a:extLst>
                <a:ext uri="{FF2B5EF4-FFF2-40B4-BE49-F238E27FC236}">
                  <a16:creationId xmlns:a16="http://schemas.microsoft.com/office/drawing/2014/main" id="{4F995A73-4992-196E-1BBD-2024B1229D49}"/>
                </a:ext>
              </a:extLst>
            </p:cNvPr>
            <p:cNvCxnSpPr>
              <a:cxnSpLocks/>
            </p:cNvCxnSpPr>
            <p:nvPr/>
          </p:nvCxnSpPr>
          <p:spPr>
            <a:xfrm>
              <a:off x="5913413" y="4973190"/>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47" name="Straight Connector 46">
              <a:extLst>
                <a:ext uri="{FF2B5EF4-FFF2-40B4-BE49-F238E27FC236}">
                  <a16:creationId xmlns:a16="http://schemas.microsoft.com/office/drawing/2014/main" id="{B5D39421-0FCF-8E21-0AAB-5EB9177F7308}"/>
                </a:ext>
              </a:extLst>
            </p:cNvPr>
            <p:cNvCxnSpPr>
              <a:cxnSpLocks/>
            </p:cNvCxnSpPr>
            <p:nvPr/>
          </p:nvCxnSpPr>
          <p:spPr>
            <a:xfrm>
              <a:off x="6083265" y="4972130"/>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48" name="Straight Connector 47">
              <a:extLst>
                <a:ext uri="{FF2B5EF4-FFF2-40B4-BE49-F238E27FC236}">
                  <a16:creationId xmlns:a16="http://schemas.microsoft.com/office/drawing/2014/main" id="{0513E10D-2E98-CD55-9E26-3AF7165B2738}"/>
                </a:ext>
              </a:extLst>
            </p:cNvPr>
            <p:cNvCxnSpPr>
              <a:cxnSpLocks/>
            </p:cNvCxnSpPr>
            <p:nvPr/>
          </p:nvCxnSpPr>
          <p:spPr>
            <a:xfrm>
              <a:off x="6270228" y="4970562"/>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49" name="Straight Connector 48">
              <a:extLst>
                <a:ext uri="{FF2B5EF4-FFF2-40B4-BE49-F238E27FC236}">
                  <a16:creationId xmlns:a16="http://schemas.microsoft.com/office/drawing/2014/main" id="{9A8C1874-EBFD-7D02-D975-C83C10BF6142}"/>
                </a:ext>
              </a:extLst>
            </p:cNvPr>
            <p:cNvCxnSpPr>
              <a:cxnSpLocks/>
            </p:cNvCxnSpPr>
            <p:nvPr/>
          </p:nvCxnSpPr>
          <p:spPr>
            <a:xfrm>
              <a:off x="6450741" y="4973190"/>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50" name="Straight Connector 49">
              <a:extLst>
                <a:ext uri="{FF2B5EF4-FFF2-40B4-BE49-F238E27FC236}">
                  <a16:creationId xmlns:a16="http://schemas.microsoft.com/office/drawing/2014/main" id="{DE1ED50B-21E4-65C7-D445-E91CDB454970}"/>
                </a:ext>
              </a:extLst>
            </p:cNvPr>
            <p:cNvCxnSpPr>
              <a:cxnSpLocks/>
            </p:cNvCxnSpPr>
            <p:nvPr/>
          </p:nvCxnSpPr>
          <p:spPr>
            <a:xfrm>
              <a:off x="6620593" y="4972130"/>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51" name="Straight Connector 50">
              <a:extLst>
                <a:ext uri="{FF2B5EF4-FFF2-40B4-BE49-F238E27FC236}">
                  <a16:creationId xmlns:a16="http://schemas.microsoft.com/office/drawing/2014/main" id="{2A98C23F-F0B8-840F-0183-E1520CDCAA87}"/>
                </a:ext>
              </a:extLst>
            </p:cNvPr>
            <p:cNvCxnSpPr>
              <a:cxnSpLocks/>
            </p:cNvCxnSpPr>
            <p:nvPr/>
          </p:nvCxnSpPr>
          <p:spPr>
            <a:xfrm>
              <a:off x="6790273" y="4971622"/>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52" name="Straight Connector 51">
              <a:extLst>
                <a:ext uri="{FF2B5EF4-FFF2-40B4-BE49-F238E27FC236}">
                  <a16:creationId xmlns:a16="http://schemas.microsoft.com/office/drawing/2014/main" id="{C7E3C8D5-D01F-7F96-166C-B51E9938AD8D}"/>
                </a:ext>
              </a:extLst>
            </p:cNvPr>
            <p:cNvCxnSpPr>
              <a:cxnSpLocks/>
            </p:cNvCxnSpPr>
            <p:nvPr/>
          </p:nvCxnSpPr>
          <p:spPr>
            <a:xfrm>
              <a:off x="6970786" y="4974250"/>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53" name="Straight Connector 52">
              <a:extLst>
                <a:ext uri="{FF2B5EF4-FFF2-40B4-BE49-F238E27FC236}">
                  <a16:creationId xmlns:a16="http://schemas.microsoft.com/office/drawing/2014/main" id="{33D8B2F8-97B7-C11E-C17E-3D0D0D38EF9B}"/>
                </a:ext>
              </a:extLst>
            </p:cNvPr>
            <p:cNvCxnSpPr>
              <a:cxnSpLocks/>
            </p:cNvCxnSpPr>
            <p:nvPr/>
          </p:nvCxnSpPr>
          <p:spPr>
            <a:xfrm>
              <a:off x="7140638" y="4973190"/>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54" name="Straight Connector 53">
              <a:extLst>
                <a:ext uri="{FF2B5EF4-FFF2-40B4-BE49-F238E27FC236}">
                  <a16:creationId xmlns:a16="http://schemas.microsoft.com/office/drawing/2014/main" id="{0FBC799F-AA2F-5A3D-C7A3-CFFF98EEBCCB}"/>
                </a:ext>
              </a:extLst>
            </p:cNvPr>
            <p:cNvCxnSpPr>
              <a:cxnSpLocks/>
            </p:cNvCxnSpPr>
            <p:nvPr/>
          </p:nvCxnSpPr>
          <p:spPr>
            <a:xfrm>
              <a:off x="7316603" y="4970562"/>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55" name="Straight Connector 54">
              <a:extLst>
                <a:ext uri="{FF2B5EF4-FFF2-40B4-BE49-F238E27FC236}">
                  <a16:creationId xmlns:a16="http://schemas.microsoft.com/office/drawing/2014/main" id="{5329DE9B-C19E-BB43-B4F9-DDF2DBCA49C1}"/>
                </a:ext>
              </a:extLst>
            </p:cNvPr>
            <p:cNvCxnSpPr>
              <a:cxnSpLocks/>
            </p:cNvCxnSpPr>
            <p:nvPr/>
          </p:nvCxnSpPr>
          <p:spPr>
            <a:xfrm>
              <a:off x="7497116" y="4973190"/>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56" name="Straight Connector 55">
              <a:extLst>
                <a:ext uri="{FF2B5EF4-FFF2-40B4-BE49-F238E27FC236}">
                  <a16:creationId xmlns:a16="http://schemas.microsoft.com/office/drawing/2014/main" id="{A10B0C0F-817D-2538-D989-54F6572C63AD}"/>
                </a:ext>
              </a:extLst>
            </p:cNvPr>
            <p:cNvCxnSpPr>
              <a:cxnSpLocks/>
            </p:cNvCxnSpPr>
            <p:nvPr/>
          </p:nvCxnSpPr>
          <p:spPr>
            <a:xfrm>
              <a:off x="7666968" y="4972130"/>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57" name="Straight Connector 56">
              <a:extLst>
                <a:ext uri="{FF2B5EF4-FFF2-40B4-BE49-F238E27FC236}">
                  <a16:creationId xmlns:a16="http://schemas.microsoft.com/office/drawing/2014/main" id="{075BA9E2-1CC7-3310-6B21-1F448F498BEE}"/>
                </a:ext>
              </a:extLst>
            </p:cNvPr>
            <p:cNvCxnSpPr>
              <a:cxnSpLocks/>
            </p:cNvCxnSpPr>
            <p:nvPr/>
          </p:nvCxnSpPr>
          <p:spPr>
            <a:xfrm>
              <a:off x="7836648" y="4971622"/>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58" name="Straight Connector 57">
              <a:extLst>
                <a:ext uri="{FF2B5EF4-FFF2-40B4-BE49-F238E27FC236}">
                  <a16:creationId xmlns:a16="http://schemas.microsoft.com/office/drawing/2014/main" id="{1D9E6782-CC59-8FCC-A361-EB95823BA47F}"/>
                </a:ext>
              </a:extLst>
            </p:cNvPr>
            <p:cNvCxnSpPr>
              <a:cxnSpLocks/>
            </p:cNvCxnSpPr>
            <p:nvPr/>
          </p:nvCxnSpPr>
          <p:spPr>
            <a:xfrm>
              <a:off x="8017161" y="4974250"/>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59" name="Straight Connector 58">
              <a:extLst>
                <a:ext uri="{FF2B5EF4-FFF2-40B4-BE49-F238E27FC236}">
                  <a16:creationId xmlns:a16="http://schemas.microsoft.com/office/drawing/2014/main" id="{24D32F63-EEC3-4432-3DEB-29F02441EF74}"/>
                </a:ext>
              </a:extLst>
            </p:cNvPr>
            <p:cNvCxnSpPr>
              <a:cxnSpLocks/>
            </p:cNvCxnSpPr>
            <p:nvPr/>
          </p:nvCxnSpPr>
          <p:spPr>
            <a:xfrm>
              <a:off x="8187013" y="4973190"/>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60" name="Straight Connector 59">
              <a:extLst>
                <a:ext uri="{FF2B5EF4-FFF2-40B4-BE49-F238E27FC236}">
                  <a16:creationId xmlns:a16="http://schemas.microsoft.com/office/drawing/2014/main" id="{E6A1088B-0367-5297-967C-680824C77B26}"/>
                </a:ext>
              </a:extLst>
            </p:cNvPr>
            <p:cNvCxnSpPr>
              <a:cxnSpLocks/>
            </p:cNvCxnSpPr>
            <p:nvPr/>
          </p:nvCxnSpPr>
          <p:spPr>
            <a:xfrm>
              <a:off x="8373976" y="4971622"/>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61" name="Straight Connector 60">
              <a:extLst>
                <a:ext uri="{FF2B5EF4-FFF2-40B4-BE49-F238E27FC236}">
                  <a16:creationId xmlns:a16="http://schemas.microsoft.com/office/drawing/2014/main" id="{665EE86E-CECE-0A87-A31C-C051F2217826}"/>
                </a:ext>
              </a:extLst>
            </p:cNvPr>
            <p:cNvCxnSpPr>
              <a:cxnSpLocks/>
            </p:cNvCxnSpPr>
            <p:nvPr/>
          </p:nvCxnSpPr>
          <p:spPr>
            <a:xfrm>
              <a:off x="8554489" y="4974250"/>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62" name="Straight Connector 61">
              <a:extLst>
                <a:ext uri="{FF2B5EF4-FFF2-40B4-BE49-F238E27FC236}">
                  <a16:creationId xmlns:a16="http://schemas.microsoft.com/office/drawing/2014/main" id="{B674D2D3-541B-D559-48F1-4EC221ACDA4E}"/>
                </a:ext>
              </a:extLst>
            </p:cNvPr>
            <p:cNvCxnSpPr>
              <a:cxnSpLocks/>
            </p:cNvCxnSpPr>
            <p:nvPr/>
          </p:nvCxnSpPr>
          <p:spPr>
            <a:xfrm>
              <a:off x="8724341" y="4973190"/>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63" name="Straight Connector 62">
              <a:extLst>
                <a:ext uri="{FF2B5EF4-FFF2-40B4-BE49-F238E27FC236}">
                  <a16:creationId xmlns:a16="http://schemas.microsoft.com/office/drawing/2014/main" id="{C31C9739-1DC3-C5DE-92B7-12DAAA3A24B7}"/>
                </a:ext>
              </a:extLst>
            </p:cNvPr>
            <p:cNvCxnSpPr>
              <a:cxnSpLocks/>
            </p:cNvCxnSpPr>
            <p:nvPr/>
          </p:nvCxnSpPr>
          <p:spPr>
            <a:xfrm>
              <a:off x="8894021" y="4972682"/>
              <a:ext cx="0" cy="208475"/>
            </a:xfrm>
            <a:prstGeom prst="line">
              <a:avLst/>
            </a:prstGeom>
          </p:spPr>
          <p:style>
            <a:lnRef idx="3">
              <a:schemeClr val="dk1"/>
            </a:lnRef>
            <a:fillRef idx="0">
              <a:schemeClr val="dk1"/>
            </a:fillRef>
            <a:effectRef idx="2">
              <a:schemeClr val="dk1"/>
            </a:effectRef>
            <a:fontRef idx="minor">
              <a:schemeClr val="tx1"/>
            </a:fontRef>
          </p:style>
        </p:cxnSp>
        <p:cxnSp>
          <p:nvCxnSpPr>
            <p:cNvPr id="64" name="Straight Connector 63">
              <a:extLst>
                <a:ext uri="{FF2B5EF4-FFF2-40B4-BE49-F238E27FC236}">
                  <a16:creationId xmlns:a16="http://schemas.microsoft.com/office/drawing/2014/main" id="{5D743804-0179-F336-8489-3DDAF05FFFDD}"/>
                </a:ext>
              </a:extLst>
            </p:cNvPr>
            <p:cNvCxnSpPr/>
            <p:nvPr/>
          </p:nvCxnSpPr>
          <p:spPr>
            <a:xfrm>
              <a:off x="3996794" y="4166649"/>
              <a:ext cx="0" cy="981446"/>
            </a:xfrm>
            <a:prstGeom prst="line">
              <a:avLst/>
            </a:prstGeom>
            <a:ln w="38100"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5" name="Straight Connector 64">
              <a:extLst>
                <a:ext uri="{FF2B5EF4-FFF2-40B4-BE49-F238E27FC236}">
                  <a16:creationId xmlns:a16="http://schemas.microsoft.com/office/drawing/2014/main" id="{E604466D-D4D7-4EFB-49E8-93C9D8A214EA}"/>
                </a:ext>
              </a:extLst>
            </p:cNvPr>
            <p:cNvCxnSpPr/>
            <p:nvPr/>
          </p:nvCxnSpPr>
          <p:spPr>
            <a:xfrm>
              <a:off x="5560180" y="4166649"/>
              <a:ext cx="0" cy="981446"/>
            </a:xfrm>
            <a:prstGeom prst="line">
              <a:avLst/>
            </a:prstGeom>
            <a:ln w="38100" cap="flat" cmpd="sng" algn="ctr">
              <a:solidFill>
                <a:schemeClr val="accent6">
                  <a:lumMod val="60000"/>
                  <a:lumOff val="4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6" name="Straight Connector 65">
              <a:extLst>
                <a:ext uri="{FF2B5EF4-FFF2-40B4-BE49-F238E27FC236}">
                  <a16:creationId xmlns:a16="http://schemas.microsoft.com/office/drawing/2014/main" id="{878DF166-4A91-099D-EF54-9F8A1071F00A}"/>
                </a:ext>
              </a:extLst>
            </p:cNvPr>
            <p:cNvCxnSpPr/>
            <p:nvPr/>
          </p:nvCxnSpPr>
          <p:spPr>
            <a:xfrm>
              <a:off x="7669498" y="4177644"/>
              <a:ext cx="0" cy="981446"/>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67" name="Rectangle 66">
            <a:extLst>
              <a:ext uri="{FF2B5EF4-FFF2-40B4-BE49-F238E27FC236}">
                <a16:creationId xmlns:a16="http://schemas.microsoft.com/office/drawing/2014/main" id="{01EF6091-E9CB-CD8F-B856-E063746D79ED}"/>
              </a:ext>
            </a:extLst>
          </p:cNvPr>
          <p:cNvSpPr/>
          <p:nvPr/>
        </p:nvSpPr>
        <p:spPr>
          <a:xfrm>
            <a:off x="2181637" y="5644261"/>
            <a:ext cx="418704" cy="369332"/>
          </a:xfrm>
          <a:prstGeom prst="rect">
            <a:avLst/>
          </a:prstGeom>
        </p:spPr>
        <p:txBody>
          <a:bodyPr wrap="none">
            <a:spAutoFit/>
          </a:bodyPr>
          <a:lstStyle/>
          <a:p>
            <a:r>
              <a:rPr lang="en-US" dirty="0">
                <a:latin typeface="Baskerville" panose="02020502070401020303"/>
              </a:rPr>
              <a:t>T</a:t>
            </a:r>
            <a:r>
              <a:rPr lang="en-US" baseline="-25000" dirty="0">
                <a:latin typeface="Baskerville" panose="02020502070401020303"/>
              </a:rPr>
              <a:t>1</a:t>
            </a:r>
            <a:endParaRPr lang="en-US" dirty="0"/>
          </a:p>
        </p:txBody>
      </p:sp>
      <p:sp>
        <p:nvSpPr>
          <p:cNvPr id="68" name="Rectangle 67">
            <a:extLst>
              <a:ext uri="{FF2B5EF4-FFF2-40B4-BE49-F238E27FC236}">
                <a16:creationId xmlns:a16="http://schemas.microsoft.com/office/drawing/2014/main" id="{3E286E20-C96A-D526-C5DE-4114125E03CF}"/>
              </a:ext>
            </a:extLst>
          </p:cNvPr>
          <p:cNvSpPr/>
          <p:nvPr/>
        </p:nvSpPr>
        <p:spPr>
          <a:xfrm>
            <a:off x="3775803" y="5645829"/>
            <a:ext cx="418704" cy="369332"/>
          </a:xfrm>
          <a:prstGeom prst="rect">
            <a:avLst/>
          </a:prstGeom>
        </p:spPr>
        <p:txBody>
          <a:bodyPr wrap="none">
            <a:spAutoFit/>
          </a:bodyPr>
          <a:lstStyle/>
          <a:p>
            <a:r>
              <a:rPr lang="en-US" dirty="0">
                <a:latin typeface="Baskerville" panose="02020502070401020303"/>
              </a:rPr>
              <a:t>T</a:t>
            </a:r>
            <a:r>
              <a:rPr lang="en-US" baseline="-25000" dirty="0">
                <a:latin typeface="Baskerville" panose="02020502070401020303"/>
              </a:rPr>
              <a:t>2</a:t>
            </a:r>
            <a:endParaRPr lang="en-US" dirty="0"/>
          </a:p>
        </p:txBody>
      </p:sp>
      <p:sp>
        <p:nvSpPr>
          <p:cNvPr id="69" name="Rectangle 68">
            <a:extLst>
              <a:ext uri="{FF2B5EF4-FFF2-40B4-BE49-F238E27FC236}">
                <a16:creationId xmlns:a16="http://schemas.microsoft.com/office/drawing/2014/main" id="{D4EF79AD-DA2B-CB5D-1120-D0ACC1332E4E}"/>
              </a:ext>
            </a:extLst>
          </p:cNvPr>
          <p:cNvSpPr/>
          <p:nvPr/>
        </p:nvSpPr>
        <p:spPr>
          <a:xfrm>
            <a:off x="5869629" y="5647441"/>
            <a:ext cx="418704" cy="369332"/>
          </a:xfrm>
          <a:prstGeom prst="rect">
            <a:avLst/>
          </a:prstGeom>
        </p:spPr>
        <p:txBody>
          <a:bodyPr wrap="none">
            <a:spAutoFit/>
          </a:bodyPr>
          <a:lstStyle/>
          <a:p>
            <a:r>
              <a:rPr lang="en-US" dirty="0">
                <a:latin typeface="Baskerville" panose="02020502070401020303"/>
              </a:rPr>
              <a:t>T</a:t>
            </a:r>
            <a:r>
              <a:rPr lang="en-US" baseline="-25000" dirty="0">
                <a:latin typeface="Baskerville" panose="02020502070401020303"/>
              </a:rPr>
              <a:t>3</a:t>
            </a:r>
            <a:endParaRPr lang="en-US" dirty="0"/>
          </a:p>
        </p:txBody>
      </p:sp>
      <p:grpSp>
        <p:nvGrpSpPr>
          <p:cNvPr id="74" name="Group 73">
            <a:extLst>
              <a:ext uri="{FF2B5EF4-FFF2-40B4-BE49-F238E27FC236}">
                <a16:creationId xmlns:a16="http://schemas.microsoft.com/office/drawing/2014/main" id="{839D78FB-9036-F060-626C-50741ACCD771}"/>
              </a:ext>
            </a:extLst>
          </p:cNvPr>
          <p:cNvGrpSpPr/>
          <p:nvPr/>
        </p:nvGrpSpPr>
        <p:grpSpPr>
          <a:xfrm>
            <a:off x="2532603" y="4799119"/>
            <a:ext cx="1652787" cy="422235"/>
            <a:chOff x="2532603" y="4799119"/>
            <a:chExt cx="1652787" cy="422235"/>
          </a:xfrm>
        </p:grpSpPr>
        <p:cxnSp>
          <p:nvCxnSpPr>
            <p:cNvPr id="71" name="Straight Arrow Connector 70">
              <a:extLst>
                <a:ext uri="{FF2B5EF4-FFF2-40B4-BE49-F238E27FC236}">
                  <a16:creationId xmlns:a16="http://schemas.microsoft.com/office/drawing/2014/main" id="{20C1FB3C-AAED-C033-9A26-EC60D8A02D3A}"/>
                </a:ext>
              </a:extLst>
            </p:cNvPr>
            <p:cNvCxnSpPr/>
            <p:nvPr/>
          </p:nvCxnSpPr>
          <p:spPr>
            <a:xfrm>
              <a:off x="2532603" y="5221354"/>
              <a:ext cx="1243200" cy="0"/>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A16D42B8-B600-BF38-005D-50817B600688}"/>
                </a:ext>
              </a:extLst>
            </p:cNvPr>
            <p:cNvSpPr txBox="1"/>
            <p:nvPr/>
          </p:nvSpPr>
          <p:spPr>
            <a:xfrm>
              <a:off x="2842323" y="4799119"/>
              <a:ext cx="1343067" cy="369332"/>
            </a:xfrm>
            <a:prstGeom prst="rect">
              <a:avLst/>
            </a:prstGeom>
            <a:noFill/>
          </p:spPr>
          <p:txBody>
            <a:bodyPr wrap="square">
              <a:spAutoFit/>
            </a:bodyPr>
            <a:lstStyle/>
            <a:p>
              <a:r>
                <a:rPr lang="en-US" dirty="0">
                  <a:latin typeface="Baskerville" panose="02020502070401020303"/>
                </a:rPr>
                <a:t>Work</a:t>
              </a:r>
              <a:endParaRPr lang="en-US" dirty="0"/>
            </a:p>
          </p:txBody>
        </p:sp>
      </p:grpSp>
      <p:sp>
        <p:nvSpPr>
          <p:cNvPr id="75" name="TextBox 74">
            <a:extLst>
              <a:ext uri="{FF2B5EF4-FFF2-40B4-BE49-F238E27FC236}">
                <a16:creationId xmlns:a16="http://schemas.microsoft.com/office/drawing/2014/main" id="{FEABFB17-9191-9593-43C8-744D4B1E711F}"/>
              </a:ext>
            </a:extLst>
          </p:cNvPr>
          <p:cNvSpPr txBox="1"/>
          <p:nvPr/>
        </p:nvSpPr>
        <p:spPr>
          <a:xfrm>
            <a:off x="4375632" y="4795519"/>
            <a:ext cx="1343067" cy="369332"/>
          </a:xfrm>
          <a:prstGeom prst="rect">
            <a:avLst/>
          </a:prstGeom>
          <a:noFill/>
        </p:spPr>
        <p:txBody>
          <a:bodyPr wrap="square">
            <a:spAutoFit/>
          </a:bodyPr>
          <a:lstStyle/>
          <a:p>
            <a:r>
              <a:rPr lang="en-US" dirty="0">
                <a:latin typeface="Baskerville" panose="02020502070401020303"/>
              </a:rPr>
              <a:t>More Work</a:t>
            </a:r>
            <a:endParaRPr lang="en-US" dirty="0"/>
          </a:p>
        </p:txBody>
      </p:sp>
      <p:cxnSp>
        <p:nvCxnSpPr>
          <p:cNvPr id="76" name="Straight Arrow Connector 75">
            <a:extLst>
              <a:ext uri="{FF2B5EF4-FFF2-40B4-BE49-F238E27FC236}">
                <a16:creationId xmlns:a16="http://schemas.microsoft.com/office/drawing/2014/main" id="{6D949559-4A12-F861-3697-977F739328B6}"/>
              </a:ext>
            </a:extLst>
          </p:cNvPr>
          <p:cNvCxnSpPr>
            <a:cxnSpLocks/>
          </p:cNvCxnSpPr>
          <p:nvPr/>
        </p:nvCxnSpPr>
        <p:spPr>
          <a:xfrm>
            <a:off x="4104307" y="5221354"/>
            <a:ext cx="1749506" cy="0"/>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007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animBg="1"/>
      <p:bldP spid="7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7277D46-7D76-F44B-A09E-B9910EBCD56F}"/>
              </a:ext>
            </a:extLst>
          </p:cNvPr>
          <p:cNvCxnSpPr>
            <a:cxnSpLocks/>
          </p:cNvCxnSpPr>
          <p:nvPr/>
        </p:nvCxnSpPr>
        <p:spPr>
          <a:xfrm>
            <a:off x="11728606" y="228600"/>
            <a:ext cx="0" cy="64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3DE43DC-FE87-B449-98CE-234D7B333E53}"/>
              </a:ext>
            </a:extLst>
          </p:cNvPr>
          <p:cNvCxnSpPr>
            <a:cxnSpLocks/>
          </p:cNvCxnSpPr>
          <p:nvPr/>
        </p:nvCxnSpPr>
        <p:spPr>
          <a:xfrm flipH="1">
            <a:off x="231371" y="6403571"/>
            <a:ext cx="1172925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0D05B0A-64C7-7141-855E-0640852DF730}"/>
              </a:ext>
            </a:extLst>
          </p:cNvPr>
          <p:cNvSpPr txBox="1"/>
          <p:nvPr/>
        </p:nvSpPr>
        <p:spPr>
          <a:xfrm>
            <a:off x="463393" y="454428"/>
            <a:ext cx="11198007" cy="461665"/>
          </a:xfrm>
          <a:prstGeom prst="rect">
            <a:avLst/>
          </a:prstGeom>
          <a:noFill/>
        </p:spPr>
        <p:txBody>
          <a:bodyPr wrap="square" rtlCol="0" anchor="ctr">
            <a:spAutoFit/>
          </a:bodyPr>
          <a:lstStyle/>
          <a:p>
            <a:r>
              <a:rPr lang="en-US" sz="2400" dirty="0">
                <a:latin typeface="Baskerville" panose="02020502070401020303" pitchFamily="18" charset="0"/>
                <a:ea typeface="Baskerville" panose="02020502070401020303" pitchFamily="18" charset="0"/>
              </a:rPr>
              <a:t>412Connect Platform: Badge System</a:t>
            </a:r>
          </a:p>
        </p:txBody>
      </p:sp>
      <p:pic>
        <p:nvPicPr>
          <p:cNvPr id="42" name="Picture 41" descr="Icon&#10;&#10;Description automatically generated">
            <a:extLst>
              <a:ext uri="{FF2B5EF4-FFF2-40B4-BE49-F238E27FC236}">
                <a16:creationId xmlns:a16="http://schemas.microsoft.com/office/drawing/2014/main" id="{DD443F8B-81E4-664D-8F4C-294F42CE061F}"/>
              </a:ext>
            </a:extLst>
          </p:cNvPr>
          <p:cNvPicPr>
            <a:picLocks noChangeAspect="1"/>
          </p:cNvPicPr>
          <p:nvPr/>
        </p:nvPicPr>
        <p:blipFill>
          <a:blip r:embed="rId3"/>
          <a:stretch>
            <a:fillRect/>
          </a:stretch>
        </p:blipFill>
        <p:spPr>
          <a:xfrm>
            <a:off x="9545422" y="3961996"/>
            <a:ext cx="1369772" cy="1369772"/>
          </a:xfrm>
          <a:prstGeom prst="rect">
            <a:avLst/>
          </a:prstGeom>
        </p:spPr>
      </p:pic>
      <p:pic>
        <p:nvPicPr>
          <p:cNvPr id="32" name="Picture 31" descr="Icon&#10;&#10;Description automatically generated">
            <a:extLst>
              <a:ext uri="{FF2B5EF4-FFF2-40B4-BE49-F238E27FC236}">
                <a16:creationId xmlns:a16="http://schemas.microsoft.com/office/drawing/2014/main" id="{84608709-4F7F-EB4F-AF03-FDBFAEE0CCBB}"/>
              </a:ext>
            </a:extLst>
          </p:cNvPr>
          <p:cNvPicPr>
            <a:picLocks noChangeAspect="1"/>
          </p:cNvPicPr>
          <p:nvPr/>
        </p:nvPicPr>
        <p:blipFill>
          <a:blip r:embed="rId4"/>
          <a:stretch>
            <a:fillRect/>
          </a:stretch>
        </p:blipFill>
        <p:spPr>
          <a:xfrm>
            <a:off x="9561727" y="2097475"/>
            <a:ext cx="1369763" cy="1369763"/>
          </a:xfrm>
          <a:prstGeom prst="rect">
            <a:avLst/>
          </a:prstGeom>
        </p:spPr>
      </p:pic>
      <p:sp>
        <p:nvSpPr>
          <p:cNvPr id="9" name="TextBox 8">
            <a:extLst>
              <a:ext uri="{FF2B5EF4-FFF2-40B4-BE49-F238E27FC236}">
                <a16:creationId xmlns:a16="http://schemas.microsoft.com/office/drawing/2014/main" id="{E304B9CC-2F23-F34C-94A8-8D2C74E3774A}"/>
              </a:ext>
            </a:extLst>
          </p:cNvPr>
          <p:cNvSpPr txBox="1"/>
          <p:nvPr/>
        </p:nvSpPr>
        <p:spPr>
          <a:xfrm>
            <a:off x="9024004" y="3467242"/>
            <a:ext cx="2445211" cy="276999"/>
          </a:xfrm>
          <a:prstGeom prst="rect">
            <a:avLst/>
          </a:prstGeom>
          <a:noFill/>
        </p:spPr>
        <p:txBody>
          <a:bodyPr wrap="square" rtlCol="0">
            <a:spAutoFit/>
          </a:bodyPr>
          <a:lstStyle/>
          <a:p>
            <a:pPr algn="ctr">
              <a:spcAft>
                <a:spcPts val="600"/>
              </a:spcAft>
            </a:pPr>
            <a:r>
              <a:rPr lang="en-US" sz="1200" dirty="0">
                <a:latin typeface="Baskerville" panose="02020502070401020303" pitchFamily="18" charset="0"/>
                <a:ea typeface="Baskerville" panose="02020502070401020303" pitchFamily="18" charset="0"/>
              </a:rPr>
              <a:t>Bronze Community Explorer Badge</a:t>
            </a:r>
          </a:p>
        </p:txBody>
      </p:sp>
      <p:sp>
        <p:nvSpPr>
          <p:cNvPr id="10" name="TextBox 9">
            <a:extLst>
              <a:ext uri="{FF2B5EF4-FFF2-40B4-BE49-F238E27FC236}">
                <a16:creationId xmlns:a16="http://schemas.microsoft.com/office/drawing/2014/main" id="{8465AAF6-8512-484A-8C59-73E4F1DF983C}"/>
              </a:ext>
            </a:extLst>
          </p:cNvPr>
          <p:cNvSpPr txBox="1"/>
          <p:nvPr/>
        </p:nvSpPr>
        <p:spPr>
          <a:xfrm>
            <a:off x="9007703" y="5331768"/>
            <a:ext cx="2445211" cy="276999"/>
          </a:xfrm>
          <a:prstGeom prst="rect">
            <a:avLst/>
          </a:prstGeom>
          <a:noFill/>
        </p:spPr>
        <p:txBody>
          <a:bodyPr wrap="square" rtlCol="0">
            <a:spAutoFit/>
          </a:bodyPr>
          <a:lstStyle/>
          <a:p>
            <a:pPr algn="ctr">
              <a:spcAft>
                <a:spcPts val="600"/>
              </a:spcAft>
            </a:pPr>
            <a:r>
              <a:rPr lang="en-US" sz="1200" dirty="0">
                <a:latin typeface="Baskerville" panose="02020502070401020303" pitchFamily="18" charset="0"/>
                <a:ea typeface="Baskerville" panose="02020502070401020303" pitchFamily="18" charset="0"/>
              </a:rPr>
              <a:t>Silver Social Amplifier Badge</a:t>
            </a:r>
          </a:p>
        </p:txBody>
      </p:sp>
      <p:sp>
        <p:nvSpPr>
          <p:cNvPr id="2" name="Footer Placeholder 1">
            <a:extLst>
              <a:ext uri="{FF2B5EF4-FFF2-40B4-BE49-F238E27FC236}">
                <a16:creationId xmlns:a16="http://schemas.microsoft.com/office/drawing/2014/main" id="{42E3BBE5-AB62-4DAB-9990-CBDADA157120}"/>
              </a:ext>
            </a:extLst>
          </p:cNvPr>
          <p:cNvSpPr>
            <a:spLocks noGrp="1"/>
          </p:cNvSpPr>
          <p:nvPr>
            <p:ph type="ftr" sz="quarter" idx="11"/>
          </p:nvPr>
        </p:nvSpPr>
        <p:spPr/>
        <p:txBody>
          <a:bodyPr/>
          <a:lstStyle/>
          <a:p>
            <a:r>
              <a:rPr lang="en-US"/>
              <a:t>YinzOR 2023</a:t>
            </a:r>
            <a:endParaRPr lang="en-US" dirty="0"/>
          </a:p>
        </p:txBody>
      </p:sp>
      <p:sp>
        <p:nvSpPr>
          <p:cNvPr id="4" name="Slide Number Placeholder 3">
            <a:extLst>
              <a:ext uri="{FF2B5EF4-FFF2-40B4-BE49-F238E27FC236}">
                <a16:creationId xmlns:a16="http://schemas.microsoft.com/office/drawing/2014/main" id="{D726C398-67DC-4CD2-9070-0FD91D49759A}"/>
              </a:ext>
            </a:extLst>
          </p:cNvPr>
          <p:cNvSpPr>
            <a:spLocks noGrp="1"/>
          </p:cNvSpPr>
          <p:nvPr>
            <p:ph type="sldNum" sz="quarter" idx="12"/>
          </p:nvPr>
        </p:nvSpPr>
        <p:spPr/>
        <p:txBody>
          <a:bodyPr/>
          <a:lstStyle/>
          <a:p>
            <a:fld id="{8A7A6979-0714-4377-B894-6BE4C2D6E202}" type="slidenum">
              <a:rPr lang="en-US" smtClean="0"/>
              <a:pPr/>
              <a:t>14</a:t>
            </a:fld>
            <a:endParaRPr lang="en-US" dirty="0"/>
          </a:p>
        </p:txBody>
      </p:sp>
      <p:sp>
        <p:nvSpPr>
          <p:cNvPr id="17" name="TextBox 16">
            <a:extLst>
              <a:ext uri="{FF2B5EF4-FFF2-40B4-BE49-F238E27FC236}">
                <a16:creationId xmlns:a16="http://schemas.microsoft.com/office/drawing/2014/main" id="{21D1496D-52ED-4A75-80E4-D3B9DA668737}"/>
              </a:ext>
            </a:extLst>
          </p:cNvPr>
          <p:cNvSpPr txBox="1"/>
          <p:nvPr/>
        </p:nvSpPr>
        <p:spPr>
          <a:xfrm>
            <a:off x="587093" y="4685027"/>
            <a:ext cx="8144909" cy="1492716"/>
          </a:xfrm>
          <a:prstGeom prst="rect">
            <a:avLst/>
          </a:prstGeom>
          <a:noFill/>
        </p:spPr>
        <p:txBody>
          <a:bodyPr wrap="square" rtlCol="0">
            <a:spAutoFit/>
          </a:bodyPr>
          <a:lstStyle/>
          <a:p>
            <a:pPr>
              <a:spcBef>
                <a:spcPts val="1200"/>
              </a:spcBef>
              <a:spcAft>
                <a:spcPts val="600"/>
              </a:spcAft>
            </a:pPr>
            <a:r>
              <a:rPr lang="en-US" sz="2000" b="1" dirty="0">
                <a:latin typeface="Baskerville" panose="02020502070401020303"/>
              </a:rPr>
              <a:t>Highlights</a:t>
            </a:r>
          </a:p>
          <a:p>
            <a:pPr marL="342900" indent="-342900">
              <a:buBlip>
                <a:blip r:embed="rId5"/>
              </a:buBlip>
            </a:pPr>
            <a:r>
              <a:rPr lang="en-US" sz="1600" dirty="0">
                <a:latin typeface="Baskerville" panose="02020502070401020303"/>
              </a:rPr>
              <a:t>Intuitive rules. </a:t>
            </a:r>
          </a:p>
          <a:p>
            <a:pPr marL="800100" lvl="1" indent="-342900">
              <a:buFont typeface="Arial" panose="020B0604020202020204" pitchFamily="34" charset="0"/>
              <a:buChar char="•"/>
            </a:pPr>
            <a:r>
              <a:rPr lang="en-US" sz="1600" dirty="0">
                <a:latin typeface="Baskerville" panose="02020502070401020303"/>
              </a:rPr>
              <a:t>Nix’s linear badge requirements, doubling requirements etc.</a:t>
            </a:r>
          </a:p>
          <a:p>
            <a:pPr marL="342900" indent="-342900">
              <a:buBlip>
                <a:blip r:embed="rId5"/>
              </a:buBlip>
            </a:pPr>
            <a:r>
              <a:rPr lang="en-US" sz="1600" dirty="0">
                <a:latin typeface="Baskerville" panose="02020502070401020303"/>
              </a:rPr>
              <a:t>First couple badges capture most of the potential value</a:t>
            </a:r>
          </a:p>
          <a:p>
            <a:pPr marL="342900" indent="-342900">
              <a:buBlip>
                <a:blip r:embed="rId5"/>
              </a:buBlip>
            </a:pPr>
            <a:endParaRPr lang="en-US" dirty="0">
              <a:solidFill>
                <a:schemeClr val="tx2"/>
              </a:solidFill>
            </a:endParaRPr>
          </a:p>
        </p:txBody>
      </p:sp>
      <p:sp>
        <p:nvSpPr>
          <p:cNvPr id="18" name="Rectangle 17">
            <a:extLst>
              <a:ext uri="{FF2B5EF4-FFF2-40B4-BE49-F238E27FC236}">
                <a16:creationId xmlns:a16="http://schemas.microsoft.com/office/drawing/2014/main" id="{3DAB77E8-04CB-41D7-A451-D162115FDDCC}"/>
              </a:ext>
            </a:extLst>
          </p:cNvPr>
          <p:cNvSpPr/>
          <p:nvPr/>
        </p:nvSpPr>
        <p:spPr>
          <a:xfrm>
            <a:off x="543445" y="1978251"/>
            <a:ext cx="8188557" cy="23646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9" name="Content Placeholder 10">
                <a:extLst>
                  <a:ext uri="{FF2B5EF4-FFF2-40B4-BE49-F238E27FC236}">
                    <a16:creationId xmlns:a16="http://schemas.microsoft.com/office/drawing/2014/main" id="{854DD847-AAEE-48CE-AFAF-F7D2856A08FF}"/>
                  </a:ext>
                </a:extLst>
              </p:cNvPr>
              <p:cNvSpPr>
                <a:spLocks noGrp="1"/>
              </p:cNvSpPr>
              <p:nvPr>
                <p:ph idx="1"/>
              </p:nvPr>
            </p:nvSpPr>
            <p:spPr>
              <a:xfrm>
                <a:off x="613778" y="1833209"/>
                <a:ext cx="8316653" cy="2689256"/>
              </a:xfrm>
              <a:ln>
                <a:solidFill>
                  <a:schemeClr val="tx2"/>
                </a:solidFill>
              </a:ln>
            </p:spPr>
            <p:txBody>
              <a:bodyPr>
                <a:noAutofit/>
              </a:bodyPr>
              <a:lstStyle/>
              <a:p>
                <a:pPr marL="0" indent="0">
                  <a:lnSpc>
                    <a:spcPct val="110000"/>
                  </a:lnSpc>
                  <a:buNone/>
                </a:pPr>
                <a:r>
                  <a:rPr lang="en-US" b="1" u="sng" dirty="0">
                    <a:solidFill>
                      <a:schemeClr val="tx1"/>
                    </a:solidFill>
                    <a:latin typeface="Baskerville" panose="02020502070401020303"/>
                  </a:rPr>
                  <a:t>Theorem 1 </a:t>
                </a:r>
                <a:r>
                  <a:rPr lang="en-US" u="sng" dirty="0">
                    <a:solidFill>
                      <a:schemeClr val="tx1"/>
                    </a:solidFill>
                    <a:latin typeface="Baskerville" panose="02020502070401020303"/>
                  </a:rPr>
                  <a:t>[Badge Structure]. </a:t>
                </a:r>
              </a:p>
              <a:p>
                <a:pPr marL="0" indent="0">
                  <a:lnSpc>
                    <a:spcPct val="110000"/>
                  </a:lnSpc>
                  <a:spcAft>
                    <a:spcPts val="600"/>
                  </a:spcAft>
                  <a:buNone/>
                </a:pPr>
                <a:r>
                  <a:rPr lang="en-US" dirty="0">
                    <a:solidFill>
                      <a:schemeClr val="tx1"/>
                    </a:solidFill>
                    <a:latin typeface="Baskerville" panose="02020502070401020303"/>
                  </a:rPr>
                  <a:t>For all positive valued log-concave distributions </a:t>
                </a:r>
                <a14:m>
                  <m:oMath xmlns:m="http://schemas.openxmlformats.org/officeDocument/2006/math">
                    <m:r>
                      <a:rPr lang="en-US" i="1" dirty="0" smtClean="0">
                        <a:solidFill>
                          <a:schemeClr val="tx1"/>
                        </a:solidFill>
                        <a:latin typeface="Cambria Math" panose="02040503050406030204" pitchFamily="18" charset="0"/>
                      </a:rPr>
                      <m:t>𝐹</m:t>
                    </m:r>
                  </m:oMath>
                </a14:m>
                <a:r>
                  <a:rPr lang="en-US" dirty="0">
                    <a:solidFill>
                      <a:schemeClr val="tx1"/>
                    </a:solidFill>
                    <a:latin typeface="Baskerville" panose="02020502070401020303"/>
                  </a:rPr>
                  <a:t> and fixed K, the set of optimal badge thresholds satisfy the following properties:</a:t>
                </a:r>
              </a:p>
              <a:p>
                <a:pPr>
                  <a:lnSpc>
                    <a:spcPct val="110000"/>
                  </a:lnSpc>
                  <a:spcAft>
                    <a:spcPts val="600"/>
                  </a:spcAft>
                </a:pPr>
                <a:r>
                  <a:rPr lang="en-US" dirty="0">
                    <a:solidFill>
                      <a:schemeClr val="tx1"/>
                    </a:solidFill>
                    <a:latin typeface="Baskerville" panose="02020502070401020303"/>
                  </a:rPr>
                  <a:t>Thresholds are unique and additional work (i.e. T</a:t>
                </a:r>
                <a:r>
                  <a:rPr lang="en-US" baseline="-25000" dirty="0">
                    <a:solidFill>
                      <a:schemeClr val="tx1"/>
                    </a:solidFill>
                    <a:latin typeface="Baskerville" panose="02020502070401020303"/>
                  </a:rPr>
                  <a:t>i+1 </a:t>
                </a:r>
                <a:r>
                  <a:rPr lang="en-US" dirty="0">
                    <a:solidFill>
                      <a:schemeClr val="tx1"/>
                    </a:solidFill>
                    <a:latin typeface="Baskerville" panose="02020502070401020303"/>
                  </a:rPr>
                  <a:t>- </a:t>
                </a:r>
                <a:r>
                  <a:rPr lang="en-US" dirty="0" err="1">
                    <a:solidFill>
                      <a:schemeClr val="tx1"/>
                    </a:solidFill>
                    <a:latin typeface="Baskerville" panose="02020502070401020303"/>
                  </a:rPr>
                  <a:t>T</a:t>
                </a:r>
                <a:r>
                  <a:rPr lang="en-US" baseline="-25000" dirty="0" err="1">
                    <a:solidFill>
                      <a:schemeClr val="tx1"/>
                    </a:solidFill>
                    <a:latin typeface="Baskerville" panose="02020502070401020303"/>
                  </a:rPr>
                  <a:t>i</a:t>
                </a:r>
                <a:r>
                  <a:rPr lang="en-US" dirty="0">
                    <a:solidFill>
                      <a:schemeClr val="tx1"/>
                    </a:solidFill>
                    <a:latin typeface="Baskerville" panose="02020502070401020303"/>
                  </a:rPr>
                  <a:t>) required is </a:t>
                </a:r>
                <a:r>
                  <a:rPr lang="en-US" u="sng" dirty="0">
                    <a:solidFill>
                      <a:schemeClr val="tx1"/>
                    </a:solidFill>
                    <a:latin typeface="Baskerville" panose="02020502070401020303"/>
                  </a:rPr>
                  <a:t>increasing</a:t>
                </a:r>
              </a:p>
              <a:p>
                <a:pPr>
                  <a:lnSpc>
                    <a:spcPct val="110000"/>
                  </a:lnSpc>
                  <a:spcAft>
                    <a:spcPts val="600"/>
                  </a:spcAft>
                </a:pPr>
                <a:r>
                  <a:rPr lang="en-US" dirty="0">
                    <a:solidFill>
                      <a:schemeClr val="tx1"/>
                    </a:solidFill>
                    <a:latin typeface="Baskerville" panose="02020502070401020303"/>
                  </a:rPr>
                  <a:t>Maximum additional work is upper bounded by a distribution dependent </a:t>
                </a:r>
                <a:r>
                  <a:rPr lang="en-US" u="sng" dirty="0">
                    <a:solidFill>
                      <a:schemeClr val="tx1"/>
                    </a:solidFill>
                    <a:latin typeface="Baskerville" panose="02020502070401020303"/>
                  </a:rPr>
                  <a:t>constant</a:t>
                </a:r>
              </a:p>
              <a:p>
                <a:pPr>
                  <a:lnSpc>
                    <a:spcPct val="110000"/>
                  </a:lnSpc>
                  <a:spcAft>
                    <a:spcPts val="600"/>
                  </a:spcAft>
                </a:pPr>
                <a:r>
                  <a:rPr lang="en-US" dirty="0">
                    <a:solidFill>
                      <a:schemeClr val="tx1"/>
                    </a:solidFill>
                    <a:latin typeface="Baskerville" panose="02020502070401020303"/>
                  </a:rPr>
                  <a:t>The marginal increase in activity for each level of badge is monotone </a:t>
                </a:r>
                <a:r>
                  <a:rPr lang="en-US" u="sng" dirty="0">
                    <a:solidFill>
                      <a:schemeClr val="tx1"/>
                    </a:solidFill>
                    <a:latin typeface="Baskerville" panose="02020502070401020303"/>
                  </a:rPr>
                  <a:t>decreasing</a:t>
                </a:r>
              </a:p>
            </p:txBody>
          </p:sp>
        </mc:Choice>
        <mc:Fallback xmlns="">
          <p:sp>
            <p:nvSpPr>
              <p:cNvPr id="19" name="Content Placeholder 10">
                <a:extLst>
                  <a:ext uri="{FF2B5EF4-FFF2-40B4-BE49-F238E27FC236}">
                    <a16:creationId xmlns:a16="http://schemas.microsoft.com/office/drawing/2014/main" id="{854DD847-AAEE-48CE-AFAF-F7D2856A08FF}"/>
                  </a:ext>
                </a:extLst>
              </p:cNvPr>
              <p:cNvSpPr>
                <a:spLocks noGrp="1" noRot="1" noChangeAspect="1" noMove="1" noResize="1" noEditPoints="1" noAdjustHandles="1" noChangeArrowheads="1" noChangeShapeType="1" noTextEdit="1"/>
              </p:cNvSpPr>
              <p:nvPr>
                <p:ph idx="1"/>
              </p:nvPr>
            </p:nvSpPr>
            <p:spPr>
              <a:xfrm>
                <a:off x="613778" y="1833209"/>
                <a:ext cx="8316653" cy="2689256"/>
              </a:xfrm>
              <a:blipFill>
                <a:blip r:embed="rId6"/>
                <a:stretch>
                  <a:fillRect l="-610" t="-469" b="-1408"/>
                </a:stretch>
              </a:blipFill>
              <a:ln>
                <a:solidFill>
                  <a:schemeClr val="tx2"/>
                </a:solidFill>
              </a:ln>
            </p:spPr>
            <p:txBody>
              <a:bodyPr/>
              <a:lstStyle/>
              <a:p>
                <a:r>
                  <a:rPr lang="en-US">
                    <a:noFill/>
                  </a:rPr>
                  <a:t> </a:t>
                </a:r>
              </a:p>
            </p:txBody>
          </p:sp>
        </mc:Fallback>
      </mc:AlternateContent>
      <p:sp>
        <p:nvSpPr>
          <p:cNvPr id="20" name="TextBox 19">
            <a:extLst>
              <a:ext uri="{FF2B5EF4-FFF2-40B4-BE49-F238E27FC236}">
                <a16:creationId xmlns:a16="http://schemas.microsoft.com/office/drawing/2014/main" id="{ADEA98E1-5C80-43CF-A16E-6E16812B85EE}"/>
              </a:ext>
            </a:extLst>
          </p:cNvPr>
          <p:cNvSpPr txBox="1"/>
          <p:nvPr/>
        </p:nvSpPr>
        <p:spPr>
          <a:xfrm>
            <a:off x="543446" y="1206815"/>
            <a:ext cx="9765133" cy="369332"/>
          </a:xfrm>
          <a:prstGeom prst="rect">
            <a:avLst/>
          </a:prstGeom>
          <a:noFill/>
        </p:spPr>
        <p:txBody>
          <a:bodyPr wrap="square" rtlCol="0">
            <a:spAutoFit/>
          </a:bodyPr>
          <a:lstStyle/>
          <a:p>
            <a:pPr>
              <a:spcBef>
                <a:spcPts val="1200"/>
              </a:spcBef>
              <a:spcAft>
                <a:spcPts val="600"/>
              </a:spcAft>
            </a:pPr>
            <a:r>
              <a:rPr lang="en-US" b="1" dirty="0">
                <a:latin typeface="Baskerville" panose="02020502070401020303"/>
              </a:rPr>
              <a:t>Definition: </a:t>
            </a:r>
            <a:r>
              <a:rPr lang="en-US" dirty="0">
                <a:latin typeface="Baskerville" panose="02020502070401020303"/>
              </a:rPr>
              <a:t>Let a distribution F with density f be </a:t>
            </a:r>
            <a:r>
              <a:rPr lang="en-US" b="1" dirty="0">
                <a:latin typeface="Baskerville" panose="02020502070401020303"/>
              </a:rPr>
              <a:t>log-concave</a:t>
            </a:r>
            <a:r>
              <a:rPr lang="en-US" dirty="0">
                <a:latin typeface="Baskerville" panose="02020502070401020303"/>
              </a:rPr>
              <a:t> if log(f(x)) is a concave function</a:t>
            </a:r>
            <a:endParaRPr lang="en-US" i="1" baseline="-25000" dirty="0">
              <a:latin typeface="Baskerville" panose="02020502070401020303"/>
            </a:endParaRPr>
          </a:p>
        </p:txBody>
      </p:sp>
    </p:spTree>
    <p:extLst>
      <p:ext uri="{BB962C8B-B14F-4D97-AF65-F5344CB8AC3E}">
        <p14:creationId xmlns:p14="http://schemas.microsoft.com/office/powerpoint/2010/main" val="29578250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7277D46-7D76-F44B-A09E-B9910EBCD56F}"/>
              </a:ext>
            </a:extLst>
          </p:cNvPr>
          <p:cNvCxnSpPr>
            <a:cxnSpLocks/>
          </p:cNvCxnSpPr>
          <p:nvPr/>
        </p:nvCxnSpPr>
        <p:spPr>
          <a:xfrm>
            <a:off x="11728606" y="228600"/>
            <a:ext cx="0" cy="64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3DE43DC-FE87-B449-98CE-234D7B333E53}"/>
              </a:ext>
            </a:extLst>
          </p:cNvPr>
          <p:cNvCxnSpPr>
            <a:cxnSpLocks/>
          </p:cNvCxnSpPr>
          <p:nvPr/>
        </p:nvCxnSpPr>
        <p:spPr>
          <a:xfrm flipH="1">
            <a:off x="231371" y="6403571"/>
            <a:ext cx="1172925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0D05B0A-64C7-7141-855E-0640852DF730}"/>
              </a:ext>
            </a:extLst>
          </p:cNvPr>
          <p:cNvSpPr txBox="1"/>
          <p:nvPr/>
        </p:nvSpPr>
        <p:spPr>
          <a:xfrm>
            <a:off x="463393" y="454428"/>
            <a:ext cx="11198007" cy="461665"/>
          </a:xfrm>
          <a:prstGeom prst="rect">
            <a:avLst/>
          </a:prstGeom>
          <a:noFill/>
        </p:spPr>
        <p:txBody>
          <a:bodyPr wrap="square" rtlCol="0" anchor="ctr">
            <a:spAutoFit/>
          </a:bodyPr>
          <a:lstStyle/>
          <a:p>
            <a:r>
              <a:rPr lang="en-US" sz="2400" dirty="0">
                <a:latin typeface="Baskerville" panose="02020502070401020303" pitchFamily="18" charset="0"/>
                <a:ea typeface="Baskerville" panose="02020502070401020303" pitchFamily="18" charset="0"/>
              </a:rPr>
              <a:t>412Connect Platform: Badge System</a:t>
            </a:r>
          </a:p>
        </p:txBody>
      </p:sp>
      <p:pic>
        <p:nvPicPr>
          <p:cNvPr id="42" name="Picture 41" descr="Icon&#10;&#10;Description automatically generated">
            <a:extLst>
              <a:ext uri="{FF2B5EF4-FFF2-40B4-BE49-F238E27FC236}">
                <a16:creationId xmlns:a16="http://schemas.microsoft.com/office/drawing/2014/main" id="{DD443F8B-81E4-664D-8F4C-294F42CE061F}"/>
              </a:ext>
            </a:extLst>
          </p:cNvPr>
          <p:cNvPicPr>
            <a:picLocks noChangeAspect="1"/>
          </p:cNvPicPr>
          <p:nvPr/>
        </p:nvPicPr>
        <p:blipFill>
          <a:blip r:embed="rId3"/>
          <a:stretch>
            <a:fillRect/>
          </a:stretch>
        </p:blipFill>
        <p:spPr>
          <a:xfrm>
            <a:off x="9545422" y="3961996"/>
            <a:ext cx="1369772" cy="1369772"/>
          </a:xfrm>
          <a:prstGeom prst="rect">
            <a:avLst/>
          </a:prstGeom>
        </p:spPr>
      </p:pic>
      <p:pic>
        <p:nvPicPr>
          <p:cNvPr id="32" name="Picture 31" descr="Icon&#10;&#10;Description automatically generated">
            <a:extLst>
              <a:ext uri="{FF2B5EF4-FFF2-40B4-BE49-F238E27FC236}">
                <a16:creationId xmlns:a16="http://schemas.microsoft.com/office/drawing/2014/main" id="{84608709-4F7F-EB4F-AF03-FDBFAEE0CCBB}"/>
              </a:ext>
            </a:extLst>
          </p:cNvPr>
          <p:cNvPicPr>
            <a:picLocks noChangeAspect="1"/>
          </p:cNvPicPr>
          <p:nvPr/>
        </p:nvPicPr>
        <p:blipFill>
          <a:blip r:embed="rId4"/>
          <a:stretch>
            <a:fillRect/>
          </a:stretch>
        </p:blipFill>
        <p:spPr>
          <a:xfrm>
            <a:off x="9561727" y="2097475"/>
            <a:ext cx="1369763" cy="1369763"/>
          </a:xfrm>
          <a:prstGeom prst="rect">
            <a:avLst/>
          </a:prstGeom>
        </p:spPr>
      </p:pic>
      <p:sp>
        <p:nvSpPr>
          <p:cNvPr id="9" name="TextBox 8">
            <a:extLst>
              <a:ext uri="{FF2B5EF4-FFF2-40B4-BE49-F238E27FC236}">
                <a16:creationId xmlns:a16="http://schemas.microsoft.com/office/drawing/2014/main" id="{E304B9CC-2F23-F34C-94A8-8D2C74E3774A}"/>
              </a:ext>
            </a:extLst>
          </p:cNvPr>
          <p:cNvSpPr txBox="1"/>
          <p:nvPr/>
        </p:nvSpPr>
        <p:spPr>
          <a:xfrm>
            <a:off x="9024004" y="3467242"/>
            <a:ext cx="2445211" cy="276999"/>
          </a:xfrm>
          <a:prstGeom prst="rect">
            <a:avLst/>
          </a:prstGeom>
          <a:noFill/>
        </p:spPr>
        <p:txBody>
          <a:bodyPr wrap="square" rtlCol="0">
            <a:spAutoFit/>
          </a:bodyPr>
          <a:lstStyle/>
          <a:p>
            <a:pPr algn="ctr">
              <a:spcAft>
                <a:spcPts val="600"/>
              </a:spcAft>
            </a:pPr>
            <a:r>
              <a:rPr lang="en-US" sz="1200" dirty="0">
                <a:latin typeface="Baskerville" panose="02020502070401020303" pitchFamily="18" charset="0"/>
                <a:ea typeface="Baskerville" panose="02020502070401020303" pitchFamily="18" charset="0"/>
              </a:rPr>
              <a:t>Bronze Community Explorer Badge</a:t>
            </a:r>
          </a:p>
        </p:txBody>
      </p:sp>
      <p:sp>
        <p:nvSpPr>
          <p:cNvPr id="10" name="TextBox 9">
            <a:extLst>
              <a:ext uri="{FF2B5EF4-FFF2-40B4-BE49-F238E27FC236}">
                <a16:creationId xmlns:a16="http://schemas.microsoft.com/office/drawing/2014/main" id="{8465AAF6-8512-484A-8C59-73E4F1DF983C}"/>
              </a:ext>
            </a:extLst>
          </p:cNvPr>
          <p:cNvSpPr txBox="1"/>
          <p:nvPr/>
        </p:nvSpPr>
        <p:spPr>
          <a:xfrm>
            <a:off x="9007703" y="5331768"/>
            <a:ext cx="2445211" cy="276999"/>
          </a:xfrm>
          <a:prstGeom prst="rect">
            <a:avLst/>
          </a:prstGeom>
          <a:noFill/>
        </p:spPr>
        <p:txBody>
          <a:bodyPr wrap="square" rtlCol="0">
            <a:spAutoFit/>
          </a:bodyPr>
          <a:lstStyle/>
          <a:p>
            <a:pPr algn="ctr">
              <a:spcAft>
                <a:spcPts val="600"/>
              </a:spcAft>
            </a:pPr>
            <a:r>
              <a:rPr lang="en-US" sz="1200" dirty="0">
                <a:latin typeface="Baskerville" panose="02020502070401020303" pitchFamily="18" charset="0"/>
                <a:ea typeface="Baskerville" panose="02020502070401020303" pitchFamily="18" charset="0"/>
              </a:rPr>
              <a:t>Silver Social Amplifier Badge</a:t>
            </a:r>
          </a:p>
        </p:txBody>
      </p:sp>
      <p:sp>
        <p:nvSpPr>
          <p:cNvPr id="2" name="Footer Placeholder 1">
            <a:extLst>
              <a:ext uri="{FF2B5EF4-FFF2-40B4-BE49-F238E27FC236}">
                <a16:creationId xmlns:a16="http://schemas.microsoft.com/office/drawing/2014/main" id="{42E3BBE5-AB62-4DAB-9990-CBDADA157120}"/>
              </a:ext>
            </a:extLst>
          </p:cNvPr>
          <p:cNvSpPr>
            <a:spLocks noGrp="1"/>
          </p:cNvSpPr>
          <p:nvPr>
            <p:ph type="ftr" sz="quarter" idx="11"/>
          </p:nvPr>
        </p:nvSpPr>
        <p:spPr/>
        <p:txBody>
          <a:bodyPr/>
          <a:lstStyle/>
          <a:p>
            <a:r>
              <a:rPr lang="en-US"/>
              <a:t>YinzOR 2023</a:t>
            </a:r>
            <a:endParaRPr lang="en-US" dirty="0"/>
          </a:p>
        </p:txBody>
      </p:sp>
      <p:sp>
        <p:nvSpPr>
          <p:cNvPr id="4" name="Slide Number Placeholder 3">
            <a:extLst>
              <a:ext uri="{FF2B5EF4-FFF2-40B4-BE49-F238E27FC236}">
                <a16:creationId xmlns:a16="http://schemas.microsoft.com/office/drawing/2014/main" id="{D726C398-67DC-4CD2-9070-0FD91D49759A}"/>
              </a:ext>
            </a:extLst>
          </p:cNvPr>
          <p:cNvSpPr>
            <a:spLocks noGrp="1"/>
          </p:cNvSpPr>
          <p:nvPr>
            <p:ph type="sldNum" sz="quarter" idx="12"/>
          </p:nvPr>
        </p:nvSpPr>
        <p:spPr/>
        <p:txBody>
          <a:bodyPr/>
          <a:lstStyle/>
          <a:p>
            <a:fld id="{8A7A6979-0714-4377-B894-6BE4C2D6E202}" type="slidenum">
              <a:rPr lang="en-US" smtClean="0"/>
              <a:pPr/>
              <a:t>15</a:t>
            </a:fld>
            <a:endParaRPr lang="en-US" dirty="0"/>
          </a:p>
        </p:txBody>
      </p:sp>
      <p:sp>
        <p:nvSpPr>
          <p:cNvPr id="17" name="TextBox 16">
            <a:extLst>
              <a:ext uri="{FF2B5EF4-FFF2-40B4-BE49-F238E27FC236}">
                <a16:creationId xmlns:a16="http://schemas.microsoft.com/office/drawing/2014/main" id="{21D1496D-52ED-4A75-80E4-D3B9DA668737}"/>
              </a:ext>
            </a:extLst>
          </p:cNvPr>
          <p:cNvSpPr txBox="1"/>
          <p:nvPr/>
        </p:nvSpPr>
        <p:spPr>
          <a:xfrm>
            <a:off x="595239" y="4751421"/>
            <a:ext cx="8013906" cy="969496"/>
          </a:xfrm>
          <a:prstGeom prst="rect">
            <a:avLst/>
          </a:prstGeom>
          <a:noFill/>
        </p:spPr>
        <p:txBody>
          <a:bodyPr wrap="square" rtlCol="0">
            <a:spAutoFit/>
          </a:bodyPr>
          <a:lstStyle/>
          <a:p>
            <a:pPr>
              <a:spcBef>
                <a:spcPts val="1200"/>
              </a:spcBef>
              <a:spcAft>
                <a:spcPts val="600"/>
              </a:spcAft>
            </a:pPr>
            <a:r>
              <a:rPr lang="en-US" sz="2000" b="1" dirty="0">
                <a:latin typeface="Baskerville" panose="02020502070401020303"/>
              </a:rPr>
              <a:t>Theory to practice</a:t>
            </a:r>
          </a:p>
          <a:p>
            <a:pPr marL="342900" indent="-342900">
              <a:buBlip>
                <a:blip r:embed="rId5"/>
              </a:buBlip>
            </a:pPr>
            <a:r>
              <a:rPr lang="en-US" sz="1600" dirty="0">
                <a:latin typeface="Baskerville" panose="02020502070401020303"/>
              </a:rPr>
              <a:t>We assumed uniform motivation, and used them to compute three thresholds</a:t>
            </a:r>
          </a:p>
          <a:p>
            <a:pPr marL="800100" lvl="1" indent="-342900">
              <a:buBlip>
                <a:blip r:embed="rId5"/>
              </a:buBlip>
            </a:pPr>
            <a:r>
              <a:rPr lang="en-US" sz="1600" dirty="0">
                <a:latin typeface="Baskerville" panose="02020502070401020303"/>
              </a:rPr>
              <a:t>F </a:t>
            </a:r>
            <a:r>
              <a:rPr lang="en-US" sz="1600" dirty="0">
                <a:latin typeface="+mj-lt"/>
              </a:rPr>
              <a:t>~</a:t>
            </a:r>
            <a:r>
              <a:rPr lang="en-US" sz="1600" dirty="0">
                <a:latin typeface="Baskerville" panose="02020502070401020303"/>
              </a:rPr>
              <a:t> Uni[1,15] implies T</a:t>
            </a:r>
            <a:r>
              <a:rPr lang="en-US" sz="1600" baseline="-25000" dirty="0">
                <a:latin typeface="Baskerville" panose="02020502070401020303"/>
              </a:rPr>
              <a:t>1</a:t>
            </a:r>
            <a:r>
              <a:rPr lang="en-US" sz="1600" dirty="0">
                <a:latin typeface="Baskerville" panose="02020502070401020303"/>
              </a:rPr>
              <a:t> = 1, T</a:t>
            </a:r>
            <a:r>
              <a:rPr lang="en-US" sz="1600" baseline="-25000" dirty="0">
                <a:latin typeface="Baskerville" panose="02020502070401020303"/>
              </a:rPr>
              <a:t>2</a:t>
            </a:r>
            <a:r>
              <a:rPr lang="en-US" sz="1600" dirty="0">
                <a:latin typeface="Baskerville" panose="02020502070401020303"/>
              </a:rPr>
              <a:t> = 6, and T</a:t>
            </a:r>
            <a:r>
              <a:rPr lang="en-US" sz="1600" baseline="-25000" dirty="0">
                <a:latin typeface="Baskerville" panose="02020502070401020303"/>
              </a:rPr>
              <a:t>3</a:t>
            </a:r>
            <a:r>
              <a:rPr lang="en-US" sz="1600" dirty="0">
                <a:latin typeface="Baskerville" panose="02020502070401020303"/>
              </a:rPr>
              <a:t> = 13</a:t>
            </a:r>
          </a:p>
        </p:txBody>
      </p:sp>
      <p:sp>
        <p:nvSpPr>
          <p:cNvPr id="8" name="Rectangle 7">
            <a:extLst>
              <a:ext uri="{FF2B5EF4-FFF2-40B4-BE49-F238E27FC236}">
                <a16:creationId xmlns:a16="http://schemas.microsoft.com/office/drawing/2014/main" id="{262B539C-66F5-0908-E9B9-42A44251A8B8}"/>
              </a:ext>
            </a:extLst>
          </p:cNvPr>
          <p:cNvSpPr/>
          <p:nvPr/>
        </p:nvSpPr>
        <p:spPr>
          <a:xfrm>
            <a:off x="543445" y="1978251"/>
            <a:ext cx="8188557" cy="23646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1" name="Content Placeholder 10">
                <a:extLst>
                  <a:ext uri="{FF2B5EF4-FFF2-40B4-BE49-F238E27FC236}">
                    <a16:creationId xmlns:a16="http://schemas.microsoft.com/office/drawing/2014/main" id="{1078F560-3941-79C6-5E7A-9185BBAA4187}"/>
                  </a:ext>
                </a:extLst>
              </p:cNvPr>
              <p:cNvSpPr>
                <a:spLocks noGrp="1"/>
              </p:cNvSpPr>
              <p:nvPr>
                <p:ph idx="1"/>
              </p:nvPr>
            </p:nvSpPr>
            <p:spPr>
              <a:xfrm>
                <a:off x="613778" y="1833209"/>
                <a:ext cx="8316653" cy="2689256"/>
              </a:xfrm>
              <a:ln>
                <a:solidFill>
                  <a:schemeClr val="tx2"/>
                </a:solidFill>
              </a:ln>
            </p:spPr>
            <p:txBody>
              <a:bodyPr>
                <a:noAutofit/>
              </a:bodyPr>
              <a:lstStyle/>
              <a:p>
                <a:pPr marL="0" indent="0">
                  <a:lnSpc>
                    <a:spcPct val="110000"/>
                  </a:lnSpc>
                  <a:buNone/>
                </a:pPr>
                <a:r>
                  <a:rPr lang="en-US" b="1" u="sng" dirty="0">
                    <a:solidFill>
                      <a:schemeClr val="tx1"/>
                    </a:solidFill>
                    <a:latin typeface="Baskerville" panose="02020502070401020303"/>
                  </a:rPr>
                  <a:t>Theorem 1 </a:t>
                </a:r>
                <a:r>
                  <a:rPr lang="en-US" u="sng" dirty="0">
                    <a:solidFill>
                      <a:schemeClr val="tx1"/>
                    </a:solidFill>
                    <a:latin typeface="Baskerville" panose="02020502070401020303"/>
                  </a:rPr>
                  <a:t>[Badge Structure]. </a:t>
                </a:r>
              </a:p>
              <a:p>
                <a:pPr marL="0" indent="0">
                  <a:lnSpc>
                    <a:spcPct val="110000"/>
                  </a:lnSpc>
                  <a:spcAft>
                    <a:spcPts val="600"/>
                  </a:spcAft>
                  <a:buNone/>
                </a:pPr>
                <a:r>
                  <a:rPr lang="en-US" dirty="0">
                    <a:latin typeface="Baskerville" panose="02020502070401020303"/>
                  </a:rPr>
                  <a:t>For all positive valued log-concave distributions </a:t>
                </a:r>
                <a14:m>
                  <m:oMath xmlns:m="http://schemas.openxmlformats.org/officeDocument/2006/math">
                    <m:r>
                      <a:rPr lang="en-US" i="1" dirty="0" smtClean="0">
                        <a:latin typeface="Cambria Math" panose="02040503050406030204" pitchFamily="18" charset="0"/>
                      </a:rPr>
                      <m:t>𝐹</m:t>
                    </m:r>
                  </m:oMath>
                </a14:m>
                <a:r>
                  <a:rPr lang="en-US" dirty="0">
                    <a:latin typeface="Baskerville" panose="02020502070401020303"/>
                  </a:rPr>
                  <a:t> and fixed K, the set of optimal badge thresholds satisfy the following properties:</a:t>
                </a:r>
              </a:p>
              <a:p>
                <a:pPr>
                  <a:lnSpc>
                    <a:spcPct val="110000"/>
                  </a:lnSpc>
                  <a:spcAft>
                    <a:spcPts val="600"/>
                  </a:spcAft>
                </a:pPr>
                <a:r>
                  <a:rPr lang="en-US" dirty="0">
                    <a:latin typeface="Baskerville" panose="02020502070401020303"/>
                  </a:rPr>
                  <a:t>Thresholds are unique and additional work (i.e. T</a:t>
                </a:r>
                <a:r>
                  <a:rPr lang="en-US" baseline="-25000" dirty="0">
                    <a:latin typeface="Baskerville" panose="02020502070401020303"/>
                  </a:rPr>
                  <a:t>i+1 </a:t>
                </a:r>
                <a:r>
                  <a:rPr lang="en-US" dirty="0">
                    <a:latin typeface="Baskerville" panose="02020502070401020303"/>
                  </a:rPr>
                  <a:t>- </a:t>
                </a:r>
                <a:r>
                  <a:rPr lang="en-US" dirty="0" err="1">
                    <a:latin typeface="Baskerville" panose="02020502070401020303"/>
                  </a:rPr>
                  <a:t>T</a:t>
                </a:r>
                <a:r>
                  <a:rPr lang="en-US" baseline="-25000" dirty="0" err="1">
                    <a:latin typeface="Baskerville" panose="02020502070401020303"/>
                  </a:rPr>
                  <a:t>i</a:t>
                </a:r>
                <a:r>
                  <a:rPr lang="en-US" dirty="0">
                    <a:latin typeface="Baskerville" panose="02020502070401020303"/>
                  </a:rPr>
                  <a:t>) required is </a:t>
                </a:r>
                <a:r>
                  <a:rPr lang="en-US" u="sng" dirty="0">
                    <a:latin typeface="Baskerville" panose="02020502070401020303"/>
                  </a:rPr>
                  <a:t>increasing</a:t>
                </a:r>
              </a:p>
              <a:p>
                <a:pPr>
                  <a:lnSpc>
                    <a:spcPct val="110000"/>
                  </a:lnSpc>
                  <a:spcAft>
                    <a:spcPts val="600"/>
                  </a:spcAft>
                </a:pPr>
                <a:r>
                  <a:rPr lang="en-US" dirty="0">
                    <a:latin typeface="Baskerville" panose="02020502070401020303"/>
                  </a:rPr>
                  <a:t>Maximum additional work is upper bounded by a distribution dependent </a:t>
                </a:r>
                <a:r>
                  <a:rPr lang="en-US" u="sng" dirty="0">
                    <a:latin typeface="Baskerville" panose="02020502070401020303"/>
                  </a:rPr>
                  <a:t>constant</a:t>
                </a:r>
              </a:p>
              <a:p>
                <a:pPr>
                  <a:lnSpc>
                    <a:spcPct val="110000"/>
                  </a:lnSpc>
                  <a:spcAft>
                    <a:spcPts val="600"/>
                  </a:spcAft>
                </a:pPr>
                <a:r>
                  <a:rPr lang="en-US" dirty="0">
                    <a:latin typeface="Baskerville" panose="02020502070401020303"/>
                  </a:rPr>
                  <a:t>The marginal increase in activity for each level of badge is monotone decreasing</a:t>
                </a:r>
              </a:p>
            </p:txBody>
          </p:sp>
        </mc:Choice>
        <mc:Fallback xmlns="">
          <p:sp>
            <p:nvSpPr>
              <p:cNvPr id="11" name="Content Placeholder 10">
                <a:extLst>
                  <a:ext uri="{FF2B5EF4-FFF2-40B4-BE49-F238E27FC236}">
                    <a16:creationId xmlns:a16="http://schemas.microsoft.com/office/drawing/2014/main" id="{1078F560-3941-79C6-5E7A-9185BBAA4187}"/>
                  </a:ext>
                </a:extLst>
              </p:cNvPr>
              <p:cNvSpPr>
                <a:spLocks noGrp="1" noRot="1" noChangeAspect="1" noMove="1" noResize="1" noEditPoints="1" noAdjustHandles="1" noChangeArrowheads="1" noChangeShapeType="1" noTextEdit="1"/>
              </p:cNvSpPr>
              <p:nvPr>
                <p:ph idx="1"/>
              </p:nvPr>
            </p:nvSpPr>
            <p:spPr>
              <a:xfrm>
                <a:off x="613778" y="1833209"/>
                <a:ext cx="8316653" cy="2689256"/>
              </a:xfrm>
              <a:blipFill>
                <a:blip r:embed="rId6"/>
                <a:stretch>
                  <a:fillRect l="-610" t="-469" b="-1408"/>
                </a:stretch>
              </a:blipFill>
              <a:ln>
                <a:solidFill>
                  <a:schemeClr val="tx2"/>
                </a:solidFill>
              </a:ln>
            </p:spPr>
            <p:txBody>
              <a:bodyPr/>
              <a:lstStyle/>
              <a:p>
                <a:r>
                  <a:rPr lang="en-US">
                    <a:noFill/>
                  </a:rPr>
                  <a:t> </a:t>
                </a:r>
              </a:p>
            </p:txBody>
          </p:sp>
        </mc:Fallback>
      </mc:AlternateContent>
      <p:sp>
        <p:nvSpPr>
          <p:cNvPr id="12" name="TextBox 11">
            <a:extLst>
              <a:ext uri="{FF2B5EF4-FFF2-40B4-BE49-F238E27FC236}">
                <a16:creationId xmlns:a16="http://schemas.microsoft.com/office/drawing/2014/main" id="{9E863B51-6272-0463-81A5-203CC72A3A46}"/>
              </a:ext>
            </a:extLst>
          </p:cNvPr>
          <p:cNvSpPr txBox="1"/>
          <p:nvPr/>
        </p:nvSpPr>
        <p:spPr>
          <a:xfrm>
            <a:off x="543446" y="1206815"/>
            <a:ext cx="9765133" cy="369332"/>
          </a:xfrm>
          <a:prstGeom prst="rect">
            <a:avLst/>
          </a:prstGeom>
          <a:noFill/>
        </p:spPr>
        <p:txBody>
          <a:bodyPr wrap="square" rtlCol="0">
            <a:spAutoFit/>
          </a:bodyPr>
          <a:lstStyle/>
          <a:p>
            <a:pPr>
              <a:spcBef>
                <a:spcPts val="1200"/>
              </a:spcBef>
              <a:spcAft>
                <a:spcPts val="600"/>
              </a:spcAft>
            </a:pPr>
            <a:r>
              <a:rPr lang="en-US" b="1" dirty="0">
                <a:latin typeface="Baskerville" panose="02020502070401020303"/>
              </a:rPr>
              <a:t>Definition: </a:t>
            </a:r>
            <a:r>
              <a:rPr lang="en-US" dirty="0">
                <a:latin typeface="Baskerville" panose="02020502070401020303"/>
              </a:rPr>
              <a:t>Let a distribution F with density f be </a:t>
            </a:r>
            <a:r>
              <a:rPr lang="en-US" b="1" dirty="0">
                <a:latin typeface="Baskerville" panose="02020502070401020303"/>
              </a:rPr>
              <a:t>log-concave</a:t>
            </a:r>
            <a:r>
              <a:rPr lang="en-US" dirty="0">
                <a:latin typeface="Baskerville" panose="02020502070401020303"/>
              </a:rPr>
              <a:t> if log(f(x)) is a concave function</a:t>
            </a:r>
            <a:endParaRPr lang="en-US" i="1" baseline="-25000" dirty="0">
              <a:latin typeface="Baskerville" panose="02020502070401020303"/>
            </a:endParaRPr>
          </a:p>
        </p:txBody>
      </p:sp>
    </p:spTree>
    <p:extLst>
      <p:ext uri="{BB962C8B-B14F-4D97-AF65-F5344CB8AC3E}">
        <p14:creationId xmlns:p14="http://schemas.microsoft.com/office/powerpoint/2010/main" val="2839764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7277D46-7D76-F44B-A09E-B9910EBCD56F}"/>
              </a:ext>
            </a:extLst>
          </p:cNvPr>
          <p:cNvCxnSpPr>
            <a:cxnSpLocks/>
          </p:cNvCxnSpPr>
          <p:nvPr/>
        </p:nvCxnSpPr>
        <p:spPr>
          <a:xfrm>
            <a:off x="11728606" y="228600"/>
            <a:ext cx="0" cy="64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3DE43DC-FE87-B449-98CE-234D7B333E53}"/>
              </a:ext>
            </a:extLst>
          </p:cNvPr>
          <p:cNvCxnSpPr>
            <a:cxnSpLocks/>
          </p:cNvCxnSpPr>
          <p:nvPr/>
        </p:nvCxnSpPr>
        <p:spPr>
          <a:xfrm flipH="1">
            <a:off x="231371" y="6403571"/>
            <a:ext cx="1172925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0D05B0A-64C7-7141-855E-0640852DF730}"/>
              </a:ext>
            </a:extLst>
          </p:cNvPr>
          <p:cNvSpPr txBox="1"/>
          <p:nvPr/>
        </p:nvSpPr>
        <p:spPr>
          <a:xfrm>
            <a:off x="463393" y="454428"/>
            <a:ext cx="11198007" cy="461665"/>
          </a:xfrm>
          <a:prstGeom prst="rect">
            <a:avLst/>
          </a:prstGeom>
          <a:noFill/>
        </p:spPr>
        <p:txBody>
          <a:bodyPr wrap="square" rtlCol="0" anchor="ctr">
            <a:spAutoFit/>
          </a:bodyPr>
          <a:lstStyle/>
          <a:p>
            <a:r>
              <a:rPr lang="en-US" sz="2400" dirty="0">
                <a:latin typeface="Baskerville" panose="02020502070401020303" pitchFamily="18" charset="0"/>
                <a:ea typeface="Baskerville" panose="02020502070401020303" pitchFamily="18" charset="0"/>
              </a:rPr>
              <a:t>412Connect Platform: Recommendation Policies</a:t>
            </a:r>
          </a:p>
        </p:txBody>
      </p:sp>
      <p:sp>
        <p:nvSpPr>
          <p:cNvPr id="11" name="TextBox 10">
            <a:extLst>
              <a:ext uri="{FF2B5EF4-FFF2-40B4-BE49-F238E27FC236}">
                <a16:creationId xmlns:a16="http://schemas.microsoft.com/office/drawing/2014/main" id="{41C000CE-F447-60A8-C0C7-F8120B232DD1}"/>
              </a:ext>
            </a:extLst>
          </p:cNvPr>
          <p:cNvSpPr txBox="1"/>
          <p:nvPr/>
        </p:nvSpPr>
        <p:spPr>
          <a:xfrm>
            <a:off x="530600" y="911132"/>
            <a:ext cx="6465706" cy="4462760"/>
          </a:xfrm>
          <a:prstGeom prst="rect">
            <a:avLst/>
          </a:prstGeom>
          <a:noFill/>
        </p:spPr>
        <p:txBody>
          <a:bodyPr wrap="square" rtlCol="0">
            <a:spAutoFit/>
          </a:bodyPr>
          <a:lstStyle/>
          <a:p>
            <a:pPr>
              <a:spcAft>
                <a:spcPts val="600"/>
              </a:spcAft>
            </a:pPr>
            <a:endParaRPr lang="en-US" dirty="0">
              <a:latin typeface="Baskerville" panose="02020502070401020303" pitchFamily="18" charset="0"/>
              <a:ea typeface="Baskerville" panose="02020502070401020303" pitchFamily="18" charset="0"/>
            </a:endParaRPr>
          </a:p>
          <a:p>
            <a:pPr>
              <a:spcAft>
                <a:spcPts val="600"/>
              </a:spcAft>
            </a:pPr>
            <a:r>
              <a:rPr lang="en-US" u="sng" dirty="0">
                <a:latin typeface="Baskerville" panose="02020502070401020303" pitchFamily="18" charset="0"/>
                <a:ea typeface="Baskerville" panose="02020502070401020303" pitchFamily="18" charset="0"/>
              </a:rPr>
              <a:t>Recommendation policies for 412: Properties</a:t>
            </a:r>
            <a:endParaRPr lang="en-US" dirty="0">
              <a:latin typeface="Baskerville" panose="02020502070401020303" pitchFamily="18" charset="0"/>
              <a:ea typeface="Baskerville" panose="02020502070401020303" pitchFamily="18" charset="0"/>
            </a:endParaRPr>
          </a:p>
          <a:p>
            <a:pPr>
              <a:spcAft>
                <a:spcPts val="600"/>
              </a:spcAft>
            </a:pPr>
            <a:r>
              <a:rPr lang="en-US" dirty="0">
                <a:latin typeface="Baskerville" panose="02020502070401020303" pitchFamily="18" charset="0"/>
                <a:ea typeface="Baskerville" panose="02020502070401020303" pitchFamily="18" charset="0"/>
              </a:rPr>
              <a:t>1. Dictates the order in which businesses are presented to a user</a:t>
            </a:r>
          </a:p>
          <a:p>
            <a:pPr marL="742950" lvl="1" indent="-285750">
              <a:spcAft>
                <a:spcPts val="600"/>
              </a:spcAft>
              <a:buFont typeface="Arial" panose="020B0604020202020204" pitchFamily="34" charset="0"/>
              <a:buChar char="•"/>
            </a:pPr>
            <a:r>
              <a:rPr lang="en-US" dirty="0">
                <a:latin typeface="Baskerville" panose="02020502070401020303" pitchFamily="18" charset="0"/>
                <a:ea typeface="Baskerville" panose="02020502070401020303" pitchFamily="18" charset="0"/>
              </a:rPr>
              <a:t>Let </a:t>
            </a:r>
            <a:r>
              <a:rPr lang="el-GR" dirty="0">
                <a:latin typeface="Baskerville" panose="02020502070401020303" pitchFamily="18" charset="0"/>
                <a:ea typeface="Baskerville" panose="02020502070401020303" pitchFamily="18" charset="0"/>
              </a:rPr>
              <a:t>Σ</a:t>
            </a:r>
            <a:r>
              <a:rPr lang="en-US" baseline="-25000" dirty="0">
                <a:latin typeface="Baskerville" panose="02020502070401020303" pitchFamily="18" charset="0"/>
                <a:ea typeface="Baskerville" panose="02020502070401020303" pitchFamily="18" charset="0"/>
              </a:rPr>
              <a:t>k</a:t>
            </a:r>
            <a:r>
              <a:rPr lang="en-US" dirty="0">
                <a:latin typeface="Baskerville" panose="02020502070401020303" pitchFamily="18" charset="0"/>
                <a:ea typeface="Baskerville" panose="02020502070401020303" pitchFamily="18" charset="0"/>
              </a:rPr>
              <a:t> be the set of permutations on k</a:t>
            </a:r>
          </a:p>
          <a:p>
            <a:pPr>
              <a:spcAft>
                <a:spcPts val="600"/>
              </a:spcAft>
            </a:pPr>
            <a:r>
              <a:rPr lang="en-US" dirty="0">
                <a:latin typeface="Baskerville" panose="02020502070401020303" pitchFamily="18" charset="0"/>
                <a:ea typeface="Baskerville" panose="02020502070401020303" pitchFamily="18" charset="0"/>
              </a:rPr>
              <a:t>2. The probability of a user interacting with a business is decreases with display order placement </a:t>
            </a:r>
          </a:p>
          <a:p>
            <a:pPr marL="742950" lvl="1" indent="-285750">
              <a:spcAft>
                <a:spcPts val="600"/>
              </a:spcAft>
              <a:buFont typeface="Arial" panose="020B0604020202020204" pitchFamily="34" charset="0"/>
              <a:buChar char="•"/>
            </a:pPr>
            <a:r>
              <a:rPr lang="en-US" dirty="0">
                <a:latin typeface="Baskerville" panose="02020502070401020303" pitchFamily="18" charset="0"/>
                <a:ea typeface="Baskerville" panose="02020502070401020303" pitchFamily="18" charset="0"/>
              </a:rPr>
              <a:t>Cascade model - decreasing exponentially at rate </a:t>
            </a:r>
            <a:r>
              <a:rPr lang="el-GR" dirty="0">
                <a:latin typeface="Cambria Math" panose="02040503050406030204" pitchFamily="18" charset="0"/>
                <a:ea typeface="Cambria Math" panose="02040503050406030204" pitchFamily="18" charset="0"/>
              </a:rPr>
              <a:t>𝛿</a:t>
            </a:r>
            <a:r>
              <a:rPr lang="en-US" dirty="0">
                <a:latin typeface="Baskerville" panose="02020502070401020303" pitchFamily="18" charset="0"/>
                <a:ea typeface="Baskerville" panose="02020502070401020303" pitchFamily="18" charset="0"/>
              </a:rPr>
              <a:t> </a:t>
            </a:r>
          </a:p>
          <a:p>
            <a:pPr>
              <a:spcAft>
                <a:spcPts val="600"/>
              </a:spcAft>
            </a:pPr>
            <a:r>
              <a:rPr lang="en-US" dirty="0">
                <a:latin typeface="Baskerville" panose="02020502070401020303" pitchFamily="18" charset="0"/>
                <a:ea typeface="Baskerville" panose="02020502070401020303" pitchFamily="18" charset="0"/>
              </a:rPr>
              <a:t>3. Users report preferences. Binary, set of preferred a business types</a:t>
            </a:r>
          </a:p>
          <a:p>
            <a:pPr marL="742950" lvl="1" indent="-285750">
              <a:spcAft>
                <a:spcPts val="600"/>
              </a:spcAft>
              <a:buFont typeface="Arial" panose="020B0604020202020204" pitchFamily="34" charset="0"/>
              <a:buChar char="•"/>
            </a:pPr>
            <a:r>
              <a:rPr lang="en-US" dirty="0">
                <a:latin typeface="Baskerville" panose="02020502070401020303"/>
              </a:rPr>
              <a:t>For each user two sets: Preferred and ~Preferred.</a:t>
            </a:r>
            <a:endParaRPr lang="en-US" dirty="0">
              <a:latin typeface="Baskerville" panose="02020502070401020303"/>
              <a:ea typeface="Baskerville" panose="02020502070401020303" pitchFamily="18" charset="0"/>
            </a:endParaRPr>
          </a:p>
          <a:p>
            <a:pPr>
              <a:spcAft>
                <a:spcPts val="600"/>
              </a:spcAft>
            </a:pPr>
            <a:r>
              <a:rPr lang="en-US" dirty="0">
                <a:latin typeface="Baskerville" panose="02020502070401020303" pitchFamily="18" charset="0"/>
                <a:ea typeface="Baskerville" panose="02020502070401020303" pitchFamily="18" charset="0"/>
              </a:rPr>
              <a:t>4. Maintains the sum of expected engagement from all users as a running total for each business</a:t>
            </a:r>
          </a:p>
          <a:p>
            <a:pPr marL="742950" lvl="1" indent="-285750">
              <a:spcAft>
                <a:spcPts val="600"/>
              </a:spcAft>
              <a:buFont typeface="Arial" panose="020B0604020202020204" pitchFamily="34" charset="0"/>
              <a:buChar char="•"/>
            </a:pPr>
            <a:r>
              <a:rPr lang="en-US" dirty="0">
                <a:latin typeface="Baskerville" panose="02020502070401020303"/>
              </a:rPr>
              <a:t>R</a:t>
            </a:r>
            <a:r>
              <a:rPr lang="en-US" baseline="-25000" dirty="0">
                <a:latin typeface="Baskerville" panose="02020502070401020303"/>
              </a:rPr>
              <a:t>t</a:t>
            </a:r>
            <a:r>
              <a:rPr lang="en-US" dirty="0">
                <a:latin typeface="Baskerville" panose="02020502070401020303"/>
              </a:rPr>
              <a:t>(B</a:t>
            </a:r>
            <a:r>
              <a:rPr lang="en-US" baseline="-25000" dirty="0">
                <a:latin typeface="Baskerville" panose="02020502070401020303"/>
              </a:rPr>
              <a:t>i</a:t>
            </a:r>
            <a:r>
              <a:rPr lang="en-US" dirty="0">
                <a:latin typeface="Baskerville" panose="02020502070401020303"/>
              </a:rPr>
              <a:t>) is the total engagement of business B</a:t>
            </a:r>
            <a:r>
              <a:rPr lang="en-US" baseline="-25000" dirty="0">
                <a:latin typeface="Baskerville" panose="02020502070401020303"/>
              </a:rPr>
              <a:t>i</a:t>
            </a:r>
            <a:r>
              <a:rPr lang="en-US" dirty="0">
                <a:latin typeface="Baskerville" panose="02020502070401020303"/>
              </a:rPr>
              <a:t> at time t</a:t>
            </a:r>
            <a:endParaRPr lang="en-US" dirty="0">
              <a:latin typeface="Baskerville" panose="02020502070401020303" pitchFamily="18" charset="0"/>
              <a:ea typeface="Baskerville" panose="02020502070401020303" pitchFamily="18" charset="0"/>
            </a:endParaRPr>
          </a:p>
          <a:p>
            <a:pPr marL="742950" lvl="1" indent="-285750">
              <a:spcAft>
                <a:spcPts val="600"/>
              </a:spcAft>
              <a:buFont typeface="Arial" panose="020B0604020202020204" pitchFamily="34" charset="0"/>
              <a:buChar char="•"/>
            </a:pPr>
            <a:r>
              <a:rPr lang="en-US" dirty="0">
                <a:latin typeface="Baskerville" panose="02020502070401020303"/>
              </a:rPr>
              <a:t>Reward depends on preferences and position</a:t>
            </a:r>
          </a:p>
        </p:txBody>
      </p:sp>
      <p:sp>
        <p:nvSpPr>
          <p:cNvPr id="4" name="Footer Placeholder 3">
            <a:extLst>
              <a:ext uri="{FF2B5EF4-FFF2-40B4-BE49-F238E27FC236}">
                <a16:creationId xmlns:a16="http://schemas.microsoft.com/office/drawing/2014/main" id="{F47FE072-7241-46D8-83AA-5A71E8B9EB97}"/>
              </a:ext>
            </a:extLst>
          </p:cNvPr>
          <p:cNvSpPr>
            <a:spLocks noGrp="1"/>
          </p:cNvSpPr>
          <p:nvPr>
            <p:ph type="ftr" sz="quarter" idx="11"/>
          </p:nvPr>
        </p:nvSpPr>
        <p:spPr/>
        <p:txBody>
          <a:bodyPr/>
          <a:lstStyle/>
          <a:p>
            <a:r>
              <a:rPr lang="en-US"/>
              <a:t>YinzOR 2023</a:t>
            </a:r>
            <a:endParaRPr lang="en-US" dirty="0"/>
          </a:p>
        </p:txBody>
      </p:sp>
      <p:sp>
        <p:nvSpPr>
          <p:cNvPr id="8" name="Slide Number Placeholder 7">
            <a:extLst>
              <a:ext uri="{FF2B5EF4-FFF2-40B4-BE49-F238E27FC236}">
                <a16:creationId xmlns:a16="http://schemas.microsoft.com/office/drawing/2014/main" id="{8F67D405-3420-4D8E-BBAE-A9910FB4EF53}"/>
              </a:ext>
            </a:extLst>
          </p:cNvPr>
          <p:cNvSpPr>
            <a:spLocks noGrp="1"/>
          </p:cNvSpPr>
          <p:nvPr>
            <p:ph type="sldNum" sz="quarter" idx="12"/>
          </p:nvPr>
        </p:nvSpPr>
        <p:spPr/>
        <p:txBody>
          <a:bodyPr/>
          <a:lstStyle/>
          <a:p>
            <a:fld id="{8A7A6979-0714-4377-B894-6BE4C2D6E202}" type="slidenum">
              <a:rPr lang="en-US" smtClean="0"/>
              <a:pPr/>
              <a:t>16</a:t>
            </a:fld>
            <a:endParaRPr lang="en-US" dirty="0"/>
          </a:p>
        </p:txBody>
      </p:sp>
      <p:pic>
        <p:nvPicPr>
          <p:cNvPr id="19" name="Picture 18" descr="Graphical user interface, application, Teams&#10;&#10;Description automatically generated">
            <a:extLst>
              <a:ext uri="{FF2B5EF4-FFF2-40B4-BE49-F238E27FC236}">
                <a16:creationId xmlns:a16="http://schemas.microsoft.com/office/drawing/2014/main" id="{54C1D781-89DB-4274-AAE9-F144DDB6983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5114" b="78046" l="9956" r="89956">
                        <a14:foregroundMark x1="35822" y1="57912" x2="51822" y2="59465"/>
                        <a14:foregroundMark x1="50400" y1="57697" x2="75822" y2="58260"/>
                        <a14:foregroundMark x1="46756" y1="58260" x2="47111" y2="58260"/>
                        <a14:foregroundMark x1="48533" y1="58795" x2="50044" y2="58367"/>
                        <a14:foregroundMark x1="38400" y1="56600" x2="56444" y2="59357"/>
                        <a14:foregroundMark x1="56444" y1="59357" x2="57956" y2="58688"/>
                        <a14:foregroundMark x1="49689" y1="58902" x2="40978" y2="58795"/>
                        <a14:foregroundMark x1="46400" y1="68407" x2="46044" y2="64257"/>
                        <a14:foregroundMark x1="35822" y1="63507" x2="32444" y2="56948"/>
                        <a14:foregroundMark x1="32444" y1="56948" x2="31289" y2="67871"/>
                        <a14:foregroundMark x1="31289" y1="67871" x2="60178" y2="68755"/>
                        <a14:foregroundMark x1="60178" y1="68755" x2="59467" y2="67764"/>
                        <a14:foregroundMark x1="58756" y1="65141" x2="69244" y2="70067"/>
                        <a14:foregroundMark x1="69244" y1="70067" x2="59556" y2="64284"/>
                        <a14:foregroundMark x1="59556" y1="64284" x2="73600" y2="73307"/>
                        <a14:foregroundMark x1="73600" y1="73307" x2="75733" y2="68032"/>
                        <a14:foregroundMark x1="75733" y1="68032" x2="75556" y2="73655"/>
                        <a14:foregroundMark x1="75556" y1="73655" x2="57422" y2="75448"/>
                        <a14:foregroundMark x1="57422" y1="75448" x2="38667" y2="75529"/>
                        <a14:foregroundMark x1="38667" y1="75529" x2="19467" y2="73333"/>
                        <a14:foregroundMark x1="19467" y1="73333" x2="16444" y2="66479"/>
                        <a14:foregroundMark x1="16444" y1="66479" x2="29956" y2="63052"/>
                        <a14:foregroundMark x1="29956" y1="63052" x2="48089" y2="62436"/>
                        <a14:foregroundMark x1="48089" y1="62436" x2="65600" y2="64150"/>
                        <a14:foregroundMark x1="65600" y1="64150" x2="65600" y2="64150"/>
                        <a14:foregroundMark x1="68889" y1="65355" x2="72622" y2="71245"/>
                        <a14:foregroundMark x1="72622" y1="71245" x2="82222" y2="66613"/>
                        <a14:foregroundMark x1="82222" y1="66613" x2="79022" y2="61392"/>
                        <a14:foregroundMark x1="79022" y1="61392" x2="61067" y2="59036"/>
                        <a14:foregroundMark x1="61067" y1="59036" x2="46400" y2="59679"/>
                        <a14:foregroundMark x1="13333" y1="61098" x2="19911" y2="73574"/>
                        <a14:foregroundMark x1="19911" y1="73574" x2="39378" y2="73307"/>
                        <a14:foregroundMark x1="39378" y1="73307" x2="79289" y2="74431"/>
                        <a14:foregroundMark x1="79289" y1="74431" x2="79378" y2="62142"/>
                        <a14:foregroundMark x1="79378" y1="62142" x2="79022" y2="62088"/>
                        <a14:foregroundMark x1="11911" y1="63936" x2="16089" y2="75823"/>
                        <a14:foregroundMark x1="16089" y1="75823" x2="43378" y2="77617"/>
                        <a14:foregroundMark x1="43378" y1="77617" x2="60000" y2="75904"/>
                        <a14:foregroundMark x1="60000" y1="75904" x2="72267" y2="71754"/>
                        <a14:foregroundMark x1="72267" y1="71754" x2="79733" y2="64900"/>
                        <a14:foregroundMark x1="79733" y1="64900" x2="67822" y2="56278"/>
                        <a14:foregroundMark x1="81956" y1="69398" x2="72000" y2="74270"/>
                        <a14:foregroundMark x1="72000" y1="74270" x2="52889" y2="75422"/>
                        <a14:foregroundMark x1="52889" y1="75422" x2="44444" y2="69880"/>
                        <a14:foregroundMark x1="44444" y1="69880" x2="55467" y2="67871"/>
                        <a14:foregroundMark x1="80889" y1="76519" x2="23556" y2="75074"/>
                        <a14:foregroundMark x1="23556" y1="75074" x2="26133" y2="68755"/>
                        <a14:foregroundMark x1="26133" y1="68755" x2="60178" y2="68059"/>
                        <a14:foregroundMark x1="60178" y1="68059" x2="77156" y2="69612"/>
                        <a14:foregroundMark x1="77156" y1="69612" x2="87022" y2="74485"/>
                        <a14:foregroundMark x1="87022" y1="74485" x2="76533" y2="76734"/>
                        <a14:foregroundMark x1="86311" y1="74110" x2="84089" y2="62490"/>
                        <a14:foregroundMark x1="84089" y1="62490" x2="22311" y2="62410"/>
                        <a14:foregroundMark x1="22311" y1="62410" x2="15200" y2="68407"/>
                        <a14:foregroundMark x1="15200" y1="68407" x2="15556" y2="74110"/>
                        <a14:foregroundMark x1="15556" y1="74110" x2="31378" y2="77108"/>
                        <a14:foregroundMark x1="31378" y1="77108" x2="51111" y2="77162"/>
                        <a14:foregroundMark x1="51111" y1="77162" x2="86667" y2="76627"/>
                        <a14:foregroundMark x1="86667" y1="77055" x2="84533" y2="59813"/>
                        <a14:foregroundMark x1="84533" y1="59813" x2="64444" y2="58688"/>
                        <a14:foregroundMark x1="64444" y1="58688" x2="24444" y2="60107"/>
                        <a14:foregroundMark x1="24444" y1="60107" x2="13689" y2="64552"/>
                        <a14:foregroundMark x1="13689" y1="64552" x2="13778" y2="76011"/>
                        <a14:foregroundMark x1="13778" y1="76011" x2="64000" y2="77269"/>
                        <a14:foregroundMark x1="64000" y1="77269" x2="77244" y2="76841"/>
                        <a14:foregroundMark x1="83022" y1="78046" x2="83022" y2="78046"/>
                        <a14:foregroundMark x1="84533" y1="77697" x2="84533" y2="77697"/>
                        <a14:foregroundMark x1="39822" y1="72129" x2="39822" y2="72129"/>
                        <a14:foregroundMark x1="35822" y1="72343" x2="35822" y2="72343"/>
                        <a14:foregroundMark x1="35467" y1="72343" x2="35467" y2="72343"/>
                      </a14:backgroundRemoval>
                    </a14:imgEffect>
                    <a14:imgEffect>
                      <a14:saturation sat="33000"/>
                    </a14:imgEffect>
                  </a14:imgLayer>
                </a14:imgProps>
              </a:ext>
            </a:extLst>
          </a:blip>
          <a:srcRect t="41150" b="19032"/>
          <a:stretch/>
        </p:blipFill>
        <p:spPr>
          <a:xfrm>
            <a:off x="9641701" y="1309957"/>
            <a:ext cx="1520411" cy="2009962"/>
          </a:xfrm>
          <a:prstGeom prst="rect">
            <a:avLst/>
          </a:prstGeom>
          <a:effectLst>
            <a:softEdge rad="12700"/>
          </a:effectLst>
        </p:spPr>
      </p:pic>
      <p:pic>
        <p:nvPicPr>
          <p:cNvPr id="20" name="Picture 19" descr="Graphical user interface, application, Teams&#10;&#10;Description automatically generated">
            <a:extLst>
              <a:ext uri="{FF2B5EF4-FFF2-40B4-BE49-F238E27FC236}">
                <a16:creationId xmlns:a16="http://schemas.microsoft.com/office/drawing/2014/main" id="{A73062C2-9108-4336-AE07-5BB078328D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5114" b="78046" l="9956" r="89956">
                        <a14:foregroundMark x1="35822" y1="57912" x2="51822" y2="59465"/>
                        <a14:foregroundMark x1="50400" y1="57697" x2="75822" y2="58260"/>
                        <a14:foregroundMark x1="46756" y1="58260" x2="47111" y2="58260"/>
                        <a14:foregroundMark x1="48533" y1="58795" x2="50044" y2="58367"/>
                        <a14:foregroundMark x1="38400" y1="56600" x2="56444" y2="59357"/>
                        <a14:foregroundMark x1="56444" y1="59357" x2="57956" y2="58688"/>
                        <a14:foregroundMark x1="49689" y1="58902" x2="40978" y2="58795"/>
                        <a14:foregroundMark x1="46400" y1="68407" x2="46044" y2="64257"/>
                        <a14:foregroundMark x1="35822" y1="63507" x2="32444" y2="56948"/>
                        <a14:foregroundMark x1="32444" y1="56948" x2="31289" y2="67871"/>
                        <a14:foregroundMark x1="31289" y1="67871" x2="60178" y2="68755"/>
                        <a14:foregroundMark x1="60178" y1="68755" x2="59467" y2="67764"/>
                        <a14:foregroundMark x1="58756" y1="65141" x2="69244" y2="70067"/>
                        <a14:foregroundMark x1="69244" y1="70067" x2="59556" y2="64284"/>
                        <a14:foregroundMark x1="59556" y1="64284" x2="73600" y2="73307"/>
                        <a14:foregroundMark x1="73600" y1="73307" x2="75733" y2="68032"/>
                        <a14:foregroundMark x1="75733" y1="68032" x2="75556" y2="73655"/>
                        <a14:foregroundMark x1="75556" y1="73655" x2="57422" y2="75448"/>
                        <a14:foregroundMark x1="57422" y1="75448" x2="38667" y2="75529"/>
                        <a14:foregroundMark x1="38667" y1="75529" x2="19467" y2="73333"/>
                        <a14:foregroundMark x1="19467" y1="73333" x2="16444" y2="66479"/>
                        <a14:foregroundMark x1="16444" y1="66479" x2="29956" y2="63052"/>
                        <a14:foregroundMark x1="29956" y1="63052" x2="48089" y2="62436"/>
                        <a14:foregroundMark x1="48089" y1="62436" x2="65600" y2="64150"/>
                        <a14:foregroundMark x1="65600" y1="64150" x2="65600" y2="64150"/>
                        <a14:foregroundMark x1="68889" y1="65355" x2="72622" y2="71245"/>
                        <a14:foregroundMark x1="72622" y1="71245" x2="82222" y2="66613"/>
                        <a14:foregroundMark x1="82222" y1="66613" x2="79022" y2="61392"/>
                        <a14:foregroundMark x1="79022" y1="61392" x2="61067" y2="59036"/>
                        <a14:foregroundMark x1="61067" y1="59036" x2="46400" y2="59679"/>
                        <a14:foregroundMark x1="13333" y1="61098" x2="19911" y2="73574"/>
                        <a14:foregroundMark x1="19911" y1="73574" x2="39378" y2="73307"/>
                        <a14:foregroundMark x1="39378" y1="73307" x2="79289" y2="74431"/>
                        <a14:foregroundMark x1="79289" y1="74431" x2="79378" y2="62142"/>
                        <a14:foregroundMark x1="79378" y1="62142" x2="79022" y2="62088"/>
                        <a14:foregroundMark x1="11911" y1="63936" x2="16089" y2="75823"/>
                        <a14:foregroundMark x1="16089" y1="75823" x2="43378" y2="77617"/>
                        <a14:foregroundMark x1="43378" y1="77617" x2="60000" y2="75904"/>
                        <a14:foregroundMark x1="60000" y1="75904" x2="72267" y2="71754"/>
                        <a14:foregroundMark x1="72267" y1="71754" x2="79733" y2="64900"/>
                        <a14:foregroundMark x1="79733" y1="64900" x2="67822" y2="56278"/>
                        <a14:foregroundMark x1="81956" y1="69398" x2="72000" y2="74270"/>
                        <a14:foregroundMark x1="72000" y1="74270" x2="52889" y2="75422"/>
                        <a14:foregroundMark x1="52889" y1="75422" x2="44444" y2="69880"/>
                        <a14:foregroundMark x1="44444" y1="69880" x2="55467" y2="67871"/>
                        <a14:foregroundMark x1="80889" y1="76519" x2="23556" y2="75074"/>
                        <a14:foregroundMark x1="23556" y1="75074" x2="26133" y2="68755"/>
                        <a14:foregroundMark x1="26133" y1="68755" x2="60178" y2="68059"/>
                        <a14:foregroundMark x1="60178" y1="68059" x2="77156" y2="69612"/>
                        <a14:foregroundMark x1="77156" y1="69612" x2="87022" y2="74485"/>
                        <a14:foregroundMark x1="87022" y1="74485" x2="76533" y2="76734"/>
                        <a14:foregroundMark x1="86311" y1="74110" x2="84089" y2="62490"/>
                        <a14:foregroundMark x1="84089" y1="62490" x2="22311" y2="62410"/>
                        <a14:foregroundMark x1="22311" y1="62410" x2="15200" y2="68407"/>
                        <a14:foregroundMark x1="15200" y1="68407" x2="15556" y2="74110"/>
                        <a14:foregroundMark x1="15556" y1="74110" x2="31378" y2="77108"/>
                        <a14:foregroundMark x1="31378" y1="77108" x2="51111" y2="77162"/>
                        <a14:foregroundMark x1="51111" y1="77162" x2="86667" y2="76627"/>
                        <a14:foregroundMark x1="86667" y1="77055" x2="84533" y2="59813"/>
                        <a14:foregroundMark x1="84533" y1="59813" x2="64444" y2="58688"/>
                        <a14:foregroundMark x1="64444" y1="58688" x2="24444" y2="60107"/>
                        <a14:foregroundMark x1="24444" y1="60107" x2="13689" y2="64552"/>
                        <a14:foregroundMark x1="13689" y1="64552" x2="13778" y2="76011"/>
                        <a14:foregroundMark x1="13778" y1="76011" x2="64000" y2="77269"/>
                        <a14:foregroundMark x1="64000" y1="77269" x2="77244" y2="76841"/>
                        <a14:foregroundMark x1="83022" y1="78046" x2="83022" y2="78046"/>
                        <a14:foregroundMark x1="84533" y1="77697" x2="84533" y2="77697"/>
                        <a14:foregroundMark x1="39822" y1="72129" x2="39822" y2="72129"/>
                        <a14:foregroundMark x1="35822" y1="72343" x2="35822" y2="72343"/>
                        <a14:foregroundMark x1="35467" y1="72343" x2="35467" y2="72343"/>
                      </a14:backgroundRemoval>
                    </a14:imgEffect>
                    <a14:imgEffect>
                      <a14:saturation sat="66000"/>
                    </a14:imgEffect>
                  </a14:imgLayer>
                </a14:imgProps>
              </a:ext>
            </a:extLst>
          </a:blip>
          <a:srcRect t="41150" b="19032"/>
          <a:stretch/>
        </p:blipFill>
        <p:spPr>
          <a:xfrm>
            <a:off x="8582680" y="914925"/>
            <a:ext cx="2118043" cy="2800023"/>
          </a:xfrm>
          <a:prstGeom prst="rect">
            <a:avLst/>
          </a:prstGeom>
          <a:effectLst>
            <a:softEdge rad="12700"/>
          </a:effectLst>
        </p:spPr>
      </p:pic>
      <p:pic>
        <p:nvPicPr>
          <p:cNvPr id="21" name="Picture 20" descr="Graphical user interface, application, Teams&#10;&#10;Description automatically generated">
            <a:extLst>
              <a:ext uri="{FF2B5EF4-FFF2-40B4-BE49-F238E27FC236}">
                <a16:creationId xmlns:a16="http://schemas.microsoft.com/office/drawing/2014/main" id="{C9FBE051-49FC-48C3-82EA-918BEB88CF4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5114" b="77269" l="9956" r="89956">
                        <a14:foregroundMark x1="32711" y1="58420" x2="32711" y2="58420"/>
                        <a14:foregroundMark x1="39911" y1="58179" x2="39911" y2="58179"/>
                        <a14:foregroundMark x1="39911" y1="58179" x2="39911" y2="58179"/>
                        <a14:foregroundMark x1="31556" y1="58179" x2="49422" y2="58313"/>
                        <a14:foregroundMark x1="49422" y1="58313" x2="33422" y2="57751"/>
                        <a14:foregroundMark x1="51911" y1="58179" x2="51911" y2="58179"/>
                        <a14:foregroundMark x1="51911" y1="58179" x2="59911" y2="60054"/>
                        <a14:foregroundMark x1="50844" y1="63882" x2="50844" y2="63882"/>
                        <a14:foregroundMark x1="55911" y1="63213" x2="55911" y2="63213"/>
                        <a14:foregroundMark x1="55911" y1="63213" x2="55911" y2="63213"/>
                        <a14:foregroundMark x1="49778" y1="63320" x2="62933" y2="67845"/>
                        <a14:foregroundMark x1="62933" y1="67845" x2="65333" y2="61794"/>
                        <a14:foregroundMark x1="65333" y1="61794" x2="65333" y2="61794"/>
                        <a14:foregroundMark x1="56978" y1="64632" x2="62844" y2="71513"/>
                        <a14:foregroundMark x1="62844" y1="71513" x2="68178" y2="64605"/>
                        <a14:foregroundMark x1="68178" y1="64605" x2="54933" y2="60107"/>
                        <a14:foregroundMark x1="54933" y1="60107" x2="47289" y2="65141"/>
                        <a14:foregroundMark x1="47289" y1="65141" x2="48622" y2="65837"/>
                        <a14:foregroundMark x1="41422" y1="70977" x2="41422" y2="70977"/>
                        <a14:foregroundMark x1="33422" y1="67149" x2="33422" y2="67149"/>
                        <a14:foregroundMark x1="33422" y1="67149" x2="33422" y2="67149"/>
                        <a14:foregroundMark x1="33422" y1="67149" x2="33422" y2="67149"/>
                        <a14:foregroundMark x1="29067" y1="72182" x2="73511" y2="71379"/>
                        <a14:foregroundMark x1="73511" y1="71379" x2="74044" y2="71191"/>
                        <a14:foregroundMark x1="74044" y1="70977" x2="54578" y2="67015"/>
                        <a14:foregroundMark x1="54578" y1="67015" x2="34400" y2="67015"/>
                        <a14:foregroundMark x1="34400" y1="67015" x2="20089" y2="70656"/>
                        <a14:foregroundMark x1="20089" y1="70656" x2="24444" y2="76278"/>
                        <a14:foregroundMark x1="24444" y1="76278" x2="43467" y2="76921"/>
                        <a14:foregroundMark x1="43467" y1="76921" x2="63822" y2="75984"/>
                        <a14:foregroundMark x1="63822" y1="75984" x2="78578" y2="72423"/>
                        <a14:foregroundMark x1="78578" y1="72423" x2="75378" y2="65676"/>
                        <a14:foregroundMark x1="75378" y1="65676" x2="57067" y2="62490"/>
                        <a14:foregroundMark x1="57067" y1="62490" x2="32978" y2="62249"/>
                        <a14:foregroundMark x1="32978" y1="62249" x2="19556" y2="66399"/>
                        <a14:foregroundMark x1="19556" y1="66399" x2="18933" y2="70977"/>
                        <a14:foregroundMark x1="74400" y1="64418" x2="74400" y2="64418"/>
                        <a14:foregroundMark x1="76267" y1="64418" x2="77422" y2="70870"/>
                        <a14:foregroundMark x1="77422" y1="70870" x2="80533" y2="64391"/>
                        <a14:foregroundMark x1="80533" y1="64391" x2="72622" y2="61687"/>
                        <a14:foregroundMark x1="42844" y1="74913" x2="25511" y2="73815"/>
                        <a14:foregroundMark x1="25511" y1="73815" x2="36356" y2="69183"/>
                        <a14:foregroundMark x1="36356" y1="69183" x2="55733" y2="70710"/>
                        <a14:foregroundMark x1="55733" y1="70710" x2="51733" y2="75904"/>
                        <a14:foregroundMark x1="51733" y1="75904" x2="33333" y2="76680"/>
                        <a14:foregroundMark x1="33333" y1="76680" x2="16356" y2="74458"/>
                        <a14:foregroundMark x1="16356" y1="74458" x2="13778" y2="63320"/>
                        <a14:foregroundMark x1="13778" y1="63320" x2="35822" y2="59839"/>
                        <a14:foregroundMark x1="35822" y1="59839" x2="60533" y2="63052"/>
                        <a14:foregroundMark x1="60533" y1="63052" x2="77689" y2="61767"/>
                        <a14:foregroundMark x1="77689" y1="61767" x2="84622" y2="68166"/>
                        <a14:foregroundMark x1="84622" y1="68166" x2="84978" y2="74618"/>
                        <a14:foregroundMark x1="84978" y1="74618" x2="60800" y2="77189"/>
                        <a14:foregroundMark x1="60800" y1="77189" x2="40089" y2="75475"/>
                        <a14:foregroundMark x1="40089" y1="75475" x2="39556" y2="75368"/>
                        <a14:foregroundMark x1="45067" y1="55689" x2="60889" y2="57992"/>
                        <a14:foregroundMark x1="60889" y1="57992" x2="47022" y2="53601"/>
                        <a14:foregroundMark x1="47022" y1="53601" x2="46489" y2="53601"/>
                        <a14:foregroundMark x1="50844" y1="57537" x2="69244" y2="59946"/>
                        <a14:foregroundMark x1="69244" y1="59946" x2="54578" y2="56921"/>
                        <a14:foregroundMark x1="54578" y1="56921" x2="68000" y2="62544"/>
                        <a14:foregroundMark x1="68000" y1="62544" x2="56889" y2="57885"/>
                        <a14:foregroundMark x1="56889" y1="57885" x2="63556" y2="58420"/>
                        <a14:foregroundMark x1="26489" y1="66185" x2="26489" y2="66185"/>
                        <a14:foregroundMark x1="19644" y1="62677" x2="19644" y2="62677"/>
                        <a14:foregroundMark x1="25422" y1="63989" x2="25422" y2="63989"/>
                        <a14:foregroundMark x1="60978" y1="68809" x2="60978" y2="68809"/>
                        <a14:foregroundMark x1="39556" y1="67497" x2="29600" y2="62570"/>
                        <a14:foregroundMark x1="29600" y1="62570" x2="45067" y2="71165"/>
                        <a14:foregroundMark x1="45067" y1="71165" x2="41778" y2="67041"/>
                        <a14:foregroundMark x1="30489" y1="64311" x2="41511" y2="70683"/>
                        <a14:foregroundMark x1="41511" y1="70683" x2="36356" y2="60937"/>
                        <a14:foregroundMark x1="36356" y1="60937" x2="43733" y2="66452"/>
                        <a14:foregroundMark x1="43733" y1="66452" x2="51911" y2="65730"/>
                        <a14:foregroundMark x1="35911" y1="63427" x2="44444" y2="68675"/>
                        <a14:foregroundMark x1="44444" y1="68675" x2="62311" y2="70281"/>
                        <a14:foregroundMark x1="62311" y1="70281" x2="69867" y2="63936"/>
                        <a14:foregroundMark x1="69867" y1="63936" x2="85867" y2="67577"/>
                        <a14:foregroundMark x1="85867" y1="67577" x2="86044" y2="73226"/>
                        <a14:foregroundMark x1="86044" y1="73226" x2="68356" y2="77269"/>
                        <a14:foregroundMark x1="68356" y1="77269" x2="43022" y2="74779"/>
                        <a14:foregroundMark x1="43022" y1="74779" x2="24889" y2="66560"/>
                        <a14:foregroundMark x1="24889" y1="66560" x2="46578" y2="72959"/>
                        <a14:foregroundMark x1="46578" y1="72959" x2="43200" y2="67149"/>
                        <a14:foregroundMark x1="43200" y1="67149" x2="56444" y2="71647"/>
                        <a14:foregroundMark x1="56444" y1="71647" x2="36356" y2="65863"/>
                        <a14:foregroundMark x1="36356" y1="65863" x2="35378" y2="71191"/>
                        <a14:foregroundMark x1="35378" y1="71191" x2="26667" y2="63320"/>
                        <a14:foregroundMark x1="26667" y1="63320" x2="35111" y2="68809"/>
                        <a14:foregroundMark x1="35111" y1="68809" x2="33422" y2="70442"/>
                        <a14:foregroundMark x1="60622" y1="57108" x2="55911" y2="55556"/>
                        <a14:foregroundMark x1="66400" y1="58179" x2="86044" y2="56867"/>
                        <a14:foregroundMark x1="86044" y1="56867" x2="64089" y2="56278"/>
                        <a14:foregroundMark x1="64089" y1="56278" x2="57689" y2="58072"/>
                      </a14:backgroundRemoval>
                    </a14:imgEffect>
                  </a14:imgLayer>
                </a14:imgProps>
              </a:ext>
            </a:extLst>
          </a:blip>
          <a:srcRect t="41150" b="19032"/>
          <a:stretch/>
        </p:blipFill>
        <p:spPr>
          <a:xfrm>
            <a:off x="7228329" y="524504"/>
            <a:ext cx="2708702" cy="3580867"/>
          </a:xfrm>
          <a:prstGeom prst="rect">
            <a:avLst/>
          </a:prstGeom>
          <a:effectLst>
            <a:softEdge rad="12700"/>
          </a:effectLst>
        </p:spPr>
      </p:pic>
      <p:sp>
        <p:nvSpPr>
          <p:cNvPr id="22" name="Rectangle 21">
            <a:extLst>
              <a:ext uri="{FF2B5EF4-FFF2-40B4-BE49-F238E27FC236}">
                <a16:creationId xmlns:a16="http://schemas.microsoft.com/office/drawing/2014/main" id="{B8D77048-3E6C-4A97-BA91-527E0563A58E}"/>
              </a:ext>
            </a:extLst>
          </p:cNvPr>
          <p:cNvSpPr/>
          <p:nvPr/>
        </p:nvSpPr>
        <p:spPr>
          <a:xfrm>
            <a:off x="7790592" y="3911752"/>
            <a:ext cx="3284377" cy="276999"/>
          </a:xfrm>
          <a:prstGeom prst="rect">
            <a:avLst/>
          </a:prstGeom>
        </p:spPr>
        <p:txBody>
          <a:bodyPr wrap="square">
            <a:spAutoFit/>
          </a:bodyPr>
          <a:lstStyle/>
          <a:p>
            <a:r>
              <a:rPr lang="en-US" sz="1200" i="1" dirty="0">
                <a:latin typeface="Baskerville" panose="02020502070401020303" pitchFamily="18" charset="0"/>
                <a:ea typeface="Baskerville" panose="02020502070401020303" pitchFamily="18" charset="0"/>
              </a:rPr>
              <a:t>Ex</a:t>
            </a:r>
            <a:r>
              <a:rPr lang="en-US" sz="1200" dirty="0">
                <a:latin typeface="Baskerville" panose="02020502070401020303" pitchFamily="18" charset="0"/>
                <a:ea typeface="Baskerville" panose="02020502070401020303" pitchFamily="18" charset="0"/>
              </a:rPr>
              <a:t>: Business shown in some order in Kiosk</a:t>
            </a:r>
            <a:endParaRPr lang="en-US" sz="1200" dirty="0"/>
          </a:p>
        </p:txBody>
      </p:sp>
      <p:sp>
        <p:nvSpPr>
          <p:cNvPr id="2" name="Rounded Rectangle 3">
            <a:extLst>
              <a:ext uri="{FF2B5EF4-FFF2-40B4-BE49-F238E27FC236}">
                <a16:creationId xmlns:a16="http://schemas.microsoft.com/office/drawing/2014/main" id="{B2C8DB8D-2C7F-CABD-6B17-C99EFE4D993C}"/>
              </a:ext>
            </a:extLst>
          </p:cNvPr>
          <p:cNvSpPr/>
          <p:nvPr/>
        </p:nvSpPr>
        <p:spPr>
          <a:xfrm>
            <a:off x="7561173" y="4468341"/>
            <a:ext cx="275304" cy="275304"/>
          </a:xfrm>
          <a:prstGeom prst="roundRect">
            <a:avLst/>
          </a:prstGeom>
          <a:solidFill>
            <a:schemeClr val="bg1">
              <a:lumMod val="85000"/>
            </a:schemeClr>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9">
            <a:extLst>
              <a:ext uri="{FF2B5EF4-FFF2-40B4-BE49-F238E27FC236}">
                <a16:creationId xmlns:a16="http://schemas.microsoft.com/office/drawing/2014/main" id="{1ADD1F39-E022-709A-B113-95A710CCB676}"/>
              </a:ext>
            </a:extLst>
          </p:cNvPr>
          <p:cNvSpPr/>
          <p:nvPr/>
        </p:nvSpPr>
        <p:spPr>
          <a:xfrm>
            <a:off x="7561173" y="5026632"/>
            <a:ext cx="275304" cy="275304"/>
          </a:xfrm>
          <a:prstGeom prst="roundRect">
            <a:avLst/>
          </a:prstGeom>
          <a:solidFill>
            <a:schemeClr val="bg1">
              <a:lumMod val="85000"/>
            </a:schemeClr>
          </a:solidFill>
          <a:ln w="76200">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2AED12B1-017C-FDC6-29A6-7580AC7DCD1D}"/>
              </a:ext>
            </a:extLst>
          </p:cNvPr>
          <p:cNvSpPr txBox="1"/>
          <p:nvPr/>
        </p:nvSpPr>
        <p:spPr>
          <a:xfrm>
            <a:off x="7903683" y="4421327"/>
            <a:ext cx="1435503" cy="369332"/>
          </a:xfrm>
          <a:prstGeom prst="rect">
            <a:avLst/>
          </a:prstGeom>
          <a:noFill/>
        </p:spPr>
        <p:txBody>
          <a:bodyPr wrap="square" rtlCol="0">
            <a:spAutoFit/>
          </a:bodyPr>
          <a:lstStyle/>
          <a:p>
            <a:pPr algn="ctr">
              <a:spcAft>
                <a:spcPts val="600"/>
              </a:spcAft>
            </a:pPr>
            <a:r>
              <a:rPr lang="en-US" dirty="0">
                <a:latin typeface="Baskerville" panose="02020502070401020303" pitchFamily="18" charset="0"/>
                <a:ea typeface="Baskerville" panose="02020502070401020303" pitchFamily="18" charset="0"/>
              </a:rPr>
              <a:t>in preference</a:t>
            </a:r>
          </a:p>
        </p:txBody>
      </p:sp>
      <p:sp>
        <p:nvSpPr>
          <p:cNvPr id="6" name="TextBox 5">
            <a:extLst>
              <a:ext uri="{FF2B5EF4-FFF2-40B4-BE49-F238E27FC236}">
                <a16:creationId xmlns:a16="http://schemas.microsoft.com/office/drawing/2014/main" id="{CEA5A606-C7ED-C6B1-32EB-C955CB619830}"/>
              </a:ext>
            </a:extLst>
          </p:cNvPr>
          <p:cNvSpPr txBox="1"/>
          <p:nvPr/>
        </p:nvSpPr>
        <p:spPr>
          <a:xfrm>
            <a:off x="7903683" y="4979618"/>
            <a:ext cx="1776981" cy="369332"/>
          </a:xfrm>
          <a:prstGeom prst="rect">
            <a:avLst/>
          </a:prstGeom>
          <a:noFill/>
        </p:spPr>
        <p:txBody>
          <a:bodyPr wrap="square" rtlCol="0">
            <a:spAutoFit/>
          </a:bodyPr>
          <a:lstStyle/>
          <a:p>
            <a:pPr algn="ctr">
              <a:spcAft>
                <a:spcPts val="600"/>
              </a:spcAft>
            </a:pPr>
            <a:r>
              <a:rPr lang="en-US" dirty="0">
                <a:latin typeface="Baskerville" panose="02020502070401020303" pitchFamily="18" charset="0"/>
                <a:ea typeface="Baskerville" panose="02020502070401020303" pitchFamily="18" charset="0"/>
              </a:rPr>
              <a:t>out of preference</a:t>
            </a:r>
          </a:p>
        </p:txBody>
      </p:sp>
      <p:sp>
        <p:nvSpPr>
          <p:cNvPr id="7" name="Rounded Rectangle 25">
            <a:extLst>
              <a:ext uri="{FF2B5EF4-FFF2-40B4-BE49-F238E27FC236}">
                <a16:creationId xmlns:a16="http://schemas.microsoft.com/office/drawing/2014/main" id="{FF778848-2EDB-233A-AA96-B47A99E30396}"/>
              </a:ext>
            </a:extLst>
          </p:cNvPr>
          <p:cNvSpPr/>
          <p:nvPr/>
        </p:nvSpPr>
        <p:spPr>
          <a:xfrm>
            <a:off x="9143251" y="5559232"/>
            <a:ext cx="275304" cy="275304"/>
          </a:xfrm>
          <a:prstGeom prst="roundRect">
            <a:avLst/>
          </a:prstGeom>
          <a:solidFill>
            <a:srgbClr val="CBCBCB"/>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9" name="Rounded Rectangle 26">
            <a:extLst>
              <a:ext uri="{FF2B5EF4-FFF2-40B4-BE49-F238E27FC236}">
                <a16:creationId xmlns:a16="http://schemas.microsoft.com/office/drawing/2014/main" id="{80E43795-9274-0DAA-03CF-DD87CFB44871}"/>
              </a:ext>
            </a:extLst>
          </p:cNvPr>
          <p:cNvSpPr/>
          <p:nvPr/>
        </p:nvSpPr>
        <p:spPr>
          <a:xfrm>
            <a:off x="8657561" y="5559232"/>
            <a:ext cx="275304" cy="275304"/>
          </a:xfrm>
          <a:prstGeom prst="roundRect">
            <a:avLst/>
          </a:prstGeom>
          <a:solidFill>
            <a:srgbClr val="FAFFFF"/>
          </a:solidFill>
          <a:ln w="76200">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solidFill>
                  <a:schemeClr val="tx1"/>
                </a:solidFill>
              </a:rPr>
              <a:t>1</a:t>
            </a:r>
          </a:p>
        </p:txBody>
      </p:sp>
      <p:sp>
        <p:nvSpPr>
          <p:cNvPr id="10" name="Rounded Rectangle 27">
            <a:extLst>
              <a:ext uri="{FF2B5EF4-FFF2-40B4-BE49-F238E27FC236}">
                <a16:creationId xmlns:a16="http://schemas.microsoft.com/office/drawing/2014/main" id="{3FE5E782-D51E-4969-E809-894C25B907BC}"/>
              </a:ext>
            </a:extLst>
          </p:cNvPr>
          <p:cNvSpPr/>
          <p:nvPr/>
        </p:nvSpPr>
        <p:spPr>
          <a:xfrm>
            <a:off x="9641560" y="5559232"/>
            <a:ext cx="275304" cy="275304"/>
          </a:xfrm>
          <a:prstGeom prst="roundRect">
            <a:avLst/>
          </a:prstGeom>
          <a:solidFill>
            <a:srgbClr val="929292"/>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12" name="Rounded Rectangle 28">
            <a:extLst>
              <a:ext uri="{FF2B5EF4-FFF2-40B4-BE49-F238E27FC236}">
                <a16:creationId xmlns:a16="http://schemas.microsoft.com/office/drawing/2014/main" id="{5AFCCDA1-B45A-4F01-80F7-01425F86AAC9}"/>
              </a:ext>
            </a:extLst>
          </p:cNvPr>
          <p:cNvSpPr/>
          <p:nvPr/>
        </p:nvSpPr>
        <p:spPr>
          <a:xfrm>
            <a:off x="10139296" y="5559232"/>
            <a:ext cx="275304" cy="275304"/>
          </a:xfrm>
          <a:prstGeom prst="roundRect">
            <a:avLst/>
          </a:prstGeom>
          <a:solidFill>
            <a:srgbClr val="515151"/>
          </a:solidFill>
          <a:ln w="76200">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4</a:t>
            </a:r>
          </a:p>
        </p:txBody>
      </p:sp>
      <p:sp>
        <p:nvSpPr>
          <p:cNvPr id="13" name="Rounded Rectangle 29">
            <a:extLst>
              <a:ext uri="{FF2B5EF4-FFF2-40B4-BE49-F238E27FC236}">
                <a16:creationId xmlns:a16="http://schemas.microsoft.com/office/drawing/2014/main" id="{ED3FAD9F-A3FB-723E-A6F2-EDDD93ECE816}"/>
              </a:ext>
            </a:extLst>
          </p:cNvPr>
          <p:cNvSpPr/>
          <p:nvPr/>
        </p:nvSpPr>
        <p:spPr>
          <a:xfrm>
            <a:off x="10612940" y="5549088"/>
            <a:ext cx="275304" cy="275304"/>
          </a:xfrm>
          <a:prstGeom prst="roundRect">
            <a:avLst/>
          </a:prstGeom>
          <a:solidFill>
            <a:srgbClr val="000000"/>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sp>
        <p:nvSpPr>
          <p:cNvPr id="17" name="Rectangle 16">
            <a:extLst>
              <a:ext uri="{FF2B5EF4-FFF2-40B4-BE49-F238E27FC236}">
                <a16:creationId xmlns:a16="http://schemas.microsoft.com/office/drawing/2014/main" id="{7EEF18FF-0BD5-8642-EB24-4819EDE1C0CD}"/>
              </a:ext>
            </a:extLst>
          </p:cNvPr>
          <p:cNvSpPr/>
          <p:nvPr/>
        </p:nvSpPr>
        <p:spPr>
          <a:xfrm>
            <a:off x="7836477" y="6017406"/>
            <a:ext cx="3592696" cy="276999"/>
          </a:xfrm>
          <a:prstGeom prst="rect">
            <a:avLst/>
          </a:prstGeom>
        </p:spPr>
        <p:txBody>
          <a:bodyPr wrap="square">
            <a:spAutoFit/>
          </a:bodyPr>
          <a:lstStyle/>
          <a:p>
            <a:r>
              <a:rPr lang="en-US" sz="1200" i="1" dirty="0">
                <a:latin typeface="Baskerville" panose="02020502070401020303" pitchFamily="18" charset="0"/>
                <a:ea typeface="Baskerville" panose="02020502070401020303" pitchFamily="18" charset="0"/>
              </a:rPr>
              <a:t>Ex</a:t>
            </a:r>
            <a:r>
              <a:rPr lang="en-US" sz="1200" dirty="0">
                <a:latin typeface="Baskerville" panose="02020502070401020303" pitchFamily="18" charset="0"/>
                <a:ea typeface="Baskerville" panose="02020502070401020303" pitchFamily="18" charset="0"/>
              </a:rPr>
              <a:t>: Specifies which of the business they prefer to see</a:t>
            </a:r>
            <a:endParaRPr lang="en-US" sz="1200" dirty="0"/>
          </a:p>
        </p:txBody>
      </p:sp>
      <p:sp>
        <p:nvSpPr>
          <p:cNvPr id="18" name="Half Frame 17">
            <a:extLst>
              <a:ext uri="{FF2B5EF4-FFF2-40B4-BE49-F238E27FC236}">
                <a16:creationId xmlns:a16="http://schemas.microsoft.com/office/drawing/2014/main" id="{1EDD7801-3CE2-46BF-49CD-8D4ECD72FD5A}"/>
              </a:ext>
            </a:extLst>
          </p:cNvPr>
          <p:cNvSpPr/>
          <p:nvPr/>
        </p:nvSpPr>
        <p:spPr>
          <a:xfrm rot="8100000">
            <a:off x="9675032" y="2404155"/>
            <a:ext cx="160937" cy="160937"/>
          </a:xfrm>
          <a:prstGeom prst="halfFram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9161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xEl>
                                              <p:pRg st="8" end="8"/>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1">
                                            <p:txEl>
                                              <p:pRg st="9" end="9"/>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P spid="6" grpId="0"/>
      <p:bldP spid="7" grpId="0" animBg="1"/>
      <p:bldP spid="9" grpId="0" animBg="1"/>
      <p:bldP spid="10" grpId="0" animBg="1"/>
      <p:bldP spid="12" grpId="0" animBg="1"/>
      <p:bldP spid="13" grpId="0" animBg="1"/>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 Teams&#10;&#10;Description automatically generated">
            <a:extLst>
              <a:ext uri="{FF2B5EF4-FFF2-40B4-BE49-F238E27FC236}">
                <a16:creationId xmlns:a16="http://schemas.microsoft.com/office/drawing/2014/main" id="{5D77BB3B-EFCB-D2A7-88E8-69AFCDFF312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5114" b="78046" l="9956" r="89956">
                        <a14:foregroundMark x1="35822" y1="57912" x2="51822" y2="59465"/>
                        <a14:foregroundMark x1="50400" y1="57697" x2="75822" y2="58260"/>
                        <a14:foregroundMark x1="46756" y1="58260" x2="47111" y2="58260"/>
                        <a14:foregroundMark x1="48533" y1="58795" x2="50044" y2="58367"/>
                        <a14:foregroundMark x1="38400" y1="56600" x2="56444" y2="59357"/>
                        <a14:foregroundMark x1="56444" y1="59357" x2="57956" y2="58688"/>
                        <a14:foregroundMark x1="49689" y1="58902" x2="40978" y2="58795"/>
                        <a14:foregroundMark x1="46400" y1="68407" x2="46044" y2="64257"/>
                        <a14:foregroundMark x1="35822" y1="63507" x2="32444" y2="56948"/>
                        <a14:foregroundMark x1="32444" y1="56948" x2="31289" y2="67871"/>
                        <a14:foregroundMark x1="31289" y1="67871" x2="60178" y2="68755"/>
                        <a14:foregroundMark x1="60178" y1="68755" x2="59467" y2="67764"/>
                        <a14:foregroundMark x1="58756" y1="65141" x2="69244" y2="70067"/>
                        <a14:foregroundMark x1="69244" y1="70067" x2="59556" y2="64284"/>
                        <a14:foregroundMark x1="59556" y1="64284" x2="73600" y2="73307"/>
                        <a14:foregroundMark x1="73600" y1="73307" x2="75733" y2="68032"/>
                        <a14:foregroundMark x1="75733" y1="68032" x2="75556" y2="73655"/>
                        <a14:foregroundMark x1="75556" y1="73655" x2="57422" y2="75448"/>
                        <a14:foregroundMark x1="57422" y1="75448" x2="38667" y2="75529"/>
                        <a14:foregroundMark x1="38667" y1="75529" x2="19467" y2="73333"/>
                        <a14:foregroundMark x1="19467" y1="73333" x2="16444" y2="66479"/>
                        <a14:foregroundMark x1="16444" y1="66479" x2="29956" y2="63052"/>
                        <a14:foregroundMark x1="29956" y1="63052" x2="48089" y2="62436"/>
                        <a14:foregroundMark x1="48089" y1="62436" x2="65600" y2="64150"/>
                        <a14:foregroundMark x1="65600" y1="64150" x2="65600" y2="64150"/>
                        <a14:foregroundMark x1="68889" y1="65355" x2="72622" y2="71245"/>
                        <a14:foregroundMark x1="72622" y1="71245" x2="82222" y2="66613"/>
                        <a14:foregroundMark x1="82222" y1="66613" x2="79022" y2="61392"/>
                        <a14:foregroundMark x1="79022" y1="61392" x2="61067" y2="59036"/>
                        <a14:foregroundMark x1="61067" y1="59036" x2="46400" y2="59679"/>
                        <a14:foregroundMark x1="13333" y1="61098" x2="19911" y2="73574"/>
                        <a14:foregroundMark x1="19911" y1="73574" x2="39378" y2="73307"/>
                        <a14:foregroundMark x1="39378" y1="73307" x2="79289" y2="74431"/>
                        <a14:foregroundMark x1="79289" y1="74431" x2="79378" y2="62142"/>
                        <a14:foregroundMark x1="79378" y1="62142" x2="79022" y2="62088"/>
                        <a14:foregroundMark x1="11911" y1="63936" x2="16089" y2="75823"/>
                        <a14:foregroundMark x1="16089" y1="75823" x2="43378" y2="77617"/>
                        <a14:foregroundMark x1="43378" y1="77617" x2="60000" y2="75904"/>
                        <a14:foregroundMark x1="60000" y1="75904" x2="72267" y2="71754"/>
                        <a14:foregroundMark x1="72267" y1="71754" x2="79733" y2="64900"/>
                        <a14:foregroundMark x1="79733" y1="64900" x2="67822" y2="56278"/>
                        <a14:foregroundMark x1="81956" y1="69398" x2="72000" y2="74270"/>
                        <a14:foregroundMark x1="72000" y1="74270" x2="52889" y2="75422"/>
                        <a14:foregroundMark x1="52889" y1="75422" x2="44444" y2="69880"/>
                        <a14:foregroundMark x1="44444" y1="69880" x2="55467" y2="67871"/>
                        <a14:foregroundMark x1="80889" y1="76519" x2="23556" y2="75074"/>
                        <a14:foregroundMark x1="23556" y1="75074" x2="26133" y2="68755"/>
                        <a14:foregroundMark x1="26133" y1="68755" x2="60178" y2="68059"/>
                        <a14:foregroundMark x1="60178" y1="68059" x2="77156" y2="69612"/>
                        <a14:foregroundMark x1="77156" y1="69612" x2="87022" y2="74485"/>
                        <a14:foregroundMark x1="87022" y1="74485" x2="76533" y2="76734"/>
                        <a14:foregroundMark x1="86311" y1="74110" x2="84089" y2="62490"/>
                        <a14:foregroundMark x1="84089" y1="62490" x2="22311" y2="62410"/>
                        <a14:foregroundMark x1="22311" y1="62410" x2="15200" y2="68407"/>
                        <a14:foregroundMark x1="15200" y1="68407" x2="15556" y2="74110"/>
                        <a14:foregroundMark x1="15556" y1="74110" x2="31378" y2="77108"/>
                        <a14:foregroundMark x1="31378" y1="77108" x2="51111" y2="77162"/>
                        <a14:foregroundMark x1="51111" y1="77162" x2="86667" y2="76627"/>
                        <a14:foregroundMark x1="86667" y1="77055" x2="84533" y2="59813"/>
                        <a14:foregroundMark x1="84533" y1="59813" x2="64444" y2="58688"/>
                        <a14:foregroundMark x1="64444" y1="58688" x2="24444" y2="60107"/>
                        <a14:foregroundMark x1="24444" y1="60107" x2="13689" y2="64552"/>
                        <a14:foregroundMark x1="13689" y1="64552" x2="13778" y2="76011"/>
                        <a14:foregroundMark x1="13778" y1="76011" x2="64000" y2="77269"/>
                        <a14:foregroundMark x1="64000" y1="77269" x2="77244" y2="76841"/>
                        <a14:foregroundMark x1="83022" y1="78046" x2="83022" y2="78046"/>
                        <a14:foregroundMark x1="84533" y1="77697" x2="84533" y2="77697"/>
                        <a14:foregroundMark x1="39822" y1="72129" x2="39822" y2="72129"/>
                        <a14:foregroundMark x1="35822" y1="72343" x2="35822" y2="72343"/>
                        <a14:foregroundMark x1="35467" y1="72343" x2="35467" y2="72343"/>
                      </a14:backgroundRemoval>
                    </a14:imgEffect>
                    <a14:imgEffect>
                      <a14:saturation sat="33000"/>
                    </a14:imgEffect>
                  </a14:imgLayer>
                </a14:imgProps>
              </a:ext>
            </a:extLst>
          </a:blip>
          <a:srcRect t="41150" b="19032"/>
          <a:stretch/>
        </p:blipFill>
        <p:spPr>
          <a:xfrm>
            <a:off x="9641701" y="1309957"/>
            <a:ext cx="1520411" cy="2009962"/>
          </a:xfrm>
          <a:prstGeom prst="rect">
            <a:avLst/>
          </a:prstGeom>
          <a:effectLst>
            <a:softEdge rad="12700"/>
          </a:effectLst>
        </p:spPr>
      </p:pic>
      <p:pic>
        <p:nvPicPr>
          <p:cNvPr id="3" name="Picture 2" descr="Graphical user interface, application, Teams&#10;&#10;Description automatically generated">
            <a:extLst>
              <a:ext uri="{FF2B5EF4-FFF2-40B4-BE49-F238E27FC236}">
                <a16:creationId xmlns:a16="http://schemas.microsoft.com/office/drawing/2014/main" id="{B2C0ECD5-5EAD-FA13-7F48-38683C54749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5114" b="78046" l="9956" r="89956">
                        <a14:foregroundMark x1="35822" y1="57912" x2="51822" y2="59465"/>
                        <a14:foregroundMark x1="50400" y1="57697" x2="75822" y2="58260"/>
                        <a14:foregroundMark x1="46756" y1="58260" x2="47111" y2="58260"/>
                        <a14:foregroundMark x1="48533" y1="58795" x2="50044" y2="58367"/>
                        <a14:foregroundMark x1="38400" y1="56600" x2="56444" y2="59357"/>
                        <a14:foregroundMark x1="56444" y1="59357" x2="57956" y2="58688"/>
                        <a14:foregroundMark x1="49689" y1="58902" x2="40978" y2="58795"/>
                        <a14:foregroundMark x1="46400" y1="68407" x2="46044" y2="64257"/>
                        <a14:foregroundMark x1="35822" y1="63507" x2="32444" y2="56948"/>
                        <a14:foregroundMark x1="32444" y1="56948" x2="31289" y2="67871"/>
                        <a14:foregroundMark x1="31289" y1="67871" x2="60178" y2="68755"/>
                        <a14:foregroundMark x1="60178" y1="68755" x2="59467" y2="67764"/>
                        <a14:foregroundMark x1="58756" y1="65141" x2="69244" y2="70067"/>
                        <a14:foregroundMark x1="69244" y1="70067" x2="59556" y2="64284"/>
                        <a14:foregroundMark x1="59556" y1="64284" x2="73600" y2="73307"/>
                        <a14:foregroundMark x1="73600" y1="73307" x2="75733" y2="68032"/>
                        <a14:foregroundMark x1="75733" y1="68032" x2="75556" y2="73655"/>
                        <a14:foregroundMark x1="75556" y1="73655" x2="57422" y2="75448"/>
                        <a14:foregroundMark x1="57422" y1="75448" x2="38667" y2="75529"/>
                        <a14:foregroundMark x1="38667" y1="75529" x2="19467" y2="73333"/>
                        <a14:foregroundMark x1="19467" y1="73333" x2="16444" y2="66479"/>
                        <a14:foregroundMark x1="16444" y1="66479" x2="29956" y2="63052"/>
                        <a14:foregroundMark x1="29956" y1="63052" x2="48089" y2="62436"/>
                        <a14:foregroundMark x1="48089" y1="62436" x2="65600" y2="64150"/>
                        <a14:foregroundMark x1="65600" y1="64150" x2="65600" y2="64150"/>
                        <a14:foregroundMark x1="68889" y1="65355" x2="72622" y2="71245"/>
                        <a14:foregroundMark x1="72622" y1="71245" x2="82222" y2="66613"/>
                        <a14:foregroundMark x1="82222" y1="66613" x2="79022" y2="61392"/>
                        <a14:foregroundMark x1="79022" y1="61392" x2="61067" y2="59036"/>
                        <a14:foregroundMark x1="61067" y1="59036" x2="46400" y2="59679"/>
                        <a14:foregroundMark x1="13333" y1="61098" x2="19911" y2="73574"/>
                        <a14:foregroundMark x1="19911" y1="73574" x2="39378" y2="73307"/>
                        <a14:foregroundMark x1="39378" y1="73307" x2="79289" y2="74431"/>
                        <a14:foregroundMark x1="79289" y1="74431" x2="79378" y2="62142"/>
                        <a14:foregroundMark x1="79378" y1="62142" x2="79022" y2="62088"/>
                        <a14:foregroundMark x1="11911" y1="63936" x2="16089" y2="75823"/>
                        <a14:foregroundMark x1="16089" y1="75823" x2="43378" y2="77617"/>
                        <a14:foregroundMark x1="43378" y1="77617" x2="60000" y2="75904"/>
                        <a14:foregroundMark x1="60000" y1="75904" x2="72267" y2="71754"/>
                        <a14:foregroundMark x1="72267" y1="71754" x2="79733" y2="64900"/>
                        <a14:foregroundMark x1="79733" y1="64900" x2="67822" y2="56278"/>
                        <a14:foregroundMark x1="81956" y1="69398" x2="72000" y2="74270"/>
                        <a14:foregroundMark x1="72000" y1="74270" x2="52889" y2="75422"/>
                        <a14:foregroundMark x1="52889" y1="75422" x2="44444" y2="69880"/>
                        <a14:foregroundMark x1="44444" y1="69880" x2="55467" y2="67871"/>
                        <a14:foregroundMark x1="80889" y1="76519" x2="23556" y2="75074"/>
                        <a14:foregroundMark x1="23556" y1="75074" x2="26133" y2="68755"/>
                        <a14:foregroundMark x1="26133" y1="68755" x2="60178" y2="68059"/>
                        <a14:foregroundMark x1="60178" y1="68059" x2="77156" y2="69612"/>
                        <a14:foregroundMark x1="77156" y1="69612" x2="87022" y2="74485"/>
                        <a14:foregroundMark x1="87022" y1="74485" x2="76533" y2="76734"/>
                        <a14:foregroundMark x1="86311" y1="74110" x2="84089" y2="62490"/>
                        <a14:foregroundMark x1="84089" y1="62490" x2="22311" y2="62410"/>
                        <a14:foregroundMark x1="22311" y1="62410" x2="15200" y2="68407"/>
                        <a14:foregroundMark x1="15200" y1="68407" x2="15556" y2="74110"/>
                        <a14:foregroundMark x1="15556" y1="74110" x2="31378" y2="77108"/>
                        <a14:foregroundMark x1="31378" y1="77108" x2="51111" y2="77162"/>
                        <a14:foregroundMark x1="51111" y1="77162" x2="86667" y2="76627"/>
                        <a14:foregroundMark x1="86667" y1="77055" x2="84533" y2="59813"/>
                        <a14:foregroundMark x1="84533" y1="59813" x2="64444" y2="58688"/>
                        <a14:foregroundMark x1="64444" y1="58688" x2="24444" y2="60107"/>
                        <a14:foregroundMark x1="24444" y1="60107" x2="13689" y2="64552"/>
                        <a14:foregroundMark x1="13689" y1="64552" x2="13778" y2="76011"/>
                        <a14:foregroundMark x1="13778" y1="76011" x2="64000" y2="77269"/>
                        <a14:foregroundMark x1="64000" y1="77269" x2="77244" y2="76841"/>
                        <a14:foregroundMark x1="83022" y1="78046" x2="83022" y2="78046"/>
                        <a14:foregroundMark x1="84533" y1="77697" x2="84533" y2="77697"/>
                        <a14:foregroundMark x1="39822" y1="72129" x2="39822" y2="72129"/>
                        <a14:foregroundMark x1="35822" y1="72343" x2="35822" y2="72343"/>
                        <a14:foregroundMark x1="35467" y1="72343" x2="35467" y2="72343"/>
                      </a14:backgroundRemoval>
                    </a14:imgEffect>
                    <a14:imgEffect>
                      <a14:saturation sat="66000"/>
                    </a14:imgEffect>
                  </a14:imgLayer>
                </a14:imgProps>
              </a:ext>
            </a:extLst>
          </a:blip>
          <a:srcRect t="41150" b="19032"/>
          <a:stretch/>
        </p:blipFill>
        <p:spPr>
          <a:xfrm>
            <a:off x="8582680" y="914925"/>
            <a:ext cx="2118043" cy="2800023"/>
          </a:xfrm>
          <a:prstGeom prst="rect">
            <a:avLst/>
          </a:prstGeom>
          <a:effectLst>
            <a:softEdge rad="12700"/>
          </a:effectLst>
        </p:spPr>
      </p:pic>
      <p:cxnSp>
        <p:nvCxnSpPr>
          <p:cNvPr id="14" name="Straight Connector 13">
            <a:extLst>
              <a:ext uri="{FF2B5EF4-FFF2-40B4-BE49-F238E27FC236}">
                <a16:creationId xmlns:a16="http://schemas.microsoft.com/office/drawing/2014/main" id="{17277D46-7D76-F44B-A09E-B9910EBCD56F}"/>
              </a:ext>
            </a:extLst>
          </p:cNvPr>
          <p:cNvCxnSpPr>
            <a:cxnSpLocks/>
          </p:cNvCxnSpPr>
          <p:nvPr/>
        </p:nvCxnSpPr>
        <p:spPr>
          <a:xfrm>
            <a:off x="11728606" y="228600"/>
            <a:ext cx="0" cy="64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3DE43DC-FE87-B449-98CE-234D7B333E53}"/>
              </a:ext>
            </a:extLst>
          </p:cNvPr>
          <p:cNvCxnSpPr>
            <a:cxnSpLocks/>
          </p:cNvCxnSpPr>
          <p:nvPr/>
        </p:nvCxnSpPr>
        <p:spPr>
          <a:xfrm flipH="1">
            <a:off x="231371" y="6403571"/>
            <a:ext cx="1172925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0D05B0A-64C7-7141-855E-0640852DF730}"/>
              </a:ext>
            </a:extLst>
          </p:cNvPr>
          <p:cNvSpPr txBox="1"/>
          <p:nvPr/>
        </p:nvSpPr>
        <p:spPr>
          <a:xfrm>
            <a:off x="463393" y="454428"/>
            <a:ext cx="11198007" cy="461665"/>
          </a:xfrm>
          <a:prstGeom prst="rect">
            <a:avLst/>
          </a:prstGeom>
          <a:noFill/>
        </p:spPr>
        <p:txBody>
          <a:bodyPr wrap="square" rtlCol="0" anchor="ctr">
            <a:spAutoFit/>
          </a:bodyPr>
          <a:lstStyle/>
          <a:p>
            <a:r>
              <a:rPr lang="en-US" sz="2400" dirty="0">
                <a:latin typeface="Baskerville" panose="02020502070401020303" pitchFamily="18" charset="0"/>
                <a:ea typeface="Baskerville" panose="02020502070401020303" pitchFamily="18" charset="0"/>
              </a:rPr>
              <a:t>412Connect Platform: Recommendation Policies</a:t>
            </a:r>
          </a:p>
        </p:txBody>
      </p:sp>
      <p:pic>
        <p:nvPicPr>
          <p:cNvPr id="2" name="Picture 1" descr="Graphical user interface, application, Teams&#10;&#10;Description automatically generated">
            <a:extLst>
              <a:ext uri="{FF2B5EF4-FFF2-40B4-BE49-F238E27FC236}">
                <a16:creationId xmlns:a16="http://schemas.microsoft.com/office/drawing/2014/main" id="{65E108F3-316F-34E3-275E-7A44C147FBF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5114" b="77269" l="9956" r="89956">
                        <a14:foregroundMark x1="32711" y1="58420" x2="32711" y2="58420"/>
                        <a14:foregroundMark x1="39911" y1="58179" x2="39911" y2="58179"/>
                        <a14:foregroundMark x1="39911" y1="58179" x2="39911" y2="58179"/>
                        <a14:foregroundMark x1="31556" y1="58179" x2="49422" y2="58313"/>
                        <a14:foregroundMark x1="49422" y1="58313" x2="33422" y2="57751"/>
                        <a14:foregroundMark x1="51911" y1="58179" x2="51911" y2="58179"/>
                        <a14:foregroundMark x1="51911" y1="58179" x2="59911" y2="60054"/>
                        <a14:foregroundMark x1="50844" y1="63882" x2="50844" y2="63882"/>
                        <a14:foregroundMark x1="55911" y1="63213" x2="55911" y2="63213"/>
                        <a14:foregroundMark x1="55911" y1="63213" x2="55911" y2="63213"/>
                        <a14:foregroundMark x1="49778" y1="63320" x2="62933" y2="67845"/>
                        <a14:foregroundMark x1="62933" y1="67845" x2="65333" y2="61794"/>
                        <a14:foregroundMark x1="65333" y1="61794" x2="65333" y2="61794"/>
                        <a14:foregroundMark x1="56978" y1="64632" x2="62844" y2="71513"/>
                        <a14:foregroundMark x1="62844" y1="71513" x2="68178" y2="64605"/>
                        <a14:foregroundMark x1="68178" y1="64605" x2="54933" y2="60107"/>
                        <a14:foregroundMark x1="54933" y1="60107" x2="47289" y2="65141"/>
                        <a14:foregroundMark x1="47289" y1="65141" x2="48622" y2="65837"/>
                        <a14:foregroundMark x1="41422" y1="70977" x2="41422" y2="70977"/>
                        <a14:foregroundMark x1="33422" y1="67149" x2="33422" y2="67149"/>
                        <a14:foregroundMark x1="33422" y1="67149" x2="33422" y2="67149"/>
                        <a14:foregroundMark x1="33422" y1="67149" x2="33422" y2="67149"/>
                        <a14:foregroundMark x1="29067" y1="72182" x2="73511" y2="71379"/>
                        <a14:foregroundMark x1="73511" y1="71379" x2="74044" y2="71191"/>
                        <a14:foregroundMark x1="74044" y1="70977" x2="54578" y2="67015"/>
                        <a14:foregroundMark x1="54578" y1="67015" x2="34400" y2="67015"/>
                        <a14:foregroundMark x1="34400" y1="67015" x2="20089" y2="70656"/>
                        <a14:foregroundMark x1="20089" y1="70656" x2="24444" y2="76278"/>
                        <a14:foregroundMark x1="24444" y1="76278" x2="43467" y2="76921"/>
                        <a14:foregroundMark x1="43467" y1="76921" x2="63822" y2="75984"/>
                        <a14:foregroundMark x1="63822" y1="75984" x2="78578" y2="72423"/>
                        <a14:foregroundMark x1="78578" y1="72423" x2="75378" y2="65676"/>
                        <a14:foregroundMark x1="75378" y1="65676" x2="57067" y2="62490"/>
                        <a14:foregroundMark x1="57067" y1="62490" x2="32978" y2="62249"/>
                        <a14:foregroundMark x1="32978" y1="62249" x2="19556" y2="66399"/>
                        <a14:foregroundMark x1="19556" y1="66399" x2="18933" y2="70977"/>
                        <a14:foregroundMark x1="74400" y1="64418" x2="74400" y2="64418"/>
                        <a14:foregroundMark x1="76267" y1="64418" x2="77422" y2="70870"/>
                        <a14:foregroundMark x1="77422" y1="70870" x2="80533" y2="64391"/>
                        <a14:foregroundMark x1="80533" y1="64391" x2="72622" y2="61687"/>
                        <a14:foregroundMark x1="42844" y1="74913" x2="25511" y2="73815"/>
                        <a14:foregroundMark x1="25511" y1="73815" x2="36356" y2="69183"/>
                        <a14:foregroundMark x1="36356" y1="69183" x2="55733" y2="70710"/>
                        <a14:foregroundMark x1="55733" y1="70710" x2="51733" y2="75904"/>
                        <a14:foregroundMark x1="51733" y1="75904" x2="33333" y2="76680"/>
                        <a14:foregroundMark x1="33333" y1="76680" x2="16356" y2="74458"/>
                        <a14:foregroundMark x1="16356" y1="74458" x2="13778" y2="63320"/>
                        <a14:foregroundMark x1="13778" y1="63320" x2="35822" y2="59839"/>
                        <a14:foregroundMark x1="35822" y1="59839" x2="60533" y2="63052"/>
                        <a14:foregroundMark x1="60533" y1="63052" x2="77689" y2="61767"/>
                        <a14:foregroundMark x1="77689" y1="61767" x2="84622" y2="68166"/>
                        <a14:foregroundMark x1="84622" y1="68166" x2="84978" y2="74618"/>
                        <a14:foregroundMark x1="84978" y1="74618" x2="60800" y2="77189"/>
                        <a14:foregroundMark x1="60800" y1="77189" x2="40089" y2="75475"/>
                        <a14:foregroundMark x1="40089" y1="75475" x2="39556" y2="75368"/>
                        <a14:foregroundMark x1="45067" y1="55689" x2="60889" y2="57992"/>
                        <a14:foregroundMark x1="60889" y1="57992" x2="47022" y2="53601"/>
                        <a14:foregroundMark x1="47022" y1="53601" x2="46489" y2="53601"/>
                        <a14:foregroundMark x1="50844" y1="57537" x2="69244" y2="59946"/>
                        <a14:foregroundMark x1="69244" y1="59946" x2="54578" y2="56921"/>
                        <a14:foregroundMark x1="54578" y1="56921" x2="68000" y2="62544"/>
                        <a14:foregroundMark x1="68000" y1="62544" x2="56889" y2="57885"/>
                        <a14:foregroundMark x1="56889" y1="57885" x2="63556" y2="58420"/>
                        <a14:foregroundMark x1="26489" y1="66185" x2="26489" y2="66185"/>
                        <a14:foregroundMark x1="19644" y1="62677" x2="19644" y2="62677"/>
                        <a14:foregroundMark x1="25422" y1="63989" x2="25422" y2="63989"/>
                        <a14:foregroundMark x1="60978" y1="68809" x2="60978" y2="68809"/>
                        <a14:foregroundMark x1="39556" y1="67497" x2="29600" y2="62570"/>
                        <a14:foregroundMark x1="29600" y1="62570" x2="45067" y2="71165"/>
                        <a14:foregroundMark x1="45067" y1="71165" x2="41778" y2="67041"/>
                        <a14:foregroundMark x1="30489" y1="64311" x2="41511" y2="70683"/>
                        <a14:foregroundMark x1="41511" y1="70683" x2="36356" y2="60937"/>
                        <a14:foregroundMark x1="36356" y1="60937" x2="43733" y2="66452"/>
                        <a14:foregroundMark x1="43733" y1="66452" x2="51911" y2="65730"/>
                        <a14:foregroundMark x1="35911" y1="63427" x2="44444" y2="68675"/>
                        <a14:foregroundMark x1="44444" y1="68675" x2="62311" y2="70281"/>
                        <a14:foregroundMark x1="62311" y1="70281" x2="69867" y2="63936"/>
                        <a14:foregroundMark x1="69867" y1="63936" x2="85867" y2="67577"/>
                        <a14:foregroundMark x1="85867" y1="67577" x2="86044" y2="73226"/>
                        <a14:foregroundMark x1="86044" y1="73226" x2="68356" y2="77269"/>
                        <a14:foregroundMark x1="68356" y1="77269" x2="43022" y2="74779"/>
                        <a14:foregroundMark x1="43022" y1="74779" x2="24889" y2="66560"/>
                        <a14:foregroundMark x1="24889" y1="66560" x2="46578" y2="72959"/>
                        <a14:foregroundMark x1="46578" y1="72959" x2="43200" y2="67149"/>
                        <a14:foregroundMark x1="43200" y1="67149" x2="56444" y2="71647"/>
                        <a14:foregroundMark x1="56444" y1="71647" x2="36356" y2="65863"/>
                        <a14:foregroundMark x1="36356" y1="65863" x2="35378" y2="71191"/>
                        <a14:foregroundMark x1="35378" y1="71191" x2="26667" y2="63320"/>
                        <a14:foregroundMark x1="26667" y1="63320" x2="35111" y2="68809"/>
                        <a14:foregroundMark x1="35111" y1="68809" x2="33422" y2="70442"/>
                        <a14:foregroundMark x1="60622" y1="57108" x2="55911" y2="55556"/>
                        <a14:foregroundMark x1="66400" y1="58179" x2="86044" y2="56867"/>
                        <a14:foregroundMark x1="86044" y1="56867" x2="64089" y2="56278"/>
                        <a14:foregroundMark x1="64089" y1="56278" x2="57689" y2="58072"/>
                      </a14:backgroundRemoval>
                    </a14:imgEffect>
                  </a14:imgLayer>
                </a14:imgProps>
              </a:ext>
            </a:extLst>
          </a:blip>
          <a:srcRect t="41150" b="19032"/>
          <a:stretch/>
        </p:blipFill>
        <p:spPr>
          <a:xfrm>
            <a:off x="7228329" y="524504"/>
            <a:ext cx="2708702" cy="3580867"/>
          </a:xfrm>
          <a:prstGeom prst="rect">
            <a:avLst/>
          </a:prstGeom>
          <a:effectLst>
            <a:softEdge rad="12700"/>
          </a:effectLst>
        </p:spPr>
      </p:pic>
      <p:sp>
        <p:nvSpPr>
          <p:cNvPr id="6" name="Half Frame 5">
            <a:extLst>
              <a:ext uri="{FF2B5EF4-FFF2-40B4-BE49-F238E27FC236}">
                <a16:creationId xmlns:a16="http://schemas.microsoft.com/office/drawing/2014/main" id="{C9BDE725-951F-A4A6-7584-3455C6A05913}"/>
              </a:ext>
            </a:extLst>
          </p:cNvPr>
          <p:cNvSpPr/>
          <p:nvPr/>
        </p:nvSpPr>
        <p:spPr>
          <a:xfrm rot="8100000">
            <a:off x="9675032" y="2404155"/>
            <a:ext cx="160937" cy="160937"/>
          </a:xfrm>
          <a:prstGeom prst="halfFram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sp>
        <p:nvSpPr>
          <p:cNvPr id="4" name="Footer Placeholder 3">
            <a:extLst>
              <a:ext uri="{FF2B5EF4-FFF2-40B4-BE49-F238E27FC236}">
                <a16:creationId xmlns:a16="http://schemas.microsoft.com/office/drawing/2014/main" id="{F47FE072-7241-46D8-83AA-5A71E8B9EB97}"/>
              </a:ext>
            </a:extLst>
          </p:cNvPr>
          <p:cNvSpPr>
            <a:spLocks noGrp="1"/>
          </p:cNvSpPr>
          <p:nvPr>
            <p:ph type="ftr" sz="quarter" idx="11"/>
          </p:nvPr>
        </p:nvSpPr>
        <p:spPr/>
        <p:txBody>
          <a:bodyPr/>
          <a:lstStyle/>
          <a:p>
            <a:r>
              <a:rPr lang="en-US"/>
              <a:t>YinzOR 2023</a:t>
            </a:r>
            <a:endParaRPr lang="en-US" dirty="0"/>
          </a:p>
        </p:txBody>
      </p:sp>
      <p:sp>
        <p:nvSpPr>
          <p:cNvPr id="8" name="Slide Number Placeholder 7">
            <a:extLst>
              <a:ext uri="{FF2B5EF4-FFF2-40B4-BE49-F238E27FC236}">
                <a16:creationId xmlns:a16="http://schemas.microsoft.com/office/drawing/2014/main" id="{8F67D405-3420-4D8E-BBAE-A9910FB4EF53}"/>
              </a:ext>
            </a:extLst>
          </p:cNvPr>
          <p:cNvSpPr>
            <a:spLocks noGrp="1"/>
          </p:cNvSpPr>
          <p:nvPr>
            <p:ph type="sldNum" sz="quarter" idx="12"/>
          </p:nvPr>
        </p:nvSpPr>
        <p:spPr/>
        <p:txBody>
          <a:bodyPr/>
          <a:lstStyle/>
          <a:p>
            <a:fld id="{8A7A6979-0714-4377-B894-6BE4C2D6E202}" type="slidenum">
              <a:rPr lang="en-US" smtClean="0"/>
              <a:pPr/>
              <a:t>17</a:t>
            </a:fld>
            <a:endParaRPr lang="en-US" dirty="0"/>
          </a:p>
        </p:txBody>
      </p:sp>
      <p:sp>
        <p:nvSpPr>
          <p:cNvPr id="12" name="Rounded Rectangle 3">
            <a:extLst>
              <a:ext uri="{FF2B5EF4-FFF2-40B4-BE49-F238E27FC236}">
                <a16:creationId xmlns:a16="http://schemas.microsoft.com/office/drawing/2014/main" id="{25B7CB24-1281-412F-90C0-C4F13D4F8A9D}"/>
              </a:ext>
            </a:extLst>
          </p:cNvPr>
          <p:cNvSpPr/>
          <p:nvPr/>
        </p:nvSpPr>
        <p:spPr>
          <a:xfrm>
            <a:off x="7561173" y="4468341"/>
            <a:ext cx="275304" cy="275304"/>
          </a:xfrm>
          <a:prstGeom prst="roundRect">
            <a:avLst/>
          </a:prstGeom>
          <a:solidFill>
            <a:schemeClr val="bg1">
              <a:lumMod val="85000"/>
            </a:schemeClr>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DE75FDA5-7E7B-4F28-B54F-3BE723B93DF0}"/>
              </a:ext>
            </a:extLst>
          </p:cNvPr>
          <p:cNvSpPr/>
          <p:nvPr/>
        </p:nvSpPr>
        <p:spPr>
          <a:xfrm>
            <a:off x="7561173" y="5026632"/>
            <a:ext cx="275304" cy="275304"/>
          </a:xfrm>
          <a:prstGeom prst="roundRect">
            <a:avLst/>
          </a:prstGeom>
          <a:solidFill>
            <a:schemeClr val="bg1">
              <a:lumMod val="85000"/>
            </a:schemeClr>
          </a:solidFill>
          <a:ln w="76200">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CF2C6F48-6E30-44ED-A5A3-5A058DCB8B59}"/>
              </a:ext>
            </a:extLst>
          </p:cNvPr>
          <p:cNvSpPr txBox="1"/>
          <p:nvPr/>
        </p:nvSpPr>
        <p:spPr>
          <a:xfrm>
            <a:off x="7903683" y="4421327"/>
            <a:ext cx="1435503" cy="369332"/>
          </a:xfrm>
          <a:prstGeom prst="rect">
            <a:avLst/>
          </a:prstGeom>
          <a:noFill/>
        </p:spPr>
        <p:txBody>
          <a:bodyPr wrap="square" rtlCol="0">
            <a:spAutoFit/>
          </a:bodyPr>
          <a:lstStyle/>
          <a:p>
            <a:pPr algn="ctr">
              <a:spcAft>
                <a:spcPts val="600"/>
              </a:spcAft>
            </a:pPr>
            <a:r>
              <a:rPr lang="en-US" dirty="0">
                <a:latin typeface="Baskerville" panose="02020502070401020303" pitchFamily="18" charset="0"/>
                <a:ea typeface="Baskerville" panose="02020502070401020303" pitchFamily="18" charset="0"/>
              </a:rPr>
              <a:t>in preference</a:t>
            </a:r>
          </a:p>
        </p:txBody>
      </p:sp>
      <p:sp>
        <p:nvSpPr>
          <p:cNvPr id="18" name="TextBox 17">
            <a:extLst>
              <a:ext uri="{FF2B5EF4-FFF2-40B4-BE49-F238E27FC236}">
                <a16:creationId xmlns:a16="http://schemas.microsoft.com/office/drawing/2014/main" id="{B62E1E91-754C-4D88-9E29-F49C2B841AB7}"/>
              </a:ext>
            </a:extLst>
          </p:cNvPr>
          <p:cNvSpPr txBox="1"/>
          <p:nvPr/>
        </p:nvSpPr>
        <p:spPr>
          <a:xfrm>
            <a:off x="7903683" y="4979618"/>
            <a:ext cx="1776981" cy="369332"/>
          </a:xfrm>
          <a:prstGeom prst="rect">
            <a:avLst/>
          </a:prstGeom>
          <a:noFill/>
        </p:spPr>
        <p:txBody>
          <a:bodyPr wrap="square" rtlCol="0">
            <a:spAutoFit/>
          </a:bodyPr>
          <a:lstStyle/>
          <a:p>
            <a:pPr algn="ctr">
              <a:spcAft>
                <a:spcPts val="600"/>
              </a:spcAft>
            </a:pPr>
            <a:r>
              <a:rPr lang="en-US" dirty="0">
                <a:latin typeface="Baskerville" panose="02020502070401020303" pitchFamily="18" charset="0"/>
                <a:ea typeface="Baskerville" panose="02020502070401020303" pitchFamily="18" charset="0"/>
              </a:rPr>
              <a:t>out of preference</a:t>
            </a:r>
          </a:p>
        </p:txBody>
      </p:sp>
      <p:sp>
        <p:nvSpPr>
          <p:cNvPr id="21" name="Rounded Rectangle 25">
            <a:extLst>
              <a:ext uri="{FF2B5EF4-FFF2-40B4-BE49-F238E27FC236}">
                <a16:creationId xmlns:a16="http://schemas.microsoft.com/office/drawing/2014/main" id="{292D6615-67C6-460B-A3FD-503A879DB96A}"/>
              </a:ext>
            </a:extLst>
          </p:cNvPr>
          <p:cNvSpPr/>
          <p:nvPr/>
        </p:nvSpPr>
        <p:spPr>
          <a:xfrm>
            <a:off x="9143251" y="5559232"/>
            <a:ext cx="275304" cy="275304"/>
          </a:xfrm>
          <a:prstGeom prst="roundRect">
            <a:avLst/>
          </a:prstGeom>
          <a:solidFill>
            <a:srgbClr val="CBCBCB"/>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22" name="Rounded Rectangle 26">
            <a:extLst>
              <a:ext uri="{FF2B5EF4-FFF2-40B4-BE49-F238E27FC236}">
                <a16:creationId xmlns:a16="http://schemas.microsoft.com/office/drawing/2014/main" id="{F08C601F-BBEE-47F0-B43D-A87BC7C17289}"/>
              </a:ext>
            </a:extLst>
          </p:cNvPr>
          <p:cNvSpPr/>
          <p:nvPr/>
        </p:nvSpPr>
        <p:spPr>
          <a:xfrm>
            <a:off x="8657561" y="5559232"/>
            <a:ext cx="275304" cy="275304"/>
          </a:xfrm>
          <a:prstGeom prst="roundRect">
            <a:avLst/>
          </a:prstGeom>
          <a:solidFill>
            <a:srgbClr val="FAFFFF"/>
          </a:solidFill>
          <a:ln w="76200">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solidFill>
                  <a:schemeClr val="tx1"/>
                </a:solidFill>
              </a:rPr>
              <a:t>1</a:t>
            </a:r>
          </a:p>
        </p:txBody>
      </p:sp>
      <p:sp>
        <p:nvSpPr>
          <p:cNvPr id="23" name="Rounded Rectangle 27">
            <a:extLst>
              <a:ext uri="{FF2B5EF4-FFF2-40B4-BE49-F238E27FC236}">
                <a16:creationId xmlns:a16="http://schemas.microsoft.com/office/drawing/2014/main" id="{EEEB3646-0E14-4D10-99BA-DEACC7AD47B6}"/>
              </a:ext>
            </a:extLst>
          </p:cNvPr>
          <p:cNvSpPr/>
          <p:nvPr/>
        </p:nvSpPr>
        <p:spPr>
          <a:xfrm>
            <a:off x="9641560" y="5559232"/>
            <a:ext cx="275304" cy="275304"/>
          </a:xfrm>
          <a:prstGeom prst="roundRect">
            <a:avLst/>
          </a:prstGeom>
          <a:solidFill>
            <a:srgbClr val="929292"/>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24" name="Rounded Rectangle 28">
            <a:extLst>
              <a:ext uri="{FF2B5EF4-FFF2-40B4-BE49-F238E27FC236}">
                <a16:creationId xmlns:a16="http://schemas.microsoft.com/office/drawing/2014/main" id="{4D9E5877-1F50-4AE5-8055-4275A30D000B}"/>
              </a:ext>
            </a:extLst>
          </p:cNvPr>
          <p:cNvSpPr/>
          <p:nvPr/>
        </p:nvSpPr>
        <p:spPr>
          <a:xfrm>
            <a:off x="10139296" y="5559232"/>
            <a:ext cx="275304" cy="275304"/>
          </a:xfrm>
          <a:prstGeom prst="roundRect">
            <a:avLst/>
          </a:prstGeom>
          <a:solidFill>
            <a:srgbClr val="515151"/>
          </a:solidFill>
          <a:ln w="76200">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4</a:t>
            </a:r>
          </a:p>
        </p:txBody>
      </p:sp>
      <p:sp>
        <p:nvSpPr>
          <p:cNvPr id="25" name="Rounded Rectangle 29">
            <a:extLst>
              <a:ext uri="{FF2B5EF4-FFF2-40B4-BE49-F238E27FC236}">
                <a16:creationId xmlns:a16="http://schemas.microsoft.com/office/drawing/2014/main" id="{1A12AE1D-B4A9-491F-97A7-B054EE75D12D}"/>
              </a:ext>
            </a:extLst>
          </p:cNvPr>
          <p:cNvSpPr/>
          <p:nvPr/>
        </p:nvSpPr>
        <p:spPr>
          <a:xfrm>
            <a:off x="10612940" y="5549088"/>
            <a:ext cx="275304" cy="275304"/>
          </a:xfrm>
          <a:prstGeom prst="roundRect">
            <a:avLst/>
          </a:prstGeom>
          <a:solidFill>
            <a:srgbClr val="000000"/>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sp>
        <p:nvSpPr>
          <p:cNvPr id="31" name="Rectangle 30">
            <a:extLst>
              <a:ext uri="{FF2B5EF4-FFF2-40B4-BE49-F238E27FC236}">
                <a16:creationId xmlns:a16="http://schemas.microsoft.com/office/drawing/2014/main" id="{EB9ECEA7-84A1-410D-AE3A-EEABDC7790D6}"/>
              </a:ext>
            </a:extLst>
          </p:cNvPr>
          <p:cNvSpPr/>
          <p:nvPr/>
        </p:nvSpPr>
        <p:spPr>
          <a:xfrm>
            <a:off x="7790592" y="3911752"/>
            <a:ext cx="3284377" cy="276999"/>
          </a:xfrm>
          <a:prstGeom prst="rect">
            <a:avLst/>
          </a:prstGeom>
        </p:spPr>
        <p:txBody>
          <a:bodyPr wrap="square">
            <a:spAutoFit/>
          </a:bodyPr>
          <a:lstStyle/>
          <a:p>
            <a:r>
              <a:rPr lang="en-US" sz="1200" i="1" dirty="0">
                <a:latin typeface="Baskerville" panose="02020502070401020303" pitchFamily="18" charset="0"/>
                <a:ea typeface="Baskerville" panose="02020502070401020303" pitchFamily="18" charset="0"/>
              </a:rPr>
              <a:t>Ex</a:t>
            </a:r>
            <a:r>
              <a:rPr lang="en-US" sz="1200" dirty="0">
                <a:latin typeface="Baskerville" panose="02020502070401020303" pitchFamily="18" charset="0"/>
                <a:ea typeface="Baskerville" panose="02020502070401020303" pitchFamily="18" charset="0"/>
              </a:rPr>
              <a:t>: Business shown in some order in Kiosk</a:t>
            </a:r>
            <a:endParaRPr lang="en-US" sz="1200" dirty="0"/>
          </a:p>
        </p:txBody>
      </p:sp>
      <p:sp>
        <p:nvSpPr>
          <p:cNvPr id="32" name="Rectangle 31">
            <a:extLst>
              <a:ext uri="{FF2B5EF4-FFF2-40B4-BE49-F238E27FC236}">
                <a16:creationId xmlns:a16="http://schemas.microsoft.com/office/drawing/2014/main" id="{8CF36801-FE51-41C7-8034-A2461D9FD892}"/>
              </a:ext>
            </a:extLst>
          </p:cNvPr>
          <p:cNvSpPr/>
          <p:nvPr/>
        </p:nvSpPr>
        <p:spPr>
          <a:xfrm>
            <a:off x="7903887" y="6005958"/>
            <a:ext cx="3592696" cy="276999"/>
          </a:xfrm>
          <a:prstGeom prst="rect">
            <a:avLst/>
          </a:prstGeom>
        </p:spPr>
        <p:txBody>
          <a:bodyPr wrap="square">
            <a:spAutoFit/>
          </a:bodyPr>
          <a:lstStyle/>
          <a:p>
            <a:r>
              <a:rPr lang="en-US" sz="1200" i="1" dirty="0">
                <a:latin typeface="Baskerville" panose="02020502070401020303" pitchFamily="18" charset="0"/>
                <a:ea typeface="Baskerville" panose="02020502070401020303" pitchFamily="18" charset="0"/>
              </a:rPr>
              <a:t>Ex</a:t>
            </a:r>
            <a:r>
              <a:rPr lang="en-US" sz="1200" dirty="0">
                <a:latin typeface="Baskerville" panose="02020502070401020303" pitchFamily="18" charset="0"/>
                <a:ea typeface="Baskerville" panose="02020502070401020303" pitchFamily="18" charset="0"/>
              </a:rPr>
              <a:t>: Specifies which of the business they prefer to see</a:t>
            </a:r>
            <a:endParaRPr lang="en-US" sz="1200" dirty="0"/>
          </a:p>
        </p:txBody>
      </p:sp>
      <p:sp>
        <p:nvSpPr>
          <p:cNvPr id="33" name="TextBox 32">
            <a:extLst>
              <a:ext uri="{FF2B5EF4-FFF2-40B4-BE49-F238E27FC236}">
                <a16:creationId xmlns:a16="http://schemas.microsoft.com/office/drawing/2014/main" id="{2835788D-6D6E-4E06-9180-3F4C9FDC3732}"/>
              </a:ext>
            </a:extLst>
          </p:cNvPr>
          <p:cNvSpPr txBox="1"/>
          <p:nvPr/>
        </p:nvSpPr>
        <p:spPr>
          <a:xfrm>
            <a:off x="537270" y="1036707"/>
            <a:ext cx="6183472" cy="4970591"/>
          </a:xfrm>
          <a:prstGeom prst="rect">
            <a:avLst/>
          </a:prstGeom>
          <a:noFill/>
        </p:spPr>
        <p:txBody>
          <a:bodyPr wrap="square" rtlCol="0">
            <a:spAutoFit/>
          </a:bodyPr>
          <a:lstStyle/>
          <a:p>
            <a:pPr>
              <a:spcAft>
                <a:spcPts val="600"/>
              </a:spcAft>
            </a:pPr>
            <a:r>
              <a:rPr lang="en-US" u="sng" dirty="0">
                <a:latin typeface="Baskerville" panose="02020502070401020303" pitchFamily="18" charset="0"/>
                <a:ea typeface="Baskerville" panose="02020502070401020303" pitchFamily="18" charset="0"/>
              </a:rPr>
              <a:t>Challenges:</a:t>
            </a:r>
          </a:p>
          <a:p>
            <a:pPr marL="342900" indent="-342900">
              <a:spcAft>
                <a:spcPts val="600"/>
              </a:spcAft>
              <a:buFont typeface="+mj-lt"/>
              <a:buAutoNum type="arabicPeriod"/>
            </a:pPr>
            <a:r>
              <a:rPr lang="en-US" dirty="0">
                <a:latin typeface="Baskerville" panose="02020502070401020303" pitchFamily="18" charset="0"/>
                <a:ea typeface="Baskerville" panose="02020502070401020303" pitchFamily="18" charset="0"/>
              </a:rPr>
              <a:t>No idea what the arrival process is like:</a:t>
            </a:r>
          </a:p>
          <a:p>
            <a:pPr marL="742950" lvl="1" indent="-285750">
              <a:spcAft>
                <a:spcPts val="600"/>
              </a:spcAft>
              <a:buFont typeface="Arial" panose="020B0604020202020204" pitchFamily="34" charset="0"/>
              <a:buChar char="•"/>
            </a:pPr>
            <a:r>
              <a:rPr lang="en-US" dirty="0">
                <a:latin typeface="Baskerville" panose="02020502070401020303" pitchFamily="18" charset="0"/>
                <a:ea typeface="Baskerville" panose="02020502070401020303" pitchFamily="18" charset="0"/>
              </a:rPr>
              <a:t>Preferences could be very imbalanced</a:t>
            </a:r>
          </a:p>
          <a:p>
            <a:pPr marL="1200150" lvl="2" indent="-285750">
              <a:spcAft>
                <a:spcPts val="600"/>
              </a:spcAft>
              <a:buFont typeface="Arial" panose="020B0604020202020204" pitchFamily="34" charset="0"/>
              <a:buChar char="•"/>
            </a:pPr>
            <a:r>
              <a:rPr lang="en-US" dirty="0">
                <a:latin typeface="Baskerville" panose="02020502070401020303" pitchFamily="18" charset="0"/>
                <a:ea typeface="Baskerville" panose="02020502070401020303" pitchFamily="18" charset="0"/>
              </a:rPr>
              <a:t>Hard trade-offs between fairness and efficiency</a:t>
            </a:r>
          </a:p>
          <a:p>
            <a:pPr marL="742950" lvl="1" indent="-285750">
              <a:spcAft>
                <a:spcPts val="600"/>
              </a:spcAft>
              <a:buFont typeface="Arial" panose="020B0604020202020204" pitchFamily="34" charset="0"/>
              <a:buChar char="•"/>
            </a:pPr>
            <a:r>
              <a:rPr lang="en-US" dirty="0">
                <a:latin typeface="Baskerville" panose="02020502070401020303" pitchFamily="18" charset="0"/>
                <a:ea typeface="Baskerville" panose="02020502070401020303" pitchFamily="18" charset="0"/>
              </a:rPr>
              <a:t>Don’t know how many people will show up</a:t>
            </a:r>
          </a:p>
          <a:p>
            <a:pPr marL="1200150" lvl="2" indent="-285750">
              <a:spcAft>
                <a:spcPts val="600"/>
              </a:spcAft>
              <a:buFont typeface="Arial" panose="020B0604020202020204" pitchFamily="34" charset="0"/>
              <a:buChar char="•"/>
            </a:pPr>
            <a:r>
              <a:rPr lang="en-US" dirty="0">
                <a:latin typeface="Baskerville" panose="02020502070401020303" pitchFamily="18" charset="0"/>
                <a:ea typeface="Baskerville" panose="02020502070401020303" pitchFamily="18" charset="0"/>
              </a:rPr>
              <a:t>Difficult to run learning algorithms</a:t>
            </a:r>
          </a:p>
          <a:p>
            <a:pPr marL="285750" indent="-285750">
              <a:spcAft>
                <a:spcPts val="600"/>
              </a:spcAft>
              <a:buFont typeface="Arial" panose="020B0604020202020204" pitchFamily="34" charset="0"/>
              <a:buChar char="•"/>
            </a:pPr>
            <a:endParaRPr lang="en-US" dirty="0">
              <a:latin typeface="Baskerville" panose="02020502070401020303" pitchFamily="18" charset="0"/>
              <a:ea typeface="Baskerville" panose="02020502070401020303" pitchFamily="18" charset="0"/>
            </a:endParaRPr>
          </a:p>
          <a:p>
            <a:pPr>
              <a:spcAft>
                <a:spcPts val="600"/>
              </a:spcAft>
            </a:pPr>
            <a:r>
              <a:rPr lang="en-US" dirty="0">
                <a:latin typeface="Baskerville" panose="02020502070401020303" pitchFamily="18" charset="0"/>
                <a:ea typeface="Baskerville" panose="02020502070401020303" pitchFamily="18" charset="0"/>
              </a:rPr>
              <a:t>2.     Must make sure every business that signs gets ample traffic</a:t>
            </a:r>
          </a:p>
          <a:p>
            <a:pPr marL="742950" lvl="1" indent="-285750">
              <a:spcAft>
                <a:spcPts val="600"/>
              </a:spcAft>
              <a:buFont typeface="Arial" panose="020B0604020202020204" pitchFamily="34" charset="0"/>
              <a:buChar char="•"/>
            </a:pPr>
            <a:r>
              <a:rPr lang="en-US" dirty="0">
                <a:latin typeface="Baskerville" panose="02020502070401020303" pitchFamily="18" charset="0"/>
                <a:ea typeface="Baskerville" panose="02020502070401020303" pitchFamily="18" charset="0"/>
              </a:rPr>
              <a:t>Don’t want to make winners and losers</a:t>
            </a:r>
          </a:p>
          <a:p>
            <a:pPr marL="742950" lvl="1" indent="-285750">
              <a:spcAft>
                <a:spcPts val="600"/>
              </a:spcAft>
              <a:buFont typeface="Arial" panose="020B0604020202020204" pitchFamily="34" charset="0"/>
              <a:buChar char="•"/>
            </a:pPr>
            <a:r>
              <a:rPr lang="en-US" dirty="0">
                <a:latin typeface="Baskerville" panose="02020502070401020303" pitchFamily="18" charset="0"/>
                <a:ea typeface="Baskerville" panose="02020502070401020303" pitchFamily="18" charset="0"/>
              </a:rPr>
              <a:t>Site is meant to promote local business!</a:t>
            </a:r>
          </a:p>
          <a:p>
            <a:pPr marL="742950" lvl="1" indent="-285750">
              <a:spcAft>
                <a:spcPts val="600"/>
              </a:spcAft>
              <a:buFont typeface="Arial" panose="020B0604020202020204" pitchFamily="34" charset="0"/>
              <a:buChar char="•"/>
            </a:pPr>
            <a:endParaRPr lang="en-US" dirty="0">
              <a:latin typeface="Baskerville" panose="02020502070401020303" pitchFamily="18" charset="0"/>
              <a:ea typeface="Baskerville" panose="02020502070401020303" pitchFamily="18" charset="0"/>
            </a:endParaRPr>
          </a:p>
          <a:p>
            <a:pPr marL="342900" indent="-342900">
              <a:spcAft>
                <a:spcPts val="600"/>
              </a:spcAft>
              <a:buAutoNum type="arabicPeriod" startAt="3"/>
            </a:pPr>
            <a:r>
              <a:rPr lang="en-US" dirty="0">
                <a:latin typeface="Baskerville" panose="02020502070401020303" pitchFamily="18" charset="0"/>
                <a:ea typeface="Baskerville" panose="02020502070401020303" pitchFamily="18" charset="0"/>
              </a:rPr>
              <a:t>Simple to implement</a:t>
            </a:r>
          </a:p>
          <a:p>
            <a:pPr marL="800100" lvl="1" indent="-342900">
              <a:spcAft>
                <a:spcPts val="600"/>
              </a:spcAft>
              <a:buFont typeface="Arial" panose="020B0604020202020204" pitchFamily="34" charset="0"/>
              <a:buChar char="•"/>
            </a:pPr>
            <a:r>
              <a:rPr lang="en-US" dirty="0">
                <a:latin typeface="Baskerville" panose="02020502070401020303" pitchFamily="18" charset="0"/>
                <a:ea typeface="Baskerville" panose="02020502070401020303" pitchFamily="18" charset="0"/>
              </a:rPr>
              <a:t>No dynamic updates</a:t>
            </a:r>
          </a:p>
          <a:p>
            <a:pPr marL="800100" lvl="1" indent="-342900">
              <a:spcAft>
                <a:spcPts val="600"/>
              </a:spcAft>
              <a:buFont typeface="Arial" panose="020B0604020202020204" pitchFamily="34" charset="0"/>
              <a:buChar char="•"/>
            </a:pPr>
            <a:r>
              <a:rPr lang="en-US" dirty="0">
                <a:latin typeface="Baskerville" panose="02020502070401020303" pitchFamily="18" charset="0"/>
                <a:ea typeface="Baskerville" panose="02020502070401020303" pitchFamily="18" charset="0"/>
              </a:rPr>
              <a:t>No complicated computation</a:t>
            </a:r>
          </a:p>
        </p:txBody>
      </p:sp>
    </p:spTree>
    <p:extLst>
      <p:ext uri="{BB962C8B-B14F-4D97-AF65-F5344CB8AC3E}">
        <p14:creationId xmlns:p14="http://schemas.microsoft.com/office/powerpoint/2010/main" val="14377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52DBDDD-4910-1504-DB48-634568B7BAB0}"/>
              </a:ext>
            </a:extLst>
          </p:cNvPr>
          <p:cNvSpPr>
            <a:spLocks noGrp="1"/>
          </p:cNvSpPr>
          <p:nvPr>
            <p:ph type="ftr" sz="quarter" idx="11"/>
          </p:nvPr>
        </p:nvSpPr>
        <p:spPr/>
        <p:txBody>
          <a:bodyPr/>
          <a:lstStyle/>
          <a:p>
            <a:r>
              <a:rPr lang="en-US" dirty="0" err="1"/>
              <a:t>YinzOR</a:t>
            </a:r>
            <a:r>
              <a:rPr lang="en-US" dirty="0"/>
              <a:t> 2023</a:t>
            </a:r>
          </a:p>
        </p:txBody>
      </p:sp>
      <p:sp>
        <p:nvSpPr>
          <p:cNvPr id="6" name="TextBox 5">
            <a:extLst>
              <a:ext uri="{FF2B5EF4-FFF2-40B4-BE49-F238E27FC236}">
                <a16:creationId xmlns:a16="http://schemas.microsoft.com/office/drawing/2014/main" id="{68DA254E-AB1E-4AA7-B331-250A23FB4A40}"/>
              </a:ext>
            </a:extLst>
          </p:cNvPr>
          <p:cNvSpPr txBox="1"/>
          <p:nvPr/>
        </p:nvSpPr>
        <p:spPr>
          <a:xfrm>
            <a:off x="463393" y="454428"/>
            <a:ext cx="11198007" cy="461665"/>
          </a:xfrm>
          <a:prstGeom prst="rect">
            <a:avLst/>
          </a:prstGeom>
          <a:noFill/>
        </p:spPr>
        <p:txBody>
          <a:bodyPr wrap="square" rtlCol="0" anchor="ctr">
            <a:spAutoFit/>
          </a:bodyPr>
          <a:lstStyle/>
          <a:p>
            <a:r>
              <a:rPr lang="en-US" sz="2400" dirty="0">
                <a:latin typeface="Baskerville" panose="02020502070401020303" pitchFamily="18" charset="0"/>
                <a:ea typeface="Baskerville" panose="02020502070401020303" pitchFamily="18" charset="0"/>
              </a:rPr>
              <a:t>412Connect Platform: Recommendation Model</a:t>
            </a:r>
          </a:p>
        </p:txBody>
      </p:sp>
      <p:sp>
        <p:nvSpPr>
          <p:cNvPr id="2" name="Slide Number Placeholder 1">
            <a:extLst>
              <a:ext uri="{FF2B5EF4-FFF2-40B4-BE49-F238E27FC236}">
                <a16:creationId xmlns:a16="http://schemas.microsoft.com/office/drawing/2014/main" id="{33A1D7A3-AAC9-4927-A9D9-B9DB69BF8ED2}"/>
              </a:ext>
            </a:extLst>
          </p:cNvPr>
          <p:cNvSpPr>
            <a:spLocks noGrp="1"/>
          </p:cNvSpPr>
          <p:nvPr>
            <p:ph type="sldNum" sz="quarter" idx="12"/>
          </p:nvPr>
        </p:nvSpPr>
        <p:spPr/>
        <p:txBody>
          <a:bodyPr/>
          <a:lstStyle/>
          <a:p>
            <a:fld id="{8A7A6979-0714-4377-B894-6BE4C2D6E202}" type="slidenum">
              <a:rPr lang="en-US" smtClean="0"/>
              <a:pPr/>
              <a:t>18</a:t>
            </a:fld>
            <a:endParaRPr lang="en-US" dirty="0"/>
          </a:p>
        </p:txBody>
      </p:sp>
      <p:sp>
        <p:nvSpPr>
          <p:cNvPr id="3" name="TextBox 2">
            <a:extLst>
              <a:ext uri="{FF2B5EF4-FFF2-40B4-BE49-F238E27FC236}">
                <a16:creationId xmlns:a16="http://schemas.microsoft.com/office/drawing/2014/main" id="{02682B67-FC20-A797-D7EB-267A455D9315}"/>
              </a:ext>
            </a:extLst>
          </p:cNvPr>
          <p:cNvSpPr txBox="1"/>
          <p:nvPr/>
        </p:nvSpPr>
        <p:spPr>
          <a:xfrm>
            <a:off x="554084" y="966467"/>
            <a:ext cx="7227157" cy="2108269"/>
          </a:xfrm>
          <a:prstGeom prst="rect">
            <a:avLst/>
          </a:prstGeom>
          <a:noFill/>
        </p:spPr>
        <p:txBody>
          <a:bodyPr wrap="square" rtlCol="0">
            <a:spAutoFit/>
          </a:bodyPr>
          <a:lstStyle/>
          <a:p>
            <a:pPr>
              <a:spcAft>
                <a:spcPts val="600"/>
              </a:spcAft>
            </a:pPr>
            <a:r>
              <a:rPr lang="en-US" u="sng" dirty="0">
                <a:latin typeface="Baskerville" panose="02020502070401020303" pitchFamily="18" charset="0"/>
                <a:ea typeface="Baskerville" panose="02020502070401020303" pitchFamily="18" charset="0"/>
              </a:rPr>
              <a:t>Model for Recommendation:</a:t>
            </a:r>
          </a:p>
          <a:p>
            <a:pPr marL="285750" indent="-285750">
              <a:spcAft>
                <a:spcPts val="600"/>
              </a:spcAft>
              <a:buFont typeface="Arial" panose="020B0604020202020204" pitchFamily="34" charset="0"/>
              <a:buChar char="•"/>
            </a:pPr>
            <a:r>
              <a:rPr lang="en-US" dirty="0">
                <a:latin typeface="Baskerville" panose="02020502070401020303" pitchFamily="18" charset="0"/>
                <a:ea typeface="Baskerville" panose="02020502070401020303" pitchFamily="18" charset="0"/>
              </a:rPr>
              <a:t>Encode preferences as binary weighted vector in </a:t>
            </a:r>
            <a:r>
              <a:rPr lang="en-US" b="1" dirty="0" err="1">
                <a:latin typeface="Baskerville" panose="02020502070401020303" pitchFamily="18" charset="0"/>
                <a:ea typeface="Baskerville" panose="02020502070401020303" pitchFamily="18" charset="0"/>
              </a:rPr>
              <a:t>u</a:t>
            </a:r>
            <a:r>
              <a:rPr lang="en-US" b="1" baseline="-25000" dirty="0" err="1">
                <a:latin typeface="Baskerville" panose="02020502070401020303" pitchFamily="18" charset="0"/>
                <a:ea typeface="Baskerville" panose="02020502070401020303" pitchFamily="18" charset="0"/>
              </a:rPr>
              <a:t>i</a:t>
            </a:r>
            <a:r>
              <a:rPr lang="en-US" dirty="0">
                <a:latin typeface="Baskerville" panose="02020502070401020303" pitchFamily="18" charset="0"/>
                <a:ea typeface="Baskerville" panose="02020502070401020303" pitchFamily="18" charset="0"/>
              </a:rPr>
              <a:t> in {</a:t>
            </a:r>
            <a:r>
              <a:rPr lang="el-GR" dirty="0">
                <a:latin typeface="Baskerville" panose="02020502070401020303" pitchFamily="18" charset="0"/>
                <a:ea typeface="Baskerville" panose="02020502070401020303" pitchFamily="18" charset="0"/>
              </a:rPr>
              <a:t>α</a:t>
            </a:r>
            <a:r>
              <a:rPr lang="en-US" dirty="0">
                <a:latin typeface="Baskerville" panose="02020502070401020303" pitchFamily="18" charset="0"/>
                <a:ea typeface="Baskerville" panose="02020502070401020303" pitchFamily="18" charset="0"/>
              </a:rPr>
              <a:t>, </a:t>
            </a:r>
            <a:r>
              <a:rPr lang="el-GR" dirty="0">
                <a:latin typeface="Baskerville" panose="02020502070401020303" pitchFamily="18" charset="0"/>
                <a:ea typeface="Baskerville" panose="02020502070401020303" pitchFamily="18" charset="0"/>
              </a:rPr>
              <a:t>β</a:t>
            </a:r>
            <a:r>
              <a:rPr lang="en-US" dirty="0">
                <a:latin typeface="Baskerville" panose="02020502070401020303" pitchFamily="18" charset="0"/>
                <a:ea typeface="Baskerville" panose="02020502070401020303" pitchFamily="18" charset="0"/>
              </a:rPr>
              <a:t>}</a:t>
            </a:r>
            <a:r>
              <a:rPr lang="en-US" baseline="30000" dirty="0">
                <a:latin typeface="Baskerville" panose="02020502070401020303" pitchFamily="18" charset="0"/>
                <a:ea typeface="Baskerville" panose="02020502070401020303" pitchFamily="18" charset="0"/>
              </a:rPr>
              <a:t>K</a:t>
            </a:r>
          </a:p>
          <a:p>
            <a:pPr marL="285750" indent="-285750">
              <a:spcAft>
                <a:spcPts val="600"/>
              </a:spcAft>
              <a:buFont typeface="Arial" panose="020B0604020202020204" pitchFamily="34" charset="0"/>
              <a:buChar char="•"/>
            </a:pPr>
            <a:r>
              <a:rPr lang="en-US" dirty="0">
                <a:latin typeface="Baskerville" panose="02020502070401020303" pitchFamily="18" charset="0"/>
                <a:ea typeface="Baskerville" panose="02020502070401020303" pitchFamily="18" charset="0"/>
              </a:rPr>
              <a:t>Recommendations are permutations </a:t>
            </a:r>
            <a:r>
              <a:rPr lang="en-US" b="1" dirty="0" err="1">
                <a:latin typeface="Baskerville" panose="02020502070401020303" pitchFamily="18" charset="0"/>
                <a:ea typeface="Baskerville" panose="02020502070401020303" pitchFamily="18" charset="0"/>
              </a:rPr>
              <a:t>r</a:t>
            </a:r>
            <a:r>
              <a:rPr lang="en-US" b="1" baseline="-25000" dirty="0" err="1">
                <a:latin typeface="Baskerville" panose="02020502070401020303" pitchFamily="18" charset="0"/>
                <a:ea typeface="Baskerville" panose="02020502070401020303" pitchFamily="18" charset="0"/>
              </a:rPr>
              <a:t>i</a:t>
            </a:r>
            <a:r>
              <a:rPr lang="en-US" dirty="0">
                <a:latin typeface="Baskerville" panose="02020502070401020303" pitchFamily="18" charset="0"/>
                <a:ea typeface="Baskerville" panose="02020502070401020303" pitchFamily="18" charset="0"/>
              </a:rPr>
              <a:t> = </a:t>
            </a:r>
            <a:r>
              <a:rPr lang="en-US" dirty="0">
                <a:latin typeface="Cambria Math" panose="02040503050406030204" pitchFamily="18" charset="0"/>
                <a:ea typeface="Cambria Math" panose="02040503050406030204" pitchFamily="18" charset="0"/>
              </a:rPr>
              <a:t>𝜎</a:t>
            </a:r>
            <a:r>
              <a:rPr lang="en-US" baseline="-25000" dirty="0" err="1">
                <a:latin typeface="Cambria Math" panose="02040503050406030204" pitchFamily="18" charset="0"/>
                <a:ea typeface="Cambria Math" panose="02040503050406030204" pitchFamily="18" charset="0"/>
              </a:rPr>
              <a:t>i</a:t>
            </a:r>
            <a:r>
              <a:rPr lang="en-US" dirty="0">
                <a:latin typeface="Baskerville" panose="02020502070401020303" pitchFamily="18" charset="0"/>
                <a:ea typeface="Baskerville" panose="02020502070401020303" pitchFamily="18" charset="0"/>
              </a:rPr>
              <a:t>(</a:t>
            </a:r>
            <a:r>
              <a:rPr lang="el-GR" dirty="0">
                <a:latin typeface="Cambria Math" panose="02040503050406030204" pitchFamily="18" charset="0"/>
                <a:ea typeface="Cambria Math" panose="02040503050406030204" pitchFamily="18" charset="0"/>
              </a:rPr>
              <a:t>𝛿</a:t>
            </a:r>
            <a:r>
              <a:rPr lang="en-US" baseline="30000" dirty="0">
                <a:latin typeface="Cambria Math" panose="02040503050406030204" pitchFamily="18" charset="0"/>
                <a:ea typeface="Cambria Math" panose="02040503050406030204" pitchFamily="18" charset="0"/>
              </a:rPr>
              <a:t>1</a:t>
            </a:r>
            <a:r>
              <a:rPr lang="en-US" dirty="0">
                <a:latin typeface="Baskerville" panose="02020502070401020303" pitchFamily="18" charset="0"/>
                <a:ea typeface="Baskerville" panose="02020502070401020303" pitchFamily="18" charset="0"/>
              </a:rPr>
              <a:t>, </a:t>
            </a:r>
            <a:r>
              <a:rPr lang="el-GR" dirty="0">
                <a:latin typeface="Cambria Math" panose="02040503050406030204" pitchFamily="18" charset="0"/>
                <a:ea typeface="Cambria Math" panose="02040503050406030204" pitchFamily="18" charset="0"/>
              </a:rPr>
              <a:t>𝛿</a:t>
            </a:r>
            <a:r>
              <a:rPr lang="en-US" baseline="30000" dirty="0">
                <a:latin typeface="Cambria Math" panose="02040503050406030204" pitchFamily="18" charset="0"/>
                <a:ea typeface="Cambria Math" panose="02040503050406030204" pitchFamily="18" charset="0"/>
              </a:rPr>
              <a:t>2</a:t>
            </a:r>
            <a:r>
              <a:rPr lang="en-US" dirty="0">
                <a:latin typeface="Baskerville" panose="02020502070401020303" pitchFamily="18" charset="0"/>
                <a:ea typeface="Baskerville" panose="02020502070401020303" pitchFamily="18" charset="0"/>
              </a:rPr>
              <a:t>, </a:t>
            </a:r>
            <a:r>
              <a:rPr lang="el-GR" dirty="0">
                <a:latin typeface="Cambria Math" panose="02040503050406030204" pitchFamily="18" charset="0"/>
                <a:ea typeface="Cambria Math" panose="02040503050406030204" pitchFamily="18" charset="0"/>
              </a:rPr>
              <a:t>𝛿</a:t>
            </a:r>
            <a:r>
              <a:rPr lang="en-US" baseline="30000" dirty="0">
                <a:latin typeface="Cambria Math" panose="02040503050406030204" pitchFamily="18" charset="0"/>
                <a:ea typeface="Cambria Math" panose="02040503050406030204" pitchFamily="18" charset="0"/>
              </a:rPr>
              <a:t>3</a:t>
            </a:r>
            <a:r>
              <a:rPr lang="en-US" dirty="0">
                <a:latin typeface="Cambria Math" panose="02040503050406030204" pitchFamily="18" charset="0"/>
                <a:ea typeface="Cambria Math" panose="02040503050406030204" pitchFamily="18" charset="0"/>
              </a:rPr>
              <a:t>… </a:t>
            </a:r>
            <a:r>
              <a:rPr lang="el-GR" dirty="0">
                <a:latin typeface="Cambria Math" panose="02040503050406030204" pitchFamily="18" charset="0"/>
                <a:ea typeface="Cambria Math" panose="02040503050406030204" pitchFamily="18" charset="0"/>
              </a:rPr>
              <a:t>𝛿</a:t>
            </a:r>
            <a:r>
              <a:rPr lang="en-US" baseline="30000" dirty="0">
                <a:latin typeface="Cambria Math" panose="02040503050406030204" pitchFamily="18" charset="0"/>
                <a:ea typeface="Cambria Math" panose="02040503050406030204" pitchFamily="18" charset="0"/>
              </a:rPr>
              <a:t>K</a:t>
            </a:r>
            <a:r>
              <a:rPr lang="en-US" dirty="0">
                <a:latin typeface="Baskerville" panose="02020502070401020303" pitchFamily="18" charset="0"/>
                <a:ea typeface="Baskerville" panose="02020502070401020303" pitchFamily="18" charset="0"/>
              </a:rPr>
              <a:t>)</a:t>
            </a:r>
          </a:p>
          <a:p>
            <a:pPr marL="285750" indent="-285750">
              <a:spcAft>
                <a:spcPts val="600"/>
              </a:spcAft>
              <a:buFont typeface="Arial" panose="020B0604020202020204" pitchFamily="34" charset="0"/>
              <a:buChar char="•"/>
            </a:pPr>
            <a:r>
              <a:rPr lang="en-US" dirty="0">
                <a:latin typeface="Baskerville" panose="02020502070401020303" pitchFamily="18" charset="0"/>
                <a:ea typeface="Baskerville" panose="02020502070401020303" pitchFamily="18" charset="0"/>
              </a:rPr>
              <a:t>Value of recommendation: &lt;</a:t>
            </a:r>
            <a:r>
              <a:rPr lang="en-US" b="1" dirty="0" err="1">
                <a:latin typeface="Baskerville" panose="02020502070401020303" pitchFamily="18" charset="0"/>
                <a:ea typeface="Baskerville" panose="02020502070401020303" pitchFamily="18" charset="0"/>
              </a:rPr>
              <a:t>r</a:t>
            </a:r>
            <a:r>
              <a:rPr lang="en-US" b="1" baseline="-25000" dirty="0" err="1">
                <a:latin typeface="Baskerville" panose="02020502070401020303" pitchFamily="18" charset="0"/>
                <a:ea typeface="Baskerville" panose="02020502070401020303" pitchFamily="18" charset="0"/>
              </a:rPr>
              <a:t>i</a:t>
            </a:r>
            <a:r>
              <a:rPr lang="en-US" b="1" dirty="0">
                <a:latin typeface="Baskerville" panose="02020502070401020303" pitchFamily="18" charset="0"/>
                <a:ea typeface="Baskerville" panose="02020502070401020303" pitchFamily="18" charset="0"/>
              </a:rPr>
              <a:t> , </a:t>
            </a:r>
            <a:r>
              <a:rPr lang="en-US" b="1" dirty="0" err="1">
                <a:latin typeface="Baskerville" panose="02020502070401020303" pitchFamily="18" charset="0"/>
                <a:ea typeface="Baskerville" panose="02020502070401020303" pitchFamily="18" charset="0"/>
              </a:rPr>
              <a:t>u</a:t>
            </a:r>
            <a:r>
              <a:rPr lang="en-US" b="1" baseline="-25000" dirty="0" err="1">
                <a:latin typeface="Baskerville" panose="02020502070401020303" pitchFamily="18" charset="0"/>
                <a:ea typeface="Baskerville" panose="02020502070401020303" pitchFamily="18" charset="0"/>
              </a:rPr>
              <a:t>i</a:t>
            </a:r>
            <a:r>
              <a:rPr lang="en-US" b="1" baseline="-25000" dirty="0">
                <a:latin typeface="Baskerville" panose="02020502070401020303" pitchFamily="18" charset="0"/>
                <a:ea typeface="Baskerville" panose="02020502070401020303" pitchFamily="18" charset="0"/>
              </a:rPr>
              <a:t> </a:t>
            </a:r>
            <a:r>
              <a:rPr lang="en-US" dirty="0">
                <a:latin typeface="Baskerville" panose="02020502070401020303" pitchFamily="18" charset="0"/>
                <a:ea typeface="Baskerville" panose="02020502070401020303" pitchFamily="18" charset="0"/>
              </a:rPr>
              <a:t>&gt;</a:t>
            </a:r>
          </a:p>
          <a:p>
            <a:pPr marL="742950" lvl="1" indent="-285750">
              <a:spcAft>
                <a:spcPts val="600"/>
              </a:spcAft>
              <a:buFont typeface="Arial" panose="020B0604020202020204" pitchFamily="34" charset="0"/>
              <a:buChar char="•"/>
            </a:pPr>
            <a:r>
              <a:rPr lang="en-US" dirty="0">
                <a:latin typeface="Baskerville" panose="02020502070401020303" pitchFamily="18" charset="0"/>
                <a:ea typeface="Baskerville" panose="02020502070401020303" pitchFamily="18" charset="0"/>
              </a:rPr>
              <a:t>Value to </a:t>
            </a:r>
            <a:r>
              <a:rPr lang="en-US" dirty="0" err="1">
                <a:latin typeface="Baskerville" panose="02020502070401020303" pitchFamily="18" charset="0"/>
                <a:ea typeface="Baskerville" panose="02020502070401020303" pitchFamily="18" charset="0"/>
              </a:rPr>
              <a:t>B</a:t>
            </a:r>
            <a:r>
              <a:rPr lang="en-US" baseline="-25000" dirty="0" err="1">
                <a:latin typeface="Baskerville" panose="02020502070401020303" pitchFamily="18" charset="0"/>
                <a:ea typeface="Baskerville" panose="02020502070401020303" pitchFamily="18" charset="0"/>
              </a:rPr>
              <a:t>j</a:t>
            </a:r>
            <a:r>
              <a:rPr lang="en-US" dirty="0">
                <a:latin typeface="Baskerville" panose="02020502070401020303" pitchFamily="18" charset="0"/>
                <a:ea typeface="Baskerville" panose="02020502070401020303" pitchFamily="18" charset="0"/>
              </a:rPr>
              <a:t> is </a:t>
            </a:r>
            <a:r>
              <a:rPr lang="en-US" dirty="0" err="1">
                <a:latin typeface="Baskerville" panose="02020502070401020303" pitchFamily="18" charset="0"/>
                <a:ea typeface="Baskerville" panose="02020502070401020303" pitchFamily="18" charset="0"/>
              </a:rPr>
              <a:t>r</a:t>
            </a:r>
            <a:r>
              <a:rPr lang="en-US" baseline="-25000" dirty="0" err="1">
                <a:latin typeface="Baskerville" panose="02020502070401020303" pitchFamily="18" charset="0"/>
                <a:ea typeface="Baskerville" panose="02020502070401020303" pitchFamily="18" charset="0"/>
              </a:rPr>
              <a:t>i,j</a:t>
            </a:r>
            <a:r>
              <a:rPr lang="en-US" baseline="-25000" dirty="0">
                <a:latin typeface="Baskerville" panose="02020502070401020303" pitchFamily="18" charset="0"/>
                <a:ea typeface="Baskerville" panose="02020502070401020303" pitchFamily="18" charset="0"/>
              </a:rPr>
              <a:t> </a:t>
            </a:r>
            <a:r>
              <a:rPr lang="en-US" dirty="0" err="1">
                <a:latin typeface="Baskerville" panose="02020502070401020303" pitchFamily="18" charset="0"/>
                <a:ea typeface="Baskerville" panose="02020502070401020303" pitchFamily="18" charset="0"/>
              </a:rPr>
              <a:t>u</a:t>
            </a:r>
            <a:r>
              <a:rPr lang="en-US" baseline="-25000" dirty="0" err="1">
                <a:latin typeface="Baskerville" panose="02020502070401020303" pitchFamily="18" charset="0"/>
                <a:ea typeface="Baskerville" panose="02020502070401020303" pitchFamily="18" charset="0"/>
              </a:rPr>
              <a:t>i,j</a:t>
            </a:r>
            <a:endParaRPr lang="en-US" baseline="-25000" dirty="0">
              <a:latin typeface="Baskerville" panose="02020502070401020303" pitchFamily="18" charset="0"/>
              <a:ea typeface="Baskerville" panose="02020502070401020303" pitchFamily="18" charset="0"/>
            </a:endParaRPr>
          </a:p>
          <a:p>
            <a:pPr lvl="1">
              <a:spcAft>
                <a:spcPts val="600"/>
              </a:spcAft>
            </a:pPr>
            <a:endParaRPr lang="en-US" sz="1600" dirty="0">
              <a:latin typeface="Baskerville" panose="02020502070401020303" pitchFamily="18" charset="0"/>
              <a:ea typeface="Baskerville" panose="02020502070401020303" pitchFamily="18" charset="0"/>
            </a:endParaRPr>
          </a:p>
        </p:txBody>
      </p:sp>
      <p:graphicFrame>
        <p:nvGraphicFramePr>
          <p:cNvPr id="4" name="Table 3">
            <a:extLst>
              <a:ext uri="{FF2B5EF4-FFF2-40B4-BE49-F238E27FC236}">
                <a16:creationId xmlns:a16="http://schemas.microsoft.com/office/drawing/2014/main" id="{489BAF4E-B4CE-45B6-BA8A-387C9B1A16BE}"/>
              </a:ext>
            </a:extLst>
          </p:cNvPr>
          <p:cNvGraphicFramePr>
            <a:graphicFrameLocks noGrp="1"/>
          </p:cNvGraphicFramePr>
          <p:nvPr>
            <p:extLst>
              <p:ext uri="{D42A27DB-BD31-4B8C-83A1-F6EECF244321}">
                <p14:modId xmlns:p14="http://schemas.microsoft.com/office/powerpoint/2010/main" val="965650800"/>
              </p:ext>
            </p:extLst>
          </p:nvPr>
        </p:nvGraphicFramePr>
        <p:xfrm>
          <a:off x="6434880" y="2079432"/>
          <a:ext cx="1908404" cy="3340028"/>
        </p:xfrm>
        <a:graphic>
          <a:graphicData uri="http://schemas.openxmlformats.org/drawingml/2006/table">
            <a:tbl>
              <a:tblPr firstRow="1" bandRow="1">
                <a:tableStyleId>{073A0DAA-6AF3-43AB-8588-CEC1D06C72B9}</a:tableStyleId>
              </a:tblPr>
              <a:tblGrid>
                <a:gridCol w="477101">
                  <a:extLst>
                    <a:ext uri="{9D8B030D-6E8A-4147-A177-3AD203B41FA5}">
                      <a16:colId xmlns:a16="http://schemas.microsoft.com/office/drawing/2014/main" val="3457313363"/>
                    </a:ext>
                  </a:extLst>
                </a:gridCol>
                <a:gridCol w="477101">
                  <a:extLst>
                    <a:ext uri="{9D8B030D-6E8A-4147-A177-3AD203B41FA5}">
                      <a16:colId xmlns:a16="http://schemas.microsoft.com/office/drawing/2014/main" val="416593576"/>
                    </a:ext>
                  </a:extLst>
                </a:gridCol>
                <a:gridCol w="477101">
                  <a:extLst>
                    <a:ext uri="{9D8B030D-6E8A-4147-A177-3AD203B41FA5}">
                      <a16:colId xmlns:a16="http://schemas.microsoft.com/office/drawing/2014/main" val="1964919395"/>
                    </a:ext>
                  </a:extLst>
                </a:gridCol>
                <a:gridCol w="477101">
                  <a:extLst>
                    <a:ext uri="{9D8B030D-6E8A-4147-A177-3AD203B41FA5}">
                      <a16:colId xmlns:a16="http://schemas.microsoft.com/office/drawing/2014/main" val="2956801750"/>
                    </a:ext>
                  </a:extLst>
                </a:gridCol>
              </a:tblGrid>
              <a:tr h="456378">
                <a:tc>
                  <a:txBody>
                    <a:bodyPr/>
                    <a:lstStyle/>
                    <a:p>
                      <a:r>
                        <a:rPr lang="en-US" dirty="0"/>
                        <a:t>B</a:t>
                      </a:r>
                      <a:r>
                        <a:rPr lang="en-US" baseline="-25000" dirty="0"/>
                        <a:t>1</a:t>
                      </a:r>
                    </a:p>
                  </a:txBody>
                  <a:tcPr/>
                </a:tc>
                <a:tc>
                  <a:txBody>
                    <a:bodyPr/>
                    <a:lstStyle/>
                    <a:p>
                      <a:r>
                        <a:rPr lang="en-US" dirty="0"/>
                        <a:t>B</a:t>
                      </a:r>
                      <a:r>
                        <a:rPr lang="en-US" baseline="-25000" dirty="0"/>
                        <a:t>2</a:t>
                      </a:r>
                    </a:p>
                  </a:txBody>
                  <a:tcPr/>
                </a:tc>
                <a:tc>
                  <a:txBody>
                    <a:bodyPr/>
                    <a:lstStyle/>
                    <a:p>
                      <a:r>
                        <a:rPr lang="en-US" dirty="0"/>
                        <a:t>B</a:t>
                      </a:r>
                      <a:r>
                        <a:rPr lang="en-US" baseline="-25000" dirty="0"/>
                        <a:t>3</a:t>
                      </a:r>
                    </a:p>
                  </a:txBody>
                  <a:tcPr/>
                </a:tc>
                <a:tc>
                  <a:txBody>
                    <a:bodyPr/>
                    <a:lstStyle/>
                    <a:p>
                      <a:r>
                        <a:rPr lang="en-US" dirty="0"/>
                        <a:t>B</a:t>
                      </a:r>
                      <a:r>
                        <a:rPr lang="en-US" baseline="-25000" dirty="0"/>
                        <a:t>4</a:t>
                      </a:r>
                    </a:p>
                  </a:txBody>
                  <a:tcPr/>
                </a:tc>
                <a:extLst>
                  <a:ext uri="{0D108BD9-81ED-4DB2-BD59-A6C34878D82A}">
                    <a16:rowId xmlns:a16="http://schemas.microsoft.com/office/drawing/2014/main" val="877159896"/>
                  </a:ext>
                </a:extLst>
              </a:tr>
              <a:tr h="57673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359109374"/>
                  </a:ext>
                </a:extLst>
              </a:tr>
              <a:tr h="576730">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434902708"/>
                  </a:ext>
                </a:extLst>
              </a:tr>
              <a:tr h="576730">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261439467"/>
                  </a:ext>
                </a:extLst>
              </a:tr>
              <a:tr h="57673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151901471"/>
                  </a:ext>
                </a:extLst>
              </a:tr>
              <a:tr h="57673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779177016"/>
                  </a:ext>
                </a:extLst>
              </a:tr>
            </a:tbl>
          </a:graphicData>
        </a:graphic>
      </p:graphicFrame>
      <p:graphicFrame>
        <p:nvGraphicFramePr>
          <p:cNvPr id="8" name="Table 7">
            <a:extLst>
              <a:ext uri="{FF2B5EF4-FFF2-40B4-BE49-F238E27FC236}">
                <a16:creationId xmlns:a16="http://schemas.microsoft.com/office/drawing/2014/main" id="{5197161B-92DC-4FC6-BEE9-492E4274EBAA}"/>
              </a:ext>
            </a:extLst>
          </p:cNvPr>
          <p:cNvGraphicFramePr>
            <a:graphicFrameLocks noGrp="1"/>
          </p:cNvGraphicFramePr>
          <p:nvPr>
            <p:extLst>
              <p:ext uri="{D42A27DB-BD31-4B8C-83A1-F6EECF244321}">
                <p14:modId xmlns:p14="http://schemas.microsoft.com/office/powerpoint/2010/main" val="3145805691"/>
              </p:ext>
            </p:extLst>
          </p:nvPr>
        </p:nvGraphicFramePr>
        <p:xfrm>
          <a:off x="9455945" y="2049553"/>
          <a:ext cx="1908404" cy="3460380"/>
        </p:xfrm>
        <a:graphic>
          <a:graphicData uri="http://schemas.openxmlformats.org/drawingml/2006/table">
            <a:tbl>
              <a:tblPr firstRow="1" bandRow="1">
                <a:tableStyleId>{073A0DAA-6AF3-43AB-8588-CEC1D06C72B9}</a:tableStyleId>
              </a:tblPr>
              <a:tblGrid>
                <a:gridCol w="477101">
                  <a:extLst>
                    <a:ext uri="{9D8B030D-6E8A-4147-A177-3AD203B41FA5}">
                      <a16:colId xmlns:a16="http://schemas.microsoft.com/office/drawing/2014/main" val="3457313363"/>
                    </a:ext>
                  </a:extLst>
                </a:gridCol>
                <a:gridCol w="477101">
                  <a:extLst>
                    <a:ext uri="{9D8B030D-6E8A-4147-A177-3AD203B41FA5}">
                      <a16:colId xmlns:a16="http://schemas.microsoft.com/office/drawing/2014/main" val="416593576"/>
                    </a:ext>
                  </a:extLst>
                </a:gridCol>
                <a:gridCol w="477101">
                  <a:extLst>
                    <a:ext uri="{9D8B030D-6E8A-4147-A177-3AD203B41FA5}">
                      <a16:colId xmlns:a16="http://schemas.microsoft.com/office/drawing/2014/main" val="1964919395"/>
                    </a:ext>
                  </a:extLst>
                </a:gridCol>
                <a:gridCol w="477101">
                  <a:extLst>
                    <a:ext uri="{9D8B030D-6E8A-4147-A177-3AD203B41FA5}">
                      <a16:colId xmlns:a16="http://schemas.microsoft.com/office/drawing/2014/main" val="2956801750"/>
                    </a:ext>
                  </a:extLst>
                </a:gridCol>
              </a:tblGrid>
              <a:tr h="576730">
                <a:tc>
                  <a:txBody>
                    <a:bodyPr/>
                    <a:lstStyle/>
                    <a:p>
                      <a:r>
                        <a:rPr lang="en-US" dirty="0"/>
                        <a:t>B</a:t>
                      </a:r>
                      <a:r>
                        <a:rPr lang="en-US" baseline="-25000" dirty="0"/>
                        <a:t>1</a:t>
                      </a:r>
                    </a:p>
                  </a:txBody>
                  <a:tcPr/>
                </a:tc>
                <a:tc>
                  <a:txBody>
                    <a:bodyPr/>
                    <a:lstStyle/>
                    <a:p>
                      <a:r>
                        <a:rPr lang="en-US" dirty="0"/>
                        <a:t>B</a:t>
                      </a:r>
                      <a:r>
                        <a:rPr lang="en-US" baseline="-25000" dirty="0"/>
                        <a:t>2</a:t>
                      </a:r>
                    </a:p>
                  </a:txBody>
                  <a:tcPr/>
                </a:tc>
                <a:tc>
                  <a:txBody>
                    <a:bodyPr/>
                    <a:lstStyle/>
                    <a:p>
                      <a:r>
                        <a:rPr lang="en-US" dirty="0"/>
                        <a:t>B</a:t>
                      </a:r>
                      <a:r>
                        <a:rPr lang="en-US" baseline="-25000" dirty="0"/>
                        <a:t>3</a:t>
                      </a:r>
                    </a:p>
                  </a:txBody>
                  <a:tcPr/>
                </a:tc>
                <a:tc>
                  <a:txBody>
                    <a:bodyPr/>
                    <a:lstStyle/>
                    <a:p>
                      <a:r>
                        <a:rPr lang="en-US" dirty="0"/>
                        <a:t>B</a:t>
                      </a:r>
                      <a:r>
                        <a:rPr lang="en-US" baseline="-25000" dirty="0"/>
                        <a:t>4</a:t>
                      </a:r>
                    </a:p>
                  </a:txBody>
                  <a:tcPr/>
                </a:tc>
                <a:extLst>
                  <a:ext uri="{0D108BD9-81ED-4DB2-BD59-A6C34878D82A}">
                    <a16:rowId xmlns:a16="http://schemas.microsoft.com/office/drawing/2014/main" val="877159896"/>
                  </a:ext>
                </a:extLst>
              </a:tr>
              <a:tr h="57673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359109374"/>
                  </a:ext>
                </a:extLst>
              </a:tr>
              <a:tr h="57673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34902708"/>
                  </a:ext>
                </a:extLst>
              </a:tr>
              <a:tr h="57673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261439467"/>
                  </a:ext>
                </a:extLst>
              </a:tr>
              <a:tr h="57673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151901471"/>
                  </a:ext>
                </a:extLst>
              </a:tr>
              <a:tr h="57673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779177016"/>
                  </a:ext>
                </a:extLst>
              </a:tr>
            </a:tbl>
          </a:graphicData>
        </a:graphic>
      </p:graphicFrame>
      <p:cxnSp>
        <p:nvCxnSpPr>
          <p:cNvPr id="9" name="Straight Arrow Connector 8">
            <a:extLst>
              <a:ext uri="{FF2B5EF4-FFF2-40B4-BE49-F238E27FC236}">
                <a16:creationId xmlns:a16="http://schemas.microsoft.com/office/drawing/2014/main" id="{D61473F4-9840-48FB-8221-2E75A71BB9DC}"/>
              </a:ext>
            </a:extLst>
          </p:cNvPr>
          <p:cNvCxnSpPr>
            <a:cxnSpLocks/>
          </p:cNvCxnSpPr>
          <p:nvPr/>
        </p:nvCxnSpPr>
        <p:spPr>
          <a:xfrm>
            <a:off x="729915" y="5680803"/>
            <a:ext cx="439961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id="{813EB2D9-843B-4BEA-BA7D-9FA6F5670146}"/>
              </a:ext>
            </a:extLst>
          </p:cNvPr>
          <p:cNvCxnSpPr>
            <a:cxnSpLocks/>
          </p:cNvCxnSpPr>
          <p:nvPr/>
        </p:nvCxnSpPr>
        <p:spPr>
          <a:xfrm flipV="1">
            <a:off x="1190608" y="2832302"/>
            <a:ext cx="0" cy="317058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5" name="Rectangle 14">
            <a:extLst>
              <a:ext uri="{FF2B5EF4-FFF2-40B4-BE49-F238E27FC236}">
                <a16:creationId xmlns:a16="http://schemas.microsoft.com/office/drawing/2014/main" id="{BFB0E13D-91B9-481F-8562-73791D5EC795}"/>
              </a:ext>
            </a:extLst>
          </p:cNvPr>
          <p:cNvSpPr/>
          <p:nvPr/>
        </p:nvSpPr>
        <p:spPr>
          <a:xfrm>
            <a:off x="1386124" y="5729113"/>
            <a:ext cx="3288080" cy="584775"/>
          </a:xfrm>
          <a:prstGeom prst="rect">
            <a:avLst/>
          </a:prstGeom>
        </p:spPr>
        <p:txBody>
          <a:bodyPr wrap="none">
            <a:spAutoFit/>
          </a:bodyPr>
          <a:lstStyle/>
          <a:p>
            <a:pPr algn="ctr"/>
            <a:r>
              <a:rPr lang="en-US" u="sng" dirty="0">
                <a:latin typeface="Baskerville" panose="02020502070401020303" pitchFamily="18" charset="0"/>
                <a:ea typeface="Baskerville" panose="02020502070401020303" pitchFamily="18" charset="0"/>
              </a:rPr>
              <a:t>Fairness</a:t>
            </a:r>
          </a:p>
          <a:p>
            <a:r>
              <a:rPr lang="en-US" sz="1400" i="1" dirty="0">
                <a:latin typeface="Baskerville" panose="02020502070401020303" pitchFamily="18" charset="0"/>
              </a:rPr>
              <a:t>Def</a:t>
            </a:r>
            <a:r>
              <a:rPr lang="en-US" sz="1400" dirty="0">
                <a:latin typeface="Baskerville" panose="02020502070401020303" pitchFamily="18" charset="0"/>
              </a:rPr>
              <a:t>: Variance of Outcomes (lower is better)</a:t>
            </a:r>
            <a:endParaRPr lang="en-US" sz="1400" dirty="0"/>
          </a:p>
        </p:txBody>
      </p:sp>
      <p:sp>
        <p:nvSpPr>
          <p:cNvPr id="16" name="Rectangle 15">
            <a:extLst>
              <a:ext uri="{FF2B5EF4-FFF2-40B4-BE49-F238E27FC236}">
                <a16:creationId xmlns:a16="http://schemas.microsoft.com/office/drawing/2014/main" id="{A4C764B8-918E-4515-AB3D-E9185F926216}"/>
              </a:ext>
            </a:extLst>
          </p:cNvPr>
          <p:cNvSpPr/>
          <p:nvPr/>
        </p:nvSpPr>
        <p:spPr>
          <a:xfrm rot="16200000">
            <a:off x="-181332" y="4022541"/>
            <a:ext cx="1842171" cy="584775"/>
          </a:xfrm>
          <a:prstGeom prst="rect">
            <a:avLst/>
          </a:prstGeom>
        </p:spPr>
        <p:txBody>
          <a:bodyPr wrap="none">
            <a:spAutoFit/>
          </a:bodyPr>
          <a:lstStyle/>
          <a:p>
            <a:pPr algn="ctr"/>
            <a:r>
              <a:rPr lang="en-US" u="sng" dirty="0">
                <a:latin typeface="Baskerville" panose="02020502070401020303" pitchFamily="18" charset="0"/>
                <a:ea typeface="Baskerville" panose="02020502070401020303" pitchFamily="18" charset="0"/>
              </a:rPr>
              <a:t>Efficiency</a:t>
            </a:r>
          </a:p>
          <a:p>
            <a:r>
              <a:rPr lang="en-US" sz="1400" i="1" dirty="0">
                <a:latin typeface="Baskerville" panose="02020502070401020303" pitchFamily="18" charset="0"/>
              </a:rPr>
              <a:t>Def</a:t>
            </a:r>
            <a:r>
              <a:rPr lang="en-US" sz="1400" dirty="0">
                <a:latin typeface="Baskerville" panose="02020502070401020303" pitchFamily="18" charset="0"/>
              </a:rPr>
              <a:t>: Sum of Outcomes</a:t>
            </a:r>
            <a:endParaRPr lang="en-US" sz="1400" dirty="0"/>
          </a:p>
        </p:txBody>
      </p:sp>
      <p:sp>
        <p:nvSpPr>
          <p:cNvPr id="17" name="Oval 16">
            <a:extLst>
              <a:ext uri="{FF2B5EF4-FFF2-40B4-BE49-F238E27FC236}">
                <a16:creationId xmlns:a16="http://schemas.microsoft.com/office/drawing/2014/main" id="{14B1044F-4517-463A-A47F-61CA7BFC45EE}"/>
              </a:ext>
            </a:extLst>
          </p:cNvPr>
          <p:cNvSpPr/>
          <p:nvPr/>
        </p:nvSpPr>
        <p:spPr>
          <a:xfrm>
            <a:off x="1753386" y="3355943"/>
            <a:ext cx="113120" cy="101328"/>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8B715E7-C0D5-4590-8894-C9032456B457}"/>
              </a:ext>
            </a:extLst>
          </p:cNvPr>
          <p:cNvSpPr/>
          <p:nvPr/>
        </p:nvSpPr>
        <p:spPr>
          <a:xfrm>
            <a:off x="4147011" y="5182666"/>
            <a:ext cx="113120" cy="1013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c 19">
            <a:extLst>
              <a:ext uri="{FF2B5EF4-FFF2-40B4-BE49-F238E27FC236}">
                <a16:creationId xmlns:a16="http://schemas.microsoft.com/office/drawing/2014/main" id="{E01C13E7-D3AC-4020-A135-78C9B8803C72}"/>
              </a:ext>
            </a:extLst>
          </p:cNvPr>
          <p:cNvSpPr/>
          <p:nvPr/>
        </p:nvSpPr>
        <p:spPr>
          <a:xfrm>
            <a:off x="-177250" y="3391993"/>
            <a:ext cx="4381411" cy="3101807"/>
          </a:xfrm>
          <a:prstGeom prst="arc">
            <a:avLst>
              <a:gd name="adj1" fmla="val 16461302"/>
              <a:gd name="adj2" fmla="val 20720"/>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24" name="Oval 23">
            <a:extLst>
              <a:ext uri="{FF2B5EF4-FFF2-40B4-BE49-F238E27FC236}">
                <a16:creationId xmlns:a16="http://schemas.microsoft.com/office/drawing/2014/main" id="{CDE5009F-9E31-4525-9ED9-4F5768E15C65}"/>
              </a:ext>
            </a:extLst>
          </p:cNvPr>
          <p:cNvSpPr/>
          <p:nvPr/>
        </p:nvSpPr>
        <p:spPr>
          <a:xfrm>
            <a:off x="2190397" y="4885741"/>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DD0C76C-042C-48B2-9E18-3F6A495AFAB9}"/>
              </a:ext>
            </a:extLst>
          </p:cNvPr>
          <p:cNvSpPr/>
          <p:nvPr/>
        </p:nvSpPr>
        <p:spPr>
          <a:xfrm>
            <a:off x="2342797" y="5038141"/>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10484BB-C5E7-49E7-9B7E-87D587DD3DCE}"/>
              </a:ext>
            </a:extLst>
          </p:cNvPr>
          <p:cNvSpPr/>
          <p:nvPr/>
        </p:nvSpPr>
        <p:spPr>
          <a:xfrm>
            <a:off x="2495197" y="5190541"/>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7B17E14-2C2B-4962-9A4B-694277E66E99}"/>
              </a:ext>
            </a:extLst>
          </p:cNvPr>
          <p:cNvSpPr/>
          <p:nvPr/>
        </p:nvSpPr>
        <p:spPr>
          <a:xfrm>
            <a:off x="2647597" y="5342941"/>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0F62F4D6-ED89-41B3-83B3-C16411313651}"/>
              </a:ext>
            </a:extLst>
          </p:cNvPr>
          <p:cNvSpPr/>
          <p:nvPr/>
        </p:nvSpPr>
        <p:spPr>
          <a:xfrm>
            <a:off x="2150504" y="4573507"/>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112DE586-B643-4F20-89F1-56C00B2B697A}"/>
              </a:ext>
            </a:extLst>
          </p:cNvPr>
          <p:cNvSpPr/>
          <p:nvPr/>
        </p:nvSpPr>
        <p:spPr>
          <a:xfrm>
            <a:off x="2302904" y="4725907"/>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D7BAD9F0-D3EB-4308-BF0A-C2FFA1DAA722}"/>
              </a:ext>
            </a:extLst>
          </p:cNvPr>
          <p:cNvSpPr/>
          <p:nvPr/>
        </p:nvSpPr>
        <p:spPr>
          <a:xfrm>
            <a:off x="2483860" y="4889782"/>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F794660-0D5F-4F84-A44C-E37C549E5B58}"/>
              </a:ext>
            </a:extLst>
          </p:cNvPr>
          <p:cNvSpPr/>
          <p:nvPr/>
        </p:nvSpPr>
        <p:spPr>
          <a:xfrm>
            <a:off x="2636260" y="5042182"/>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29DA9649-A91A-4EA8-9101-042974DDB9EB}"/>
              </a:ext>
            </a:extLst>
          </p:cNvPr>
          <p:cNvSpPr/>
          <p:nvPr/>
        </p:nvSpPr>
        <p:spPr>
          <a:xfrm>
            <a:off x="2788660" y="5194582"/>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36A7B4C3-5685-4264-BC2B-3654D71E203B}"/>
              </a:ext>
            </a:extLst>
          </p:cNvPr>
          <p:cNvSpPr/>
          <p:nvPr/>
        </p:nvSpPr>
        <p:spPr>
          <a:xfrm>
            <a:off x="2941060" y="5346982"/>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B45EE153-BF52-4CF6-9388-71D9FFDA85B2}"/>
              </a:ext>
            </a:extLst>
          </p:cNvPr>
          <p:cNvSpPr/>
          <p:nvPr/>
        </p:nvSpPr>
        <p:spPr>
          <a:xfrm>
            <a:off x="2037997" y="4149045"/>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87ACE01D-D223-4F7E-B5F2-F42BA921F854}"/>
              </a:ext>
            </a:extLst>
          </p:cNvPr>
          <p:cNvSpPr/>
          <p:nvPr/>
        </p:nvSpPr>
        <p:spPr>
          <a:xfrm>
            <a:off x="2190397" y="4301445"/>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A680FA12-D389-41A1-BF6E-53016C280A13}"/>
              </a:ext>
            </a:extLst>
          </p:cNvPr>
          <p:cNvSpPr/>
          <p:nvPr/>
        </p:nvSpPr>
        <p:spPr>
          <a:xfrm>
            <a:off x="2342797" y="4453845"/>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BC439549-564C-447C-B7A9-4785DB3FE9C1}"/>
              </a:ext>
            </a:extLst>
          </p:cNvPr>
          <p:cNvSpPr/>
          <p:nvPr/>
        </p:nvSpPr>
        <p:spPr>
          <a:xfrm>
            <a:off x="2495197" y="4606245"/>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4F7D6B9F-242A-43EC-9BD3-2F22BFEF9B3A}"/>
              </a:ext>
            </a:extLst>
          </p:cNvPr>
          <p:cNvSpPr/>
          <p:nvPr/>
        </p:nvSpPr>
        <p:spPr>
          <a:xfrm>
            <a:off x="2647597" y="4758645"/>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009C9851-A745-4AA5-B0B3-C543CA454A15}"/>
              </a:ext>
            </a:extLst>
          </p:cNvPr>
          <p:cNvSpPr/>
          <p:nvPr/>
        </p:nvSpPr>
        <p:spPr>
          <a:xfrm>
            <a:off x="2799997" y="4911045"/>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1C6BCD1B-26D0-4DC4-A09E-E363E414FA14}"/>
              </a:ext>
            </a:extLst>
          </p:cNvPr>
          <p:cNvSpPr/>
          <p:nvPr/>
        </p:nvSpPr>
        <p:spPr>
          <a:xfrm>
            <a:off x="2952397" y="5063445"/>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A92A421B-DA3C-484D-ACC7-5F50E52A22A8}"/>
              </a:ext>
            </a:extLst>
          </p:cNvPr>
          <p:cNvSpPr/>
          <p:nvPr/>
        </p:nvSpPr>
        <p:spPr>
          <a:xfrm>
            <a:off x="2150504" y="3989211"/>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FA0F92CC-2693-4287-ADBB-84DCDD7AE77C}"/>
              </a:ext>
            </a:extLst>
          </p:cNvPr>
          <p:cNvSpPr/>
          <p:nvPr/>
        </p:nvSpPr>
        <p:spPr>
          <a:xfrm>
            <a:off x="3443979" y="383076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3E2B232-E881-4825-B220-4FA472B4963A}"/>
              </a:ext>
            </a:extLst>
          </p:cNvPr>
          <p:cNvSpPr/>
          <p:nvPr/>
        </p:nvSpPr>
        <p:spPr>
          <a:xfrm>
            <a:off x="2455304" y="4294011"/>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C15D2273-6C10-4DC5-AAA5-CC97821D174E}"/>
              </a:ext>
            </a:extLst>
          </p:cNvPr>
          <p:cNvSpPr/>
          <p:nvPr/>
        </p:nvSpPr>
        <p:spPr>
          <a:xfrm>
            <a:off x="2607704" y="4446411"/>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085404BB-2998-431F-AB9A-E14185A05226}"/>
              </a:ext>
            </a:extLst>
          </p:cNvPr>
          <p:cNvSpPr/>
          <p:nvPr/>
        </p:nvSpPr>
        <p:spPr>
          <a:xfrm>
            <a:off x="3223000" y="3677662"/>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3C96B823-A4F4-4B0C-B129-DFADA66606CB}"/>
              </a:ext>
            </a:extLst>
          </p:cNvPr>
          <p:cNvSpPr/>
          <p:nvPr/>
        </p:nvSpPr>
        <p:spPr>
          <a:xfrm>
            <a:off x="3245859" y="4819756"/>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E03E5767-8C26-421C-9C0E-086A787A3689}"/>
              </a:ext>
            </a:extLst>
          </p:cNvPr>
          <p:cNvSpPr/>
          <p:nvPr/>
        </p:nvSpPr>
        <p:spPr>
          <a:xfrm>
            <a:off x="4124151" y="4697116"/>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06E984E2-DA48-492C-8471-FD9ACE8862EC}"/>
              </a:ext>
            </a:extLst>
          </p:cNvPr>
          <p:cNvSpPr/>
          <p:nvPr/>
        </p:nvSpPr>
        <p:spPr>
          <a:xfrm>
            <a:off x="3245860" y="5067486"/>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FAFA3166-3F7F-459D-B0F4-F907EA2F1D95}"/>
              </a:ext>
            </a:extLst>
          </p:cNvPr>
          <p:cNvSpPr/>
          <p:nvPr/>
        </p:nvSpPr>
        <p:spPr>
          <a:xfrm>
            <a:off x="2342797" y="3834189"/>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921566CE-92D7-45B7-AFE9-E041C1E41C4F}"/>
              </a:ext>
            </a:extLst>
          </p:cNvPr>
          <p:cNvSpPr/>
          <p:nvPr/>
        </p:nvSpPr>
        <p:spPr>
          <a:xfrm>
            <a:off x="2495197" y="3986589"/>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AAC1B1FA-620E-42E4-B7E3-A08DBD98FEC3}"/>
              </a:ext>
            </a:extLst>
          </p:cNvPr>
          <p:cNvSpPr/>
          <p:nvPr/>
        </p:nvSpPr>
        <p:spPr>
          <a:xfrm>
            <a:off x="2647597" y="4138989"/>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441A1BBB-C8EE-4B25-A449-4C07F504174B}"/>
              </a:ext>
            </a:extLst>
          </p:cNvPr>
          <p:cNvSpPr/>
          <p:nvPr/>
        </p:nvSpPr>
        <p:spPr>
          <a:xfrm>
            <a:off x="2799997" y="4291389"/>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1F47C2A0-85C2-4B99-A74E-54AD2AC38120}"/>
              </a:ext>
            </a:extLst>
          </p:cNvPr>
          <p:cNvSpPr/>
          <p:nvPr/>
        </p:nvSpPr>
        <p:spPr>
          <a:xfrm>
            <a:off x="2952397" y="4443789"/>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ABA03895-3F5B-4BDE-BBEC-4F8F633C812B}"/>
              </a:ext>
            </a:extLst>
          </p:cNvPr>
          <p:cNvSpPr/>
          <p:nvPr/>
        </p:nvSpPr>
        <p:spPr>
          <a:xfrm>
            <a:off x="3104797" y="4596189"/>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40E04495-596F-440A-A078-31FB373E265C}"/>
              </a:ext>
            </a:extLst>
          </p:cNvPr>
          <p:cNvSpPr/>
          <p:nvPr/>
        </p:nvSpPr>
        <p:spPr>
          <a:xfrm>
            <a:off x="3754320" y="4058902"/>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3ED2FD35-FF18-43AC-BB55-EF32144FC665}"/>
              </a:ext>
            </a:extLst>
          </p:cNvPr>
          <p:cNvSpPr/>
          <p:nvPr/>
        </p:nvSpPr>
        <p:spPr>
          <a:xfrm>
            <a:off x="2659119" y="350467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62C29055-49D4-4545-BB61-D861AD263BA9}"/>
              </a:ext>
            </a:extLst>
          </p:cNvPr>
          <p:cNvSpPr/>
          <p:nvPr/>
        </p:nvSpPr>
        <p:spPr>
          <a:xfrm>
            <a:off x="2607704" y="3826755"/>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55BF928F-14D0-451C-907C-3989D8654E14}"/>
              </a:ext>
            </a:extLst>
          </p:cNvPr>
          <p:cNvSpPr/>
          <p:nvPr/>
        </p:nvSpPr>
        <p:spPr>
          <a:xfrm>
            <a:off x="2760104" y="3979155"/>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61FEC691-3443-4290-932B-5F59BEE17DA0}"/>
              </a:ext>
            </a:extLst>
          </p:cNvPr>
          <p:cNvSpPr/>
          <p:nvPr/>
        </p:nvSpPr>
        <p:spPr>
          <a:xfrm>
            <a:off x="2912504" y="4131555"/>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5470FACB-CD7A-4F86-82B7-BCD7B788DC77}"/>
              </a:ext>
            </a:extLst>
          </p:cNvPr>
          <p:cNvSpPr/>
          <p:nvPr/>
        </p:nvSpPr>
        <p:spPr>
          <a:xfrm>
            <a:off x="3093460" y="4295430"/>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65B63DBD-E190-40C8-B8EA-726937035477}"/>
              </a:ext>
            </a:extLst>
          </p:cNvPr>
          <p:cNvSpPr/>
          <p:nvPr/>
        </p:nvSpPr>
        <p:spPr>
          <a:xfrm>
            <a:off x="3689303" y="4529877"/>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298C2671-7FAD-4CA1-83AF-45FDA8C7BC05}"/>
              </a:ext>
            </a:extLst>
          </p:cNvPr>
          <p:cNvSpPr/>
          <p:nvPr/>
        </p:nvSpPr>
        <p:spPr>
          <a:xfrm>
            <a:off x="3398260" y="4600230"/>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B3771F90-A405-4D8B-A9EF-047E2AB5A526}"/>
              </a:ext>
            </a:extLst>
          </p:cNvPr>
          <p:cNvSpPr/>
          <p:nvPr/>
        </p:nvSpPr>
        <p:spPr>
          <a:xfrm>
            <a:off x="3550660" y="4752630"/>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D37E452C-82BF-40BE-A172-4F2187BEA003}"/>
              </a:ext>
            </a:extLst>
          </p:cNvPr>
          <p:cNvSpPr/>
          <p:nvPr/>
        </p:nvSpPr>
        <p:spPr>
          <a:xfrm>
            <a:off x="3401537" y="5124381"/>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0DA5AC93-D6FC-434C-B08A-497A70500C78}"/>
              </a:ext>
            </a:extLst>
          </p:cNvPr>
          <p:cNvSpPr/>
          <p:nvPr/>
        </p:nvSpPr>
        <p:spPr>
          <a:xfrm>
            <a:off x="3553937" y="5276781"/>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FB841E96-3019-4170-AF62-7527F1872C29}"/>
              </a:ext>
            </a:extLst>
          </p:cNvPr>
          <p:cNvSpPr/>
          <p:nvPr/>
        </p:nvSpPr>
        <p:spPr>
          <a:xfrm>
            <a:off x="3706337" y="5429181"/>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15A12AEE-AD0D-4BDE-9D31-A75E3580CE40}"/>
              </a:ext>
            </a:extLst>
          </p:cNvPr>
          <p:cNvSpPr/>
          <p:nvPr/>
        </p:nvSpPr>
        <p:spPr>
          <a:xfrm>
            <a:off x="3858737" y="5581581"/>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139CAF1B-FDD8-421F-82DC-6294A4E78360}"/>
              </a:ext>
            </a:extLst>
          </p:cNvPr>
          <p:cNvSpPr/>
          <p:nvPr/>
        </p:nvSpPr>
        <p:spPr>
          <a:xfrm>
            <a:off x="3514044" y="4964547"/>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7EF8A53A-564D-4B3E-8F75-7B4EDB32707B}"/>
              </a:ext>
            </a:extLst>
          </p:cNvPr>
          <p:cNvSpPr/>
          <p:nvPr/>
        </p:nvSpPr>
        <p:spPr>
          <a:xfrm>
            <a:off x="3666444" y="5116947"/>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178F3F2E-68E4-4949-BD49-B174BF0486B8}"/>
              </a:ext>
            </a:extLst>
          </p:cNvPr>
          <p:cNvSpPr/>
          <p:nvPr/>
        </p:nvSpPr>
        <p:spPr>
          <a:xfrm>
            <a:off x="3818844" y="5269347"/>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AF627355-6BF6-41AF-ACE4-F97D28FCAFFE}"/>
              </a:ext>
            </a:extLst>
          </p:cNvPr>
          <p:cNvSpPr/>
          <p:nvPr/>
        </p:nvSpPr>
        <p:spPr>
          <a:xfrm>
            <a:off x="3971244" y="5421747"/>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0C064456-0D48-4DE8-97D2-8AF3BAC3D81E}"/>
              </a:ext>
            </a:extLst>
          </p:cNvPr>
          <p:cNvSpPr/>
          <p:nvPr/>
        </p:nvSpPr>
        <p:spPr>
          <a:xfrm>
            <a:off x="3706337" y="4844885"/>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535BC438-DC5D-4BDC-A885-C6B2B6892E8B}"/>
              </a:ext>
            </a:extLst>
          </p:cNvPr>
          <p:cNvSpPr/>
          <p:nvPr/>
        </p:nvSpPr>
        <p:spPr>
          <a:xfrm>
            <a:off x="3858737" y="4997285"/>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69CDCE20-BE84-49DD-92DD-71E31AF4B3FA}"/>
              </a:ext>
            </a:extLst>
          </p:cNvPr>
          <p:cNvSpPr/>
          <p:nvPr/>
        </p:nvSpPr>
        <p:spPr>
          <a:xfrm>
            <a:off x="4011137" y="5149685"/>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0E979C0E-87A8-4A4F-94FD-29F871DD270F}"/>
              </a:ext>
            </a:extLst>
          </p:cNvPr>
          <p:cNvSpPr/>
          <p:nvPr/>
        </p:nvSpPr>
        <p:spPr>
          <a:xfrm>
            <a:off x="3971244" y="4837451"/>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8FF43599-56B2-4C36-B1DB-FD2E12A3D0E2}"/>
              </a:ext>
            </a:extLst>
          </p:cNvPr>
          <p:cNvSpPr/>
          <p:nvPr/>
        </p:nvSpPr>
        <p:spPr>
          <a:xfrm>
            <a:off x="3151326" y="4447882"/>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B1A1E7B9-E837-46E4-B901-31C038758D5B}"/>
              </a:ext>
            </a:extLst>
          </p:cNvPr>
          <p:cNvSpPr/>
          <p:nvPr/>
        </p:nvSpPr>
        <p:spPr>
          <a:xfrm>
            <a:off x="3162663" y="4128985"/>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A0BDDC27-F9E3-4088-A6C9-67B120DF982A}"/>
              </a:ext>
            </a:extLst>
          </p:cNvPr>
          <p:cNvSpPr/>
          <p:nvPr/>
        </p:nvSpPr>
        <p:spPr>
          <a:xfrm>
            <a:off x="3315063" y="4281385"/>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BCF4DC60-F7AC-4A08-9F6A-A78546E7D697}"/>
              </a:ext>
            </a:extLst>
          </p:cNvPr>
          <p:cNvSpPr/>
          <p:nvPr/>
        </p:nvSpPr>
        <p:spPr>
          <a:xfrm>
            <a:off x="3467463" y="4433785"/>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96669068-A5A4-494E-98F0-498F1B19C645}"/>
              </a:ext>
            </a:extLst>
          </p:cNvPr>
          <p:cNvSpPr/>
          <p:nvPr/>
        </p:nvSpPr>
        <p:spPr>
          <a:xfrm>
            <a:off x="3122770" y="3816751"/>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687B186F-4D72-401A-91F6-B836BCDCF8ED}"/>
              </a:ext>
            </a:extLst>
          </p:cNvPr>
          <p:cNvSpPr/>
          <p:nvPr/>
        </p:nvSpPr>
        <p:spPr>
          <a:xfrm>
            <a:off x="3303726" y="3980626"/>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A4589DCC-B084-4B6E-A519-486DA1A8CC44}"/>
              </a:ext>
            </a:extLst>
          </p:cNvPr>
          <p:cNvSpPr/>
          <p:nvPr/>
        </p:nvSpPr>
        <p:spPr>
          <a:xfrm>
            <a:off x="3456126" y="4133026"/>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AECD95E9-9D47-4B75-9CCD-BD377075768B}"/>
              </a:ext>
            </a:extLst>
          </p:cNvPr>
          <p:cNvSpPr/>
          <p:nvPr/>
        </p:nvSpPr>
        <p:spPr>
          <a:xfrm>
            <a:off x="3608526" y="4285426"/>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96F7C0DB-CDAD-4410-962D-1EAB63F4FFAE}"/>
              </a:ext>
            </a:extLst>
          </p:cNvPr>
          <p:cNvSpPr/>
          <p:nvPr/>
        </p:nvSpPr>
        <p:spPr>
          <a:xfrm>
            <a:off x="2805823" y="358162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41189EBA-3FA5-4F4C-BE0E-A4BCBC9323E1}"/>
              </a:ext>
            </a:extLst>
          </p:cNvPr>
          <p:cNvSpPr/>
          <p:nvPr/>
        </p:nvSpPr>
        <p:spPr>
          <a:xfrm>
            <a:off x="2958223" y="373402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842DE2D9-D661-4B88-ADEE-57EB1BDFC766}"/>
              </a:ext>
            </a:extLst>
          </p:cNvPr>
          <p:cNvSpPr/>
          <p:nvPr/>
        </p:nvSpPr>
        <p:spPr>
          <a:xfrm>
            <a:off x="3800039" y="4413798"/>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7FB2BCC8-D38C-4E17-A8A0-14842954B068}"/>
              </a:ext>
            </a:extLst>
          </p:cNvPr>
          <p:cNvSpPr/>
          <p:nvPr/>
        </p:nvSpPr>
        <p:spPr>
          <a:xfrm>
            <a:off x="3952439" y="4566198"/>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61EB7046-69D6-410D-BA97-66594A4724F8}"/>
              </a:ext>
            </a:extLst>
          </p:cNvPr>
          <p:cNvSpPr/>
          <p:nvPr/>
        </p:nvSpPr>
        <p:spPr>
          <a:xfrm>
            <a:off x="3124959" y="5190295"/>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F882FDBE-4C89-429D-965C-8BD473F76127}"/>
              </a:ext>
            </a:extLst>
          </p:cNvPr>
          <p:cNvSpPr/>
          <p:nvPr/>
        </p:nvSpPr>
        <p:spPr>
          <a:xfrm>
            <a:off x="3277359" y="5342695"/>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5EFC98B7-FB39-4FF6-BD1E-D5D709EAA28B}"/>
              </a:ext>
            </a:extLst>
          </p:cNvPr>
          <p:cNvSpPr/>
          <p:nvPr/>
        </p:nvSpPr>
        <p:spPr>
          <a:xfrm>
            <a:off x="3429759" y="5495095"/>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61E0A34E-149B-4E68-9EBE-137A54E840E9}"/>
              </a:ext>
            </a:extLst>
          </p:cNvPr>
          <p:cNvSpPr/>
          <p:nvPr/>
        </p:nvSpPr>
        <p:spPr>
          <a:xfrm>
            <a:off x="2073595" y="3488908"/>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7A65FB24-8D87-4312-BFB2-CB8BCF36E3A4}"/>
              </a:ext>
            </a:extLst>
          </p:cNvPr>
          <p:cNvSpPr/>
          <p:nvPr/>
        </p:nvSpPr>
        <p:spPr>
          <a:xfrm>
            <a:off x="2348623" y="3527762"/>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0EB1B412-C120-4990-8395-16108F69F26C}"/>
              </a:ext>
            </a:extLst>
          </p:cNvPr>
          <p:cNvSpPr/>
          <p:nvPr/>
        </p:nvSpPr>
        <p:spPr>
          <a:xfrm>
            <a:off x="2790205" y="4571158"/>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6CE5BAEB-40A5-423B-9372-114D49701608}"/>
              </a:ext>
            </a:extLst>
          </p:cNvPr>
          <p:cNvSpPr/>
          <p:nvPr/>
        </p:nvSpPr>
        <p:spPr>
          <a:xfrm>
            <a:off x="2942605" y="4723558"/>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096312A7-4F17-4DE1-ABC9-7E579B509124}"/>
              </a:ext>
            </a:extLst>
          </p:cNvPr>
          <p:cNvSpPr/>
          <p:nvPr/>
        </p:nvSpPr>
        <p:spPr>
          <a:xfrm>
            <a:off x="3095005" y="4875958"/>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E0DAEC20-133E-4C03-BAB5-A6D96D42FA63}"/>
              </a:ext>
            </a:extLst>
          </p:cNvPr>
          <p:cNvSpPr/>
          <p:nvPr/>
        </p:nvSpPr>
        <p:spPr>
          <a:xfrm>
            <a:off x="3406899" y="4849143"/>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7C89027-EF52-4C64-9339-82714A626FE4}"/>
              </a:ext>
            </a:extLst>
          </p:cNvPr>
          <p:cNvSpPr/>
          <p:nvPr/>
        </p:nvSpPr>
        <p:spPr>
          <a:xfrm>
            <a:off x="6056250" y="2725859"/>
            <a:ext cx="378630" cy="369332"/>
          </a:xfrm>
          <a:prstGeom prst="rect">
            <a:avLst/>
          </a:prstGeom>
        </p:spPr>
        <p:txBody>
          <a:bodyPr wrap="none">
            <a:spAutoFit/>
          </a:bodyPr>
          <a:lstStyle/>
          <a:p>
            <a:r>
              <a:rPr lang="en-US" b="1" dirty="0">
                <a:latin typeface="Baskerville" panose="02020502070401020303" pitchFamily="18" charset="0"/>
                <a:ea typeface="Baskerville" panose="02020502070401020303" pitchFamily="18" charset="0"/>
              </a:rPr>
              <a:t>u</a:t>
            </a:r>
            <a:r>
              <a:rPr lang="en-US" b="1" baseline="-25000" dirty="0">
                <a:latin typeface="Baskerville" panose="02020502070401020303" pitchFamily="18" charset="0"/>
                <a:ea typeface="Baskerville" panose="02020502070401020303" pitchFamily="18" charset="0"/>
              </a:rPr>
              <a:t>1</a:t>
            </a:r>
            <a:endParaRPr lang="en-US" b="1" baseline="-25000" dirty="0"/>
          </a:p>
        </p:txBody>
      </p:sp>
      <p:sp>
        <p:nvSpPr>
          <p:cNvPr id="129" name="Rectangle 128">
            <a:extLst>
              <a:ext uri="{FF2B5EF4-FFF2-40B4-BE49-F238E27FC236}">
                <a16:creationId xmlns:a16="http://schemas.microsoft.com/office/drawing/2014/main" id="{2981388A-7C64-45E7-83BD-ACD589EA10D9}"/>
              </a:ext>
            </a:extLst>
          </p:cNvPr>
          <p:cNvSpPr/>
          <p:nvPr/>
        </p:nvSpPr>
        <p:spPr>
          <a:xfrm>
            <a:off x="6019335" y="3222638"/>
            <a:ext cx="378630" cy="369332"/>
          </a:xfrm>
          <a:prstGeom prst="rect">
            <a:avLst/>
          </a:prstGeom>
        </p:spPr>
        <p:txBody>
          <a:bodyPr wrap="none">
            <a:spAutoFit/>
          </a:bodyPr>
          <a:lstStyle/>
          <a:p>
            <a:r>
              <a:rPr lang="en-US" b="1" dirty="0">
                <a:latin typeface="Baskerville" panose="02020502070401020303" pitchFamily="18" charset="0"/>
                <a:ea typeface="Baskerville" panose="02020502070401020303" pitchFamily="18" charset="0"/>
              </a:rPr>
              <a:t>u</a:t>
            </a:r>
            <a:r>
              <a:rPr lang="en-US" b="1" baseline="-25000" dirty="0">
                <a:latin typeface="Baskerville" panose="02020502070401020303" pitchFamily="18" charset="0"/>
                <a:ea typeface="Baskerville" panose="02020502070401020303" pitchFamily="18" charset="0"/>
              </a:rPr>
              <a:t>2</a:t>
            </a:r>
            <a:endParaRPr lang="en-US" b="1" baseline="-25000" dirty="0"/>
          </a:p>
        </p:txBody>
      </p:sp>
      <p:sp>
        <p:nvSpPr>
          <p:cNvPr id="130" name="Rectangle 129">
            <a:extLst>
              <a:ext uri="{FF2B5EF4-FFF2-40B4-BE49-F238E27FC236}">
                <a16:creationId xmlns:a16="http://schemas.microsoft.com/office/drawing/2014/main" id="{DB3F24B4-36C9-4545-83AB-38D4427CE6B9}"/>
              </a:ext>
            </a:extLst>
          </p:cNvPr>
          <p:cNvSpPr/>
          <p:nvPr/>
        </p:nvSpPr>
        <p:spPr>
          <a:xfrm>
            <a:off x="6019335" y="3822541"/>
            <a:ext cx="378630" cy="369332"/>
          </a:xfrm>
          <a:prstGeom prst="rect">
            <a:avLst/>
          </a:prstGeom>
        </p:spPr>
        <p:txBody>
          <a:bodyPr wrap="none">
            <a:spAutoFit/>
          </a:bodyPr>
          <a:lstStyle/>
          <a:p>
            <a:r>
              <a:rPr lang="en-US" b="1" dirty="0">
                <a:latin typeface="Baskerville" panose="02020502070401020303" pitchFamily="18" charset="0"/>
                <a:ea typeface="Baskerville" panose="02020502070401020303" pitchFamily="18" charset="0"/>
              </a:rPr>
              <a:t>u</a:t>
            </a:r>
            <a:r>
              <a:rPr lang="en-US" b="1" baseline="-25000" dirty="0">
                <a:latin typeface="Baskerville" panose="02020502070401020303" pitchFamily="18" charset="0"/>
                <a:ea typeface="Baskerville" panose="02020502070401020303" pitchFamily="18" charset="0"/>
              </a:rPr>
              <a:t>3</a:t>
            </a:r>
            <a:endParaRPr lang="en-US" b="1" baseline="-25000" dirty="0"/>
          </a:p>
        </p:txBody>
      </p:sp>
      <p:sp>
        <p:nvSpPr>
          <p:cNvPr id="131" name="Rectangle 130">
            <a:extLst>
              <a:ext uri="{FF2B5EF4-FFF2-40B4-BE49-F238E27FC236}">
                <a16:creationId xmlns:a16="http://schemas.microsoft.com/office/drawing/2014/main" id="{457DAA39-95BF-4B72-8C74-C7897348A6BD}"/>
              </a:ext>
            </a:extLst>
          </p:cNvPr>
          <p:cNvSpPr/>
          <p:nvPr/>
        </p:nvSpPr>
        <p:spPr>
          <a:xfrm>
            <a:off x="6012659" y="4965019"/>
            <a:ext cx="378630" cy="369332"/>
          </a:xfrm>
          <a:prstGeom prst="rect">
            <a:avLst/>
          </a:prstGeom>
        </p:spPr>
        <p:txBody>
          <a:bodyPr wrap="none">
            <a:spAutoFit/>
          </a:bodyPr>
          <a:lstStyle/>
          <a:p>
            <a:r>
              <a:rPr lang="en-US" b="1" dirty="0">
                <a:latin typeface="Baskerville" panose="02020502070401020303" pitchFamily="18" charset="0"/>
                <a:ea typeface="Baskerville" panose="02020502070401020303" pitchFamily="18" charset="0"/>
              </a:rPr>
              <a:t>u</a:t>
            </a:r>
            <a:r>
              <a:rPr lang="en-US" b="1" baseline="-25000" dirty="0">
                <a:latin typeface="Baskerville" panose="02020502070401020303" pitchFamily="18" charset="0"/>
                <a:ea typeface="Baskerville" panose="02020502070401020303" pitchFamily="18" charset="0"/>
              </a:rPr>
              <a:t>5</a:t>
            </a:r>
            <a:endParaRPr lang="en-US" b="1" baseline="-25000" dirty="0"/>
          </a:p>
        </p:txBody>
      </p:sp>
      <p:sp>
        <p:nvSpPr>
          <p:cNvPr id="132" name="Rectangle 131">
            <a:extLst>
              <a:ext uri="{FF2B5EF4-FFF2-40B4-BE49-F238E27FC236}">
                <a16:creationId xmlns:a16="http://schemas.microsoft.com/office/drawing/2014/main" id="{0DDEF0A8-5C5D-43F3-B86E-D841CE3D47D3}"/>
              </a:ext>
            </a:extLst>
          </p:cNvPr>
          <p:cNvSpPr/>
          <p:nvPr/>
        </p:nvSpPr>
        <p:spPr>
          <a:xfrm>
            <a:off x="6034455" y="4429017"/>
            <a:ext cx="378630" cy="369332"/>
          </a:xfrm>
          <a:prstGeom prst="rect">
            <a:avLst/>
          </a:prstGeom>
        </p:spPr>
        <p:txBody>
          <a:bodyPr wrap="none">
            <a:spAutoFit/>
          </a:bodyPr>
          <a:lstStyle/>
          <a:p>
            <a:r>
              <a:rPr lang="en-US" b="1" dirty="0">
                <a:latin typeface="Baskerville" panose="02020502070401020303" pitchFamily="18" charset="0"/>
                <a:ea typeface="Baskerville" panose="02020502070401020303" pitchFamily="18" charset="0"/>
              </a:rPr>
              <a:t>u</a:t>
            </a:r>
            <a:r>
              <a:rPr lang="en-US" b="1" baseline="-25000" dirty="0">
                <a:latin typeface="Baskerville" panose="02020502070401020303" pitchFamily="18" charset="0"/>
                <a:ea typeface="Baskerville" panose="02020502070401020303" pitchFamily="18" charset="0"/>
              </a:rPr>
              <a:t>4</a:t>
            </a:r>
            <a:endParaRPr lang="en-US" b="1" baseline="-25000" dirty="0"/>
          </a:p>
        </p:txBody>
      </p:sp>
      <p:sp>
        <p:nvSpPr>
          <p:cNvPr id="10" name="Rectangle 9">
            <a:extLst>
              <a:ext uri="{FF2B5EF4-FFF2-40B4-BE49-F238E27FC236}">
                <a16:creationId xmlns:a16="http://schemas.microsoft.com/office/drawing/2014/main" id="{79609A3D-B0BA-4D20-9604-5F91E50704A9}"/>
              </a:ext>
            </a:extLst>
          </p:cNvPr>
          <p:cNvSpPr/>
          <p:nvPr/>
        </p:nvSpPr>
        <p:spPr>
          <a:xfrm>
            <a:off x="6513982" y="2725859"/>
            <a:ext cx="317716" cy="369332"/>
          </a:xfrm>
          <a:prstGeom prst="rect">
            <a:avLst/>
          </a:prstGeom>
        </p:spPr>
        <p:txBody>
          <a:bodyPr wrap="none">
            <a:spAutoFit/>
          </a:bodyPr>
          <a:lstStyle/>
          <a:p>
            <a:r>
              <a:rPr lang="el-GR" dirty="0">
                <a:latin typeface="Baskerville" panose="02020502070401020303" pitchFamily="18" charset="0"/>
                <a:ea typeface="Baskerville" panose="02020502070401020303" pitchFamily="18" charset="0"/>
              </a:rPr>
              <a:t>α</a:t>
            </a:r>
            <a:endParaRPr lang="en-US" dirty="0"/>
          </a:p>
        </p:txBody>
      </p:sp>
      <p:sp>
        <p:nvSpPr>
          <p:cNvPr id="133" name="Rectangle 132">
            <a:extLst>
              <a:ext uri="{FF2B5EF4-FFF2-40B4-BE49-F238E27FC236}">
                <a16:creationId xmlns:a16="http://schemas.microsoft.com/office/drawing/2014/main" id="{6B55E830-0642-4899-8E8F-E654E25A433A}"/>
              </a:ext>
            </a:extLst>
          </p:cNvPr>
          <p:cNvSpPr/>
          <p:nvPr/>
        </p:nvSpPr>
        <p:spPr>
          <a:xfrm>
            <a:off x="7428633" y="2728943"/>
            <a:ext cx="317716" cy="369332"/>
          </a:xfrm>
          <a:prstGeom prst="rect">
            <a:avLst/>
          </a:prstGeom>
        </p:spPr>
        <p:txBody>
          <a:bodyPr wrap="none">
            <a:spAutoFit/>
          </a:bodyPr>
          <a:lstStyle/>
          <a:p>
            <a:r>
              <a:rPr lang="el-GR" dirty="0">
                <a:latin typeface="Baskerville" panose="02020502070401020303" pitchFamily="18" charset="0"/>
                <a:ea typeface="Baskerville" panose="02020502070401020303" pitchFamily="18" charset="0"/>
              </a:rPr>
              <a:t>α</a:t>
            </a:r>
            <a:endParaRPr lang="en-US" dirty="0"/>
          </a:p>
        </p:txBody>
      </p:sp>
      <p:sp>
        <p:nvSpPr>
          <p:cNvPr id="12" name="Rectangle 11">
            <a:extLst>
              <a:ext uri="{FF2B5EF4-FFF2-40B4-BE49-F238E27FC236}">
                <a16:creationId xmlns:a16="http://schemas.microsoft.com/office/drawing/2014/main" id="{0D4CAB62-CB48-4A9D-8CC3-AC0BABDE429B}"/>
              </a:ext>
            </a:extLst>
          </p:cNvPr>
          <p:cNvSpPr/>
          <p:nvPr/>
        </p:nvSpPr>
        <p:spPr>
          <a:xfrm>
            <a:off x="6978746" y="2764390"/>
            <a:ext cx="312906" cy="369332"/>
          </a:xfrm>
          <a:prstGeom prst="rect">
            <a:avLst/>
          </a:prstGeom>
        </p:spPr>
        <p:txBody>
          <a:bodyPr wrap="none">
            <a:spAutoFit/>
          </a:bodyPr>
          <a:lstStyle/>
          <a:p>
            <a:r>
              <a:rPr lang="el-GR" dirty="0">
                <a:latin typeface="Baskerville" panose="02020502070401020303" pitchFamily="18" charset="0"/>
                <a:ea typeface="Baskerville" panose="02020502070401020303" pitchFamily="18" charset="0"/>
              </a:rPr>
              <a:t>β</a:t>
            </a:r>
            <a:endParaRPr lang="en-US" dirty="0"/>
          </a:p>
        </p:txBody>
      </p:sp>
      <p:sp>
        <p:nvSpPr>
          <p:cNvPr id="134" name="Rectangle 133">
            <a:extLst>
              <a:ext uri="{FF2B5EF4-FFF2-40B4-BE49-F238E27FC236}">
                <a16:creationId xmlns:a16="http://schemas.microsoft.com/office/drawing/2014/main" id="{512BE084-33B3-4DEE-852F-9ED2D832706F}"/>
              </a:ext>
            </a:extLst>
          </p:cNvPr>
          <p:cNvSpPr/>
          <p:nvPr/>
        </p:nvSpPr>
        <p:spPr>
          <a:xfrm>
            <a:off x="7936792" y="2754866"/>
            <a:ext cx="312906" cy="369332"/>
          </a:xfrm>
          <a:prstGeom prst="rect">
            <a:avLst/>
          </a:prstGeom>
        </p:spPr>
        <p:txBody>
          <a:bodyPr wrap="none">
            <a:spAutoFit/>
          </a:bodyPr>
          <a:lstStyle/>
          <a:p>
            <a:r>
              <a:rPr lang="el-GR" dirty="0">
                <a:latin typeface="Baskerville" panose="02020502070401020303" pitchFamily="18" charset="0"/>
                <a:ea typeface="Baskerville" panose="02020502070401020303" pitchFamily="18" charset="0"/>
              </a:rPr>
              <a:t>β</a:t>
            </a:r>
            <a:endParaRPr lang="en-US" dirty="0"/>
          </a:p>
        </p:txBody>
      </p:sp>
      <p:sp>
        <p:nvSpPr>
          <p:cNvPr id="135" name="Rectangle 134">
            <a:extLst>
              <a:ext uri="{FF2B5EF4-FFF2-40B4-BE49-F238E27FC236}">
                <a16:creationId xmlns:a16="http://schemas.microsoft.com/office/drawing/2014/main" id="{5965E9EC-D74B-40A0-A643-35C0EE756382}"/>
              </a:ext>
            </a:extLst>
          </p:cNvPr>
          <p:cNvSpPr/>
          <p:nvPr/>
        </p:nvSpPr>
        <p:spPr>
          <a:xfrm>
            <a:off x="9048950" y="2671012"/>
            <a:ext cx="340158" cy="369332"/>
          </a:xfrm>
          <a:prstGeom prst="rect">
            <a:avLst/>
          </a:prstGeom>
        </p:spPr>
        <p:txBody>
          <a:bodyPr wrap="none">
            <a:spAutoFit/>
          </a:bodyPr>
          <a:lstStyle/>
          <a:p>
            <a:r>
              <a:rPr lang="en-US" b="1" dirty="0">
                <a:latin typeface="Baskerville" panose="02020502070401020303" pitchFamily="18" charset="0"/>
                <a:ea typeface="Baskerville" panose="02020502070401020303" pitchFamily="18" charset="0"/>
              </a:rPr>
              <a:t>r</a:t>
            </a:r>
            <a:r>
              <a:rPr lang="en-US" b="1" baseline="-25000" dirty="0">
                <a:latin typeface="Baskerville" panose="02020502070401020303" pitchFamily="18" charset="0"/>
                <a:ea typeface="Baskerville" panose="02020502070401020303" pitchFamily="18" charset="0"/>
              </a:rPr>
              <a:t>1</a:t>
            </a:r>
            <a:endParaRPr lang="en-US" b="1" baseline="-25000" dirty="0"/>
          </a:p>
        </p:txBody>
      </p:sp>
      <p:sp>
        <p:nvSpPr>
          <p:cNvPr id="136" name="Rectangle 135">
            <a:extLst>
              <a:ext uri="{FF2B5EF4-FFF2-40B4-BE49-F238E27FC236}">
                <a16:creationId xmlns:a16="http://schemas.microsoft.com/office/drawing/2014/main" id="{8A54E636-E598-4DDE-9E55-776B6E8E9FF0}"/>
              </a:ext>
            </a:extLst>
          </p:cNvPr>
          <p:cNvSpPr/>
          <p:nvPr/>
        </p:nvSpPr>
        <p:spPr>
          <a:xfrm>
            <a:off x="9012035" y="3295114"/>
            <a:ext cx="340158" cy="369332"/>
          </a:xfrm>
          <a:prstGeom prst="rect">
            <a:avLst/>
          </a:prstGeom>
        </p:spPr>
        <p:txBody>
          <a:bodyPr wrap="none">
            <a:spAutoFit/>
          </a:bodyPr>
          <a:lstStyle/>
          <a:p>
            <a:r>
              <a:rPr lang="en-US" b="1" dirty="0">
                <a:latin typeface="Baskerville" panose="02020502070401020303" pitchFamily="18" charset="0"/>
                <a:ea typeface="Baskerville" panose="02020502070401020303" pitchFamily="18" charset="0"/>
              </a:rPr>
              <a:t>r</a:t>
            </a:r>
            <a:r>
              <a:rPr lang="en-US" b="1" baseline="-25000" dirty="0">
                <a:latin typeface="Baskerville" panose="02020502070401020303" pitchFamily="18" charset="0"/>
                <a:ea typeface="Baskerville" panose="02020502070401020303" pitchFamily="18" charset="0"/>
              </a:rPr>
              <a:t>2</a:t>
            </a:r>
            <a:endParaRPr lang="en-US" b="1" baseline="-25000" dirty="0"/>
          </a:p>
        </p:txBody>
      </p:sp>
      <p:sp>
        <p:nvSpPr>
          <p:cNvPr id="137" name="Rectangle 136">
            <a:extLst>
              <a:ext uri="{FF2B5EF4-FFF2-40B4-BE49-F238E27FC236}">
                <a16:creationId xmlns:a16="http://schemas.microsoft.com/office/drawing/2014/main" id="{E3DAD9CC-94D4-4A9F-A525-58907032558B}"/>
              </a:ext>
            </a:extLst>
          </p:cNvPr>
          <p:cNvSpPr/>
          <p:nvPr/>
        </p:nvSpPr>
        <p:spPr>
          <a:xfrm>
            <a:off x="9012035" y="3871867"/>
            <a:ext cx="340158" cy="369332"/>
          </a:xfrm>
          <a:prstGeom prst="rect">
            <a:avLst/>
          </a:prstGeom>
        </p:spPr>
        <p:txBody>
          <a:bodyPr wrap="none">
            <a:spAutoFit/>
          </a:bodyPr>
          <a:lstStyle/>
          <a:p>
            <a:r>
              <a:rPr lang="en-US" b="1" dirty="0">
                <a:latin typeface="Baskerville" panose="02020502070401020303" pitchFamily="18" charset="0"/>
                <a:ea typeface="Baskerville" panose="02020502070401020303" pitchFamily="18" charset="0"/>
              </a:rPr>
              <a:t>r</a:t>
            </a:r>
            <a:r>
              <a:rPr lang="en-US" b="1" baseline="-25000" dirty="0">
                <a:latin typeface="Baskerville" panose="02020502070401020303" pitchFamily="18" charset="0"/>
                <a:ea typeface="Baskerville" panose="02020502070401020303" pitchFamily="18" charset="0"/>
              </a:rPr>
              <a:t>3</a:t>
            </a:r>
            <a:endParaRPr lang="en-US" b="1" baseline="-25000" dirty="0"/>
          </a:p>
        </p:txBody>
      </p:sp>
      <p:sp>
        <p:nvSpPr>
          <p:cNvPr id="138" name="Rectangle 137">
            <a:extLst>
              <a:ext uri="{FF2B5EF4-FFF2-40B4-BE49-F238E27FC236}">
                <a16:creationId xmlns:a16="http://schemas.microsoft.com/office/drawing/2014/main" id="{3F7AA7A3-110A-48C0-8A2A-F076AAC56CDA}"/>
              </a:ext>
            </a:extLst>
          </p:cNvPr>
          <p:cNvSpPr/>
          <p:nvPr/>
        </p:nvSpPr>
        <p:spPr>
          <a:xfrm>
            <a:off x="9052354" y="5033054"/>
            <a:ext cx="340158" cy="369332"/>
          </a:xfrm>
          <a:prstGeom prst="rect">
            <a:avLst/>
          </a:prstGeom>
        </p:spPr>
        <p:txBody>
          <a:bodyPr wrap="none">
            <a:spAutoFit/>
          </a:bodyPr>
          <a:lstStyle/>
          <a:p>
            <a:r>
              <a:rPr lang="en-US" b="1" dirty="0">
                <a:latin typeface="Baskerville" panose="02020502070401020303" pitchFamily="18" charset="0"/>
                <a:ea typeface="Baskerville" panose="02020502070401020303" pitchFamily="18" charset="0"/>
              </a:rPr>
              <a:t>r</a:t>
            </a:r>
            <a:r>
              <a:rPr lang="en-US" b="1" baseline="-25000" dirty="0">
                <a:latin typeface="Baskerville" panose="02020502070401020303" pitchFamily="18" charset="0"/>
                <a:ea typeface="Baskerville" panose="02020502070401020303" pitchFamily="18" charset="0"/>
              </a:rPr>
              <a:t>5</a:t>
            </a:r>
            <a:endParaRPr lang="en-US" b="1" baseline="-25000" dirty="0"/>
          </a:p>
        </p:txBody>
      </p:sp>
      <p:sp>
        <p:nvSpPr>
          <p:cNvPr id="139" name="Rectangle 138">
            <a:extLst>
              <a:ext uri="{FF2B5EF4-FFF2-40B4-BE49-F238E27FC236}">
                <a16:creationId xmlns:a16="http://schemas.microsoft.com/office/drawing/2014/main" id="{C9E6F044-A1CC-48DA-93A1-4A04465A7446}"/>
              </a:ext>
            </a:extLst>
          </p:cNvPr>
          <p:cNvSpPr/>
          <p:nvPr/>
        </p:nvSpPr>
        <p:spPr>
          <a:xfrm>
            <a:off x="9052354" y="4420706"/>
            <a:ext cx="340158" cy="369332"/>
          </a:xfrm>
          <a:prstGeom prst="rect">
            <a:avLst/>
          </a:prstGeom>
        </p:spPr>
        <p:txBody>
          <a:bodyPr wrap="none">
            <a:spAutoFit/>
          </a:bodyPr>
          <a:lstStyle/>
          <a:p>
            <a:r>
              <a:rPr lang="en-US" b="1" dirty="0">
                <a:latin typeface="Baskerville" panose="02020502070401020303" pitchFamily="18" charset="0"/>
                <a:ea typeface="Baskerville" panose="02020502070401020303" pitchFamily="18" charset="0"/>
              </a:rPr>
              <a:t>r</a:t>
            </a:r>
            <a:r>
              <a:rPr lang="en-US" b="1" baseline="-25000" dirty="0">
                <a:latin typeface="Baskerville" panose="02020502070401020303" pitchFamily="18" charset="0"/>
                <a:ea typeface="Baskerville" panose="02020502070401020303" pitchFamily="18" charset="0"/>
              </a:rPr>
              <a:t>4</a:t>
            </a:r>
            <a:endParaRPr lang="en-US" b="1" baseline="-25000" dirty="0"/>
          </a:p>
        </p:txBody>
      </p:sp>
      <p:sp>
        <p:nvSpPr>
          <p:cNvPr id="140" name="Rectangle 139">
            <a:extLst>
              <a:ext uri="{FF2B5EF4-FFF2-40B4-BE49-F238E27FC236}">
                <a16:creationId xmlns:a16="http://schemas.microsoft.com/office/drawing/2014/main" id="{15EB2358-B194-43E2-A5BD-B96E168DC654}"/>
              </a:ext>
            </a:extLst>
          </p:cNvPr>
          <p:cNvSpPr/>
          <p:nvPr/>
        </p:nvSpPr>
        <p:spPr>
          <a:xfrm>
            <a:off x="6505265" y="3201065"/>
            <a:ext cx="317716" cy="369332"/>
          </a:xfrm>
          <a:prstGeom prst="rect">
            <a:avLst/>
          </a:prstGeom>
        </p:spPr>
        <p:txBody>
          <a:bodyPr wrap="none">
            <a:spAutoFit/>
          </a:bodyPr>
          <a:lstStyle/>
          <a:p>
            <a:r>
              <a:rPr lang="el-GR" dirty="0">
                <a:latin typeface="Baskerville" panose="02020502070401020303" pitchFamily="18" charset="0"/>
                <a:ea typeface="Baskerville" panose="02020502070401020303" pitchFamily="18" charset="0"/>
              </a:rPr>
              <a:t>α</a:t>
            </a:r>
            <a:endParaRPr lang="en-US" dirty="0"/>
          </a:p>
        </p:txBody>
      </p:sp>
      <p:sp>
        <p:nvSpPr>
          <p:cNvPr id="141" name="Rectangle 140">
            <a:extLst>
              <a:ext uri="{FF2B5EF4-FFF2-40B4-BE49-F238E27FC236}">
                <a16:creationId xmlns:a16="http://schemas.microsoft.com/office/drawing/2014/main" id="{5D6D7AB9-06C2-429E-9AC4-1E4B2CDCC29A}"/>
              </a:ext>
            </a:extLst>
          </p:cNvPr>
          <p:cNvSpPr/>
          <p:nvPr/>
        </p:nvSpPr>
        <p:spPr>
          <a:xfrm>
            <a:off x="6995491" y="3212292"/>
            <a:ext cx="317716" cy="369332"/>
          </a:xfrm>
          <a:prstGeom prst="rect">
            <a:avLst/>
          </a:prstGeom>
        </p:spPr>
        <p:txBody>
          <a:bodyPr wrap="none">
            <a:spAutoFit/>
          </a:bodyPr>
          <a:lstStyle/>
          <a:p>
            <a:r>
              <a:rPr lang="el-GR" dirty="0">
                <a:latin typeface="Baskerville" panose="02020502070401020303" pitchFamily="18" charset="0"/>
                <a:ea typeface="Baskerville" panose="02020502070401020303" pitchFamily="18" charset="0"/>
              </a:rPr>
              <a:t>α</a:t>
            </a:r>
            <a:endParaRPr lang="en-US" dirty="0"/>
          </a:p>
        </p:txBody>
      </p:sp>
      <p:sp>
        <p:nvSpPr>
          <p:cNvPr id="142" name="Rectangle 141">
            <a:extLst>
              <a:ext uri="{FF2B5EF4-FFF2-40B4-BE49-F238E27FC236}">
                <a16:creationId xmlns:a16="http://schemas.microsoft.com/office/drawing/2014/main" id="{E4ED7782-EE33-42CF-888E-638442478702}"/>
              </a:ext>
            </a:extLst>
          </p:cNvPr>
          <p:cNvSpPr/>
          <p:nvPr/>
        </p:nvSpPr>
        <p:spPr>
          <a:xfrm>
            <a:off x="7468335" y="3230072"/>
            <a:ext cx="312906" cy="369332"/>
          </a:xfrm>
          <a:prstGeom prst="rect">
            <a:avLst/>
          </a:prstGeom>
        </p:spPr>
        <p:txBody>
          <a:bodyPr wrap="none">
            <a:spAutoFit/>
          </a:bodyPr>
          <a:lstStyle/>
          <a:p>
            <a:r>
              <a:rPr lang="el-GR" dirty="0">
                <a:latin typeface="Baskerville" panose="02020502070401020303" pitchFamily="18" charset="0"/>
                <a:ea typeface="Baskerville" panose="02020502070401020303" pitchFamily="18" charset="0"/>
              </a:rPr>
              <a:t>β</a:t>
            </a:r>
            <a:endParaRPr lang="en-US" dirty="0"/>
          </a:p>
        </p:txBody>
      </p:sp>
      <p:sp>
        <p:nvSpPr>
          <p:cNvPr id="143" name="Rectangle 142">
            <a:extLst>
              <a:ext uri="{FF2B5EF4-FFF2-40B4-BE49-F238E27FC236}">
                <a16:creationId xmlns:a16="http://schemas.microsoft.com/office/drawing/2014/main" id="{7B3752FD-73DA-4E5C-9121-6BFB54E558A7}"/>
              </a:ext>
            </a:extLst>
          </p:cNvPr>
          <p:cNvSpPr/>
          <p:nvPr/>
        </p:nvSpPr>
        <p:spPr>
          <a:xfrm>
            <a:off x="7928075" y="3230072"/>
            <a:ext cx="312906" cy="369332"/>
          </a:xfrm>
          <a:prstGeom prst="rect">
            <a:avLst/>
          </a:prstGeom>
        </p:spPr>
        <p:txBody>
          <a:bodyPr wrap="none">
            <a:spAutoFit/>
          </a:bodyPr>
          <a:lstStyle/>
          <a:p>
            <a:r>
              <a:rPr lang="el-GR" dirty="0">
                <a:latin typeface="Baskerville" panose="02020502070401020303" pitchFamily="18" charset="0"/>
                <a:ea typeface="Baskerville" panose="02020502070401020303" pitchFamily="18" charset="0"/>
              </a:rPr>
              <a:t>β</a:t>
            </a:r>
            <a:endParaRPr lang="en-US" dirty="0"/>
          </a:p>
        </p:txBody>
      </p:sp>
      <p:sp>
        <p:nvSpPr>
          <p:cNvPr id="144" name="Rectangle 143">
            <a:extLst>
              <a:ext uri="{FF2B5EF4-FFF2-40B4-BE49-F238E27FC236}">
                <a16:creationId xmlns:a16="http://schemas.microsoft.com/office/drawing/2014/main" id="{08C97B8D-A31A-4551-B6DA-CA1EB4A99606}"/>
              </a:ext>
            </a:extLst>
          </p:cNvPr>
          <p:cNvSpPr/>
          <p:nvPr/>
        </p:nvSpPr>
        <p:spPr>
          <a:xfrm>
            <a:off x="6525843" y="3767541"/>
            <a:ext cx="317716" cy="369332"/>
          </a:xfrm>
          <a:prstGeom prst="rect">
            <a:avLst/>
          </a:prstGeom>
        </p:spPr>
        <p:txBody>
          <a:bodyPr wrap="none">
            <a:spAutoFit/>
          </a:bodyPr>
          <a:lstStyle/>
          <a:p>
            <a:r>
              <a:rPr lang="el-GR" dirty="0">
                <a:latin typeface="Baskerville" panose="02020502070401020303" pitchFamily="18" charset="0"/>
                <a:ea typeface="Baskerville" panose="02020502070401020303" pitchFamily="18" charset="0"/>
              </a:rPr>
              <a:t>α</a:t>
            </a:r>
            <a:endParaRPr lang="en-US" dirty="0"/>
          </a:p>
        </p:txBody>
      </p:sp>
      <p:sp>
        <p:nvSpPr>
          <p:cNvPr id="145" name="Rectangle 144">
            <a:extLst>
              <a:ext uri="{FF2B5EF4-FFF2-40B4-BE49-F238E27FC236}">
                <a16:creationId xmlns:a16="http://schemas.microsoft.com/office/drawing/2014/main" id="{B952D4FA-4439-4A9F-A771-09A1764BBE6B}"/>
              </a:ext>
            </a:extLst>
          </p:cNvPr>
          <p:cNvSpPr/>
          <p:nvPr/>
        </p:nvSpPr>
        <p:spPr>
          <a:xfrm>
            <a:off x="7440494" y="3770625"/>
            <a:ext cx="317716" cy="369332"/>
          </a:xfrm>
          <a:prstGeom prst="rect">
            <a:avLst/>
          </a:prstGeom>
        </p:spPr>
        <p:txBody>
          <a:bodyPr wrap="none">
            <a:spAutoFit/>
          </a:bodyPr>
          <a:lstStyle/>
          <a:p>
            <a:r>
              <a:rPr lang="el-GR" dirty="0">
                <a:latin typeface="Baskerville" panose="02020502070401020303" pitchFamily="18" charset="0"/>
                <a:ea typeface="Baskerville" panose="02020502070401020303" pitchFamily="18" charset="0"/>
              </a:rPr>
              <a:t>α</a:t>
            </a:r>
            <a:endParaRPr lang="en-US" dirty="0"/>
          </a:p>
        </p:txBody>
      </p:sp>
      <p:sp>
        <p:nvSpPr>
          <p:cNvPr id="150" name="Rectangle 149">
            <a:extLst>
              <a:ext uri="{FF2B5EF4-FFF2-40B4-BE49-F238E27FC236}">
                <a16:creationId xmlns:a16="http://schemas.microsoft.com/office/drawing/2014/main" id="{D4E76E9A-CC71-4265-A844-F64BD676DAB5}"/>
              </a:ext>
            </a:extLst>
          </p:cNvPr>
          <p:cNvSpPr/>
          <p:nvPr/>
        </p:nvSpPr>
        <p:spPr>
          <a:xfrm>
            <a:off x="7022825" y="4392822"/>
            <a:ext cx="312906" cy="369332"/>
          </a:xfrm>
          <a:prstGeom prst="rect">
            <a:avLst/>
          </a:prstGeom>
        </p:spPr>
        <p:txBody>
          <a:bodyPr wrap="none">
            <a:spAutoFit/>
          </a:bodyPr>
          <a:lstStyle/>
          <a:p>
            <a:r>
              <a:rPr lang="el-GR" dirty="0">
                <a:latin typeface="Baskerville" panose="02020502070401020303" pitchFamily="18" charset="0"/>
                <a:ea typeface="Baskerville" panose="02020502070401020303" pitchFamily="18" charset="0"/>
              </a:rPr>
              <a:t>β</a:t>
            </a:r>
            <a:endParaRPr lang="en-US" dirty="0"/>
          </a:p>
        </p:txBody>
      </p:sp>
      <p:sp>
        <p:nvSpPr>
          <p:cNvPr id="151" name="Rectangle 150">
            <a:extLst>
              <a:ext uri="{FF2B5EF4-FFF2-40B4-BE49-F238E27FC236}">
                <a16:creationId xmlns:a16="http://schemas.microsoft.com/office/drawing/2014/main" id="{CB03EB90-53F9-41AF-98C3-5DD148B6ED0B}"/>
              </a:ext>
            </a:extLst>
          </p:cNvPr>
          <p:cNvSpPr/>
          <p:nvPr/>
        </p:nvSpPr>
        <p:spPr>
          <a:xfrm>
            <a:off x="7980871" y="4383298"/>
            <a:ext cx="312906" cy="369332"/>
          </a:xfrm>
          <a:prstGeom prst="rect">
            <a:avLst/>
          </a:prstGeom>
        </p:spPr>
        <p:txBody>
          <a:bodyPr wrap="none">
            <a:spAutoFit/>
          </a:bodyPr>
          <a:lstStyle/>
          <a:p>
            <a:r>
              <a:rPr lang="el-GR" dirty="0">
                <a:latin typeface="Baskerville" panose="02020502070401020303" pitchFamily="18" charset="0"/>
                <a:ea typeface="Baskerville" panose="02020502070401020303" pitchFamily="18" charset="0"/>
              </a:rPr>
              <a:t>β</a:t>
            </a:r>
            <a:endParaRPr lang="en-US" dirty="0"/>
          </a:p>
        </p:txBody>
      </p:sp>
      <p:sp>
        <p:nvSpPr>
          <p:cNvPr id="156" name="Rectangle 155">
            <a:extLst>
              <a:ext uri="{FF2B5EF4-FFF2-40B4-BE49-F238E27FC236}">
                <a16:creationId xmlns:a16="http://schemas.microsoft.com/office/drawing/2014/main" id="{A09CD056-E944-41D1-9877-731798431D02}"/>
              </a:ext>
            </a:extLst>
          </p:cNvPr>
          <p:cNvSpPr/>
          <p:nvPr/>
        </p:nvSpPr>
        <p:spPr>
          <a:xfrm>
            <a:off x="6548874" y="4892670"/>
            <a:ext cx="317716" cy="369332"/>
          </a:xfrm>
          <a:prstGeom prst="rect">
            <a:avLst/>
          </a:prstGeom>
        </p:spPr>
        <p:txBody>
          <a:bodyPr wrap="none">
            <a:spAutoFit/>
          </a:bodyPr>
          <a:lstStyle/>
          <a:p>
            <a:r>
              <a:rPr lang="el-GR" dirty="0">
                <a:latin typeface="Baskerville" panose="02020502070401020303" pitchFamily="18" charset="0"/>
                <a:ea typeface="Baskerville" panose="02020502070401020303" pitchFamily="18" charset="0"/>
              </a:rPr>
              <a:t>α</a:t>
            </a:r>
            <a:endParaRPr lang="en-US" dirty="0"/>
          </a:p>
        </p:txBody>
      </p:sp>
      <p:sp>
        <p:nvSpPr>
          <p:cNvPr id="157" name="Rectangle 156">
            <a:extLst>
              <a:ext uri="{FF2B5EF4-FFF2-40B4-BE49-F238E27FC236}">
                <a16:creationId xmlns:a16="http://schemas.microsoft.com/office/drawing/2014/main" id="{D722E700-2B9F-46B0-A990-10507DB02C64}"/>
              </a:ext>
            </a:extLst>
          </p:cNvPr>
          <p:cNvSpPr/>
          <p:nvPr/>
        </p:nvSpPr>
        <p:spPr>
          <a:xfrm>
            <a:off x="7463525" y="4895754"/>
            <a:ext cx="317716" cy="369332"/>
          </a:xfrm>
          <a:prstGeom prst="rect">
            <a:avLst/>
          </a:prstGeom>
        </p:spPr>
        <p:txBody>
          <a:bodyPr wrap="none">
            <a:spAutoFit/>
          </a:bodyPr>
          <a:lstStyle/>
          <a:p>
            <a:r>
              <a:rPr lang="el-GR" dirty="0">
                <a:latin typeface="Baskerville" panose="02020502070401020303" pitchFamily="18" charset="0"/>
                <a:ea typeface="Baskerville" panose="02020502070401020303" pitchFamily="18" charset="0"/>
              </a:rPr>
              <a:t>α</a:t>
            </a:r>
            <a:endParaRPr lang="en-US" dirty="0"/>
          </a:p>
        </p:txBody>
      </p:sp>
      <p:sp>
        <p:nvSpPr>
          <p:cNvPr id="158" name="Rectangle 157">
            <a:extLst>
              <a:ext uri="{FF2B5EF4-FFF2-40B4-BE49-F238E27FC236}">
                <a16:creationId xmlns:a16="http://schemas.microsoft.com/office/drawing/2014/main" id="{1390EDAF-FB1B-4856-95BF-E3C32372AD4A}"/>
              </a:ext>
            </a:extLst>
          </p:cNvPr>
          <p:cNvSpPr/>
          <p:nvPr/>
        </p:nvSpPr>
        <p:spPr>
          <a:xfrm>
            <a:off x="7013638" y="4931201"/>
            <a:ext cx="312906" cy="369332"/>
          </a:xfrm>
          <a:prstGeom prst="rect">
            <a:avLst/>
          </a:prstGeom>
        </p:spPr>
        <p:txBody>
          <a:bodyPr wrap="none">
            <a:spAutoFit/>
          </a:bodyPr>
          <a:lstStyle/>
          <a:p>
            <a:r>
              <a:rPr lang="el-GR" dirty="0">
                <a:latin typeface="Baskerville" panose="02020502070401020303" pitchFamily="18" charset="0"/>
                <a:ea typeface="Baskerville" panose="02020502070401020303" pitchFamily="18" charset="0"/>
              </a:rPr>
              <a:t>β</a:t>
            </a:r>
            <a:endParaRPr lang="en-US" dirty="0"/>
          </a:p>
        </p:txBody>
      </p:sp>
      <p:sp>
        <p:nvSpPr>
          <p:cNvPr id="159" name="Rectangle 158">
            <a:extLst>
              <a:ext uri="{FF2B5EF4-FFF2-40B4-BE49-F238E27FC236}">
                <a16:creationId xmlns:a16="http://schemas.microsoft.com/office/drawing/2014/main" id="{96D103D1-EE78-4274-80F7-B7B32D2E876D}"/>
              </a:ext>
            </a:extLst>
          </p:cNvPr>
          <p:cNvSpPr/>
          <p:nvPr/>
        </p:nvSpPr>
        <p:spPr>
          <a:xfrm>
            <a:off x="7971684" y="4921677"/>
            <a:ext cx="312906" cy="369332"/>
          </a:xfrm>
          <a:prstGeom prst="rect">
            <a:avLst/>
          </a:prstGeom>
        </p:spPr>
        <p:txBody>
          <a:bodyPr wrap="none">
            <a:spAutoFit/>
          </a:bodyPr>
          <a:lstStyle/>
          <a:p>
            <a:r>
              <a:rPr lang="el-GR" dirty="0">
                <a:latin typeface="Baskerville" panose="02020502070401020303" pitchFamily="18" charset="0"/>
                <a:ea typeface="Baskerville" panose="02020502070401020303" pitchFamily="18" charset="0"/>
              </a:rPr>
              <a:t>β</a:t>
            </a:r>
            <a:endParaRPr lang="en-US" dirty="0"/>
          </a:p>
        </p:txBody>
      </p:sp>
      <p:sp>
        <p:nvSpPr>
          <p:cNvPr id="13" name="Rectangle 12">
            <a:extLst>
              <a:ext uri="{FF2B5EF4-FFF2-40B4-BE49-F238E27FC236}">
                <a16:creationId xmlns:a16="http://schemas.microsoft.com/office/drawing/2014/main" id="{48378898-0CDA-4848-A983-A643A8122385}"/>
              </a:ext>
            </a:extLst>
          </p:cNvPr>
          <p:cNvSpPr/>
          <p:nvPr/>
        </p:nvSpPr>
        <p:spPr>
          <a:xfrm>
            <a:off x="9520649" y="2752104"/>
            <a:ext cx="393056" cy="369332"/>
          </a:xfrm>
          <a:prstGeom prst="rect">
            <a:avLst/>
          </a:prstGeom>
        </p:spPr>
        <p:txBody>
          <a:bodyPr wrap="none">
            <a:spAutoFit/>
          </a:bodyPr>
          <a:lstStyle/>
          <a:p>
            <a:r>
              <a:rPr lang="el-GR" dirty="0">
                <a:latin typeface="Cambria Math" panose="02040503050406030204" pitchFamily="18" charset="0"/>
                <a:ea typeface="Cambria Math" panose="02040503050406030204" pitchFamily="18" charset="0"/>
              </a:rPr>
              <a:t>𝛿</a:t>
            </a:r>
            <a:r>
              <a:rPr lang="en-US" baseline="30000" dirty="0">
                <a:latin typeface="Cambria Math" panose="02040503050406030204" pitchFamily="18" charset="0"/>
                <a:ea typeface="Cambria Math" panose="02040503050406030204" pitchFamily="18" charset="0"/>
              </a:rPr>
              <a:t>1</a:t>
            </a:r>
            <a:endParaRPr lang="en-US" dirty="0"/>
          </a:p>
        </p:txBody>
      </p:sp>
      <p:sp>
        <p:nvSpPr>
          <p:cNvPr id="160" name="Rectangle 159">
            <a:extLst>
              <a:ext uri="{FF2B5EF4-FFF2-40B4-BE49-F238E27FC236}">
                <a16:creationId xmlns:a16="http://schemas.microsoft.com/office/drawing/2014/main" id="{26658FDF-B052-4967-A074-6EE8242DFBF7}"/>
              </a:ext>
            </a:extLst>
          </p:cNvPr>
          <p:cNvSpPr/>
          <p:nvPr/>
        </p:nvSpPr>
        <p:spPr>
          <a:xfrm>
            <a:off x="9977138" y="2754866"/>
            <a:ext cx="393056" cy="369332"/>
          </a:xfrm>
          <a:prstGeom prst="rect">
            <a:avLst/>
          </a:prstGeom>
        </p:spPr>
        <p:txBody>
          <a:bodyPr wrap="none">
            <a:spAutoFit/>
          </a:bodyPr>
          <a:lstStyle/>
          <a:p>
            <a:r>
              <a:rPr lang="el-GR" dirty="0">
                <a:latin typeface="Cambria Math" panose="02040503050406030204" pitchFamily="18" charset="0"/>
                <a:ea typeface="Cambria Math" panose="02040503050406030204" pitchFamily="18" charset="0"/>
              </a:rPr>
              <a:t>𝛿</a:t>
            </a:r>
            <a:r>
              <a:rPr lang="en-US" baseline="30000" dirty="0">
                <a:latin typeface="Cambria Math" panose="02040503050406030204" pitchFamily="18" charset="0"/>
                <a:ea typeface="Cambria Math" panose="02040503050406030204" pitchFamily="18" charset="0"/>
              </a:rPr>
              <a:t>2</a:t>
            </a:r>
            <a:endParaRPr lang="en-US" dirty="0"/>
          </a:p>
        </p:txBody>
      </p:sp>
      <p:sp>
        <p:nvSpPr>
          <p:cNvPr id="161" name="Rectangle 160">
            <a:extLst>
              <a:ext uri="{FF2B5EF4-FFF2-40B4-BE49-F238E27FC236}">
                <a16:creationId xmlns:a16="http://schemas.microsoft.com/office/drawing/2014/main" id="{4ACD29DC-CA02-4441-BA1B-A7B388E612AF}"/>
              </a:ext>
            </a:extLst>
          </p:cNvPr>
          <p:cNvSpPr/>
          <p:nvPr/>
        </p:nvSpPr>
        <p:spPr>
          <a:xfrm>
            <a:off x="10467474" y="2754866"/>
            <a:ext cx="393056" cy="369332"/>
          </a:xfrm>
          <a:prstGeom prst="rect">
            <a:avLst/>
          </a:prstGeom>
        </p:spPr>
        <p:txBody>
          <a:bodyPr wrap="none">
            <a:spAutoFit/>
          </a:bodyPr>
          <a:lstStyle/>
          <a:p>
            <a:r>
              <a:rPr lang="el-GR" dirty="0">
                <a:latin typeface="Cambria Math" panose="02040503050406030204" pitchFamily="18" charset="0"/>
                <a:ea typeface="Cambria Math" panose="02040503050406030204" pitchFamily="18" charset="0"/>
              </a:rPr>
              <a:t>𝛿</a:t>
            </a:r>
            <a:r>
              <a:rPr lang="en-US" baseline="30000" dirty="0">
                <a:latin typeface="Cambria Math" panose="02040503050406030204" pitchFamily="18" charset="0"/>
                <a:ea typeface="Cambria Math" panose="02040503050406030204" pitchFamily="18" charset="0"/>
              </a:rPr>
              <a:t>3</a:t>
            </a:r>
            <a:endParaRPr lang="en-US" dirty="0"/>
          </a:p>
        </p:txBody>
      </p:sp>
      <p:sp>
        <p:nvSpPr>
          <p:cNvPr id="162" name="Rectangle 161">
            <a:extLst>
              <a:ext uri="{FF2B5EF4-FFF2-40B4-BE49-F238E27FC236}">
                <a16:creationId xmlns:a16="http://schemas.microsoft.com/office/drawing/2014/main" id="{F9169891-838C-4231-9658-F2C88BF69C24}"/>
              </a:ext>
            </a:extLst>
          </p:cNvPr>
          <p:cNvSpPr/>
          <p:nvPr/>
        </p:nvSpPr>
        <p:spPr>
          <a:xfrm>
            <a:off x="10957810" y="2764390"/>
            <a:ext cx="393056" cy="369332"/>
          </a:xfrm>
          <a:prstGeom prst="rect">
            <a:avLst/>
          </a:prstGeom>
        </p:spPr>
        <p:txBody>
          <a:bodyPr wrap="none">
            <a:spAutoFit/>
          </a:bodyPr>
          <a:lstStyle/>
          <a:p>
            <a:r>
              <a:rPr lang="el-GR" dirty="0">
                <a:latin typeface="Cambria Math" panose="02040503050406030204" pitchFamily="18" charset="0"/>
                <a:ea typeface="Cambria Math" panose="02040503050406030204" pitchFamily="18" charset="0"/>
              </a:rPr>
              <a:t>𝛿</a:t>
            </a:r>
            <a:r>
              <a:rPr lang="en-US" baseline="30000" dirty="0">
                <a:latin typeface="Cambria Math" panose="02040503050406030204" pitchFamily="18" charset="0"/>
                <a:ea typeface="Cambria Math" panose="02040503050406030204" pitchFamily="18" charset="0"/>
              </a:rPr>
              <a:t>4</a:t>
            </a:r>
            <a:endParaRPr lang="en-US" dirty="0"/>
          </a:p>
        </p:txBody>
      </p:sp>
      <p:sp>
        <p:nvSpPr>
          <p:cNvPr id="163" name="Rectangle 162">
            <a:extLst>
              <a:ext uri="{FF2B5EF4-FFF2-40B4-BE49-F238E27FC236}">
                <a16:creationId xmlns:a16="http://schemas.microsoft.com/office/drawing/2014/main" id="{7E397911-5D6C-42C1-B8E2-625643D4D4FF}"/>
              </a:ext>
            </a:extLst>
          </p:cNvPr>
          <p:cNvSpPr/>
          <p:nvPr/>
        </p:nvSpPr>
        <p:spPr>
          <a:xfrm>
            <a:off x="9532881" y="3308330"/>
            <a:ext cx="393056" cy="369332"/>
          </a:xfrm>
          <a:prstGeom prst="rect">
            <a:avLst/>
          </a:prstGeom>
        </p:spPr>
        <p:txBody>
          <a:bodyPr wrap="none">
            <a:spAutoFit/>
          </a:bodyPr>
          <a:lstStyle/>
          <a:p>
            <a:r>
              <a:rPr lang="el-GR" dirty="0">
                <a:latin typeface="Cambria Math" panose="02040503050406030204" pitchFamily="18" charset="0"/>
                <a:ea typeface="Cambria Math" panose="02040503050406030204" pitchFamily="18" charset="0"/>
              </a:rPr>
              <a:t>𝛿</a:t>
            </a:r>
            <a:r>
              <a:rPr lang="en-US" baseline="30000" dirty="0">
                <a:latin typeface="Cambria Math" panose="02040503050406030204" pitchFamily="18" charset="0"/>
                <a:ea typeface="Cambria Math" panose="02040503050406030204" pitchFamily="18" charset="0"/>
              </a:rPr>
              <a:t>3</a:t>
            </a:r>
            <a:endParaRPr lang="en-US" dirty="0"/>
          </a:p>
        </p:txBody>
      </p:sp>
      <p:sp>
        <p:nvSpPr>
          <p:cNvPr id="164" name="Rectangle 163">
            <a:extLst>
              <a:ext uri="{FF2B5EF4-FFF2-40B4-BE49-F238E27FC236}">
                <a16:creationId xmlns:a16="http://schemas.microsoft.com/office/drawing/2014/main" id="{0E91FB1B-5881-411F-ADE6-BAECD531AC90}"/>
              </a:ext>
            </a:extLst>
          </p:cNvPr>
          <p:cNvSpPr/>
          <p:nvPr/>
        </p:nvSpPr>
        <p:spPr>
          <a:xfrm>
            <a:off x="9989370" y="3311092"/>
            <a:ext cx="393056" cy="369332"/>
          </a:xfrm>
          <a:prstGeom prst="rect">
            <a:avLst/>
          </a:prstGeom>
        </p:spPr>
        <p:txBody>
          <a:bodyPr wrap="none">
            <a:spAutoFit/>
          </a:bodyPr>
          <a:lstStyle/>
          <a:p>
            <a:r>
              <a:rPr lang="el-GR" dirty="0">
                <a:latin typeface="Cambria Math" panose="02040503050406030204" pitchFamily="18" charset="0"/>
                <a:ea typeface="Cambria Math" panose="02040503050406030204" pitchFamily="18" charset="0"/>
              </a:rPr>
              <a:t>𝛿</a:t>
            </a:r>
            <a:r>
              <a:rPr lang="en-US" baseline="30000" dirty="0">
                <a:latin typeface="Cambria Math" panose="02040503050406030204" pitchFamily="18" charset="0"/>
                <a:ea typeface="Cambria Math" panose="02040503050406030204" pitchFamily="18" charset="0"/>
              </a:rPr>
              <a:t>4</a:t>
            </a:r>
            <a:endParaRPr lang="en-US" dirty="0"/>
          </a:p>
        </p:txBody>
      </p:sp>
      <p:sp>
        <p:nvSpPr>
          <p:cNvPr id="165" name="Rectangle 164">
            <a:extLst>
              <a:ext uri="{FF2B5EF4-FFF2-40B4-BE49-F238E27FC236}">
                <a16:creationId xmlns:a16="http://schemas.microsoft.com/office/drawing/2014/main" id="{BCB95F90-8FC6-4BB7-9A93-EC5335241C68}"/>
              </a:ext>
            </a:extLst>
          </p:cNvPr>
          <p:cNvSpPr/>
          <p:nvPr/>
        </p:nvSpPr>
        <p:spPr>
          <a:xfrm>
            <a:off x="10479706" y="3311092"/>
            <a:ext cx="393056" cy="369332"/>
          </a:xfrm>
          <a:prstGeom prst="rect">
            <a:avLst/>
          </a:prstGeom>
        </p:spPr>
        <p:txBody>
          <a:bodyPr wrap="none">
            <a:spAutoFit/>
          </a:bodyPr>
          <a:lstStyle/>
          <a:p>
            <a:r>
              <a:rPr lang="el-GR" dirty="0">
                <a:latin typeface="Cambria Math" panose="02040503050406030204" pitchFamily="18" charset="0"/>
                <a:ea typeface="Cambria Math" panose="02040503050406030204" pitchFamily="18" charset="0"/>
              </a:rPr>
              <a:t>𝛿</a:t>
            </a:r>
            <a:r>
              <a:rPr lang="en-US" baseline="30000" dirty="0">
                <a:latin typeface="Cambria Math" panose="02040503050406030204" pitchFamily="18" charset="0"/>
                <a:ea typeface="Cambria Math" panose="02040503050406030204" pitchFamily="18" charset="0"/>
              </a:rPr>
              <a:t>1</a:t>
            </a:r>
            <a:endParaRPr lang="en-US" dirty="0"/>
          </a:p>
        </p:txBody>
      </p:sp>
      <p:sp>
        <p:nvSpPr>
          <p:cNvPr id="166" name="Rectangle 165">
            <a:extLst>
              <a:ext uri="{FF2B5EF4-FFF2-40B4-BE49-F238E27FC236}">
                <a16:creationId xmlns:a16="http://schemas.microsoft.com/office/drawing/2014/main" id="{DD17D8EE-A3F1-4883-AB09-BB80DF4318C3}"/>
              </a:ext>
            </a:extLst>
          </p:cNvPr>
          <p:cNvSpPr/>
          <p:nvPr/>
        </p:nvSpPr>
        <p:spPr>
          <a:xfrm>
            <a:off x="10970042" y="3320616"/>
            <a:ext cx="393056" cy="369332"/>
          </a:xfrm>
          <a:prstGeom prst="rect">
            <a:avLst/>
          </a:prstGeom>
        </p:spPr>
        <p:txBody>
          <a:bodyPr wrap="none">
            <a:spAutoFit/>
          </a:bodyPr>
          <a:lstStyle/>
          <a:p>
            <a:r>
              <a:rPr lang="el-GR" dirty="0">
                <a:latin typeface="Cambria Math" panose="02040503050406030204" pitchFamily="18" charset="0"/>
                <a:ea typeface="Cambria Math" panose="02040503050406030204" pitchFamily="18" charset="0"/>
              </a:rPr>
              <a:t>𝛿</a:t>
            </a:r>
            <a:r>
              <a:rPr lang="en-US" baseline="30000" dirty="0">
                <a:latin typeface="Cambria Math" panose="02040503050406030204" pitchFamily="18" charset="0"/>
                <a:ea typeface="Cambria Math" panose="02040503050406030204" pitchFamily="18" charset="0"/>
              </a:rPr>
              <a:t>2</a:t>
            </a:r>
            <a:endParaRPr lang="en-US" dirty="0"/>
          </a:p>
        </p:txBody>
      </p:sp>
      <p:sp>
        <p:nvSpPr>
          <p:cNvPr id="167" name="Rectangle 166">
            <a:extLst>
              <a:ext uri="{FF2B5EF4-FFF2-40B4-BE49-F238E27FC236}">
                <a16:creationId xmlns:a16="http://schemas.microsoft.com/office/drawing/2014/main" id="{CD776A52-3FBF-4485-B86A-8BC9359C3241}"/>
              </a:ext>
            </a:extLst>
          </p:cNvPr>
          <p:cNvSpPr/>
          <p:nvPr/>
        </p:nvSpPr>
        <p:spPr>
          <a:xfrm>
            <a:off x="9520649" y="3897850"/>
            <a:ext cx="393056" cy="369332"/>
          </a:xfrm>
          <a:prstGeom prst="rect">
            <a:avLst/>
          </a:prstGeom>
        </p:spPr>
        <p:txBody>
          <a:bodyPr wrap="none">
            <a:spAutoFit/>
          </a:bodyPr>
          <a:lstStyle/>
          <a:p>
            <a:r>
              <a:rPr lang="el-GR" dirty="0">
                <a:latin typeface="Cambria Math" panose="02040503050406030204" pitchFamily="18" charset="0"/>
                <a:ea typeface="Cambria Math" panose="02040503050406030204" pitchFamily="18" charset="0"/>
              </a:rPr>
              <a:t>𝛿</a:t>
            </a:r>
            <a:r>
              <a:rPr lang="en-US" baseline="30000" dirty="0">
                <a:latin typeface="Cambria Math" panose="02040503050406030204" pitchFamily="18" charset="0"/>
                <a:ea typeface="Cambria Math" panose="02040503050406030204" pitchFamily="18" charset="0"/>
              </a:rPr>
              <a:t>2</a:t>
            </a:r>
            <a:endParaRPr lang="en-US" dirty="0"/>
          </a:p>
        </p:txBody>
      </p:sp>
      <p:sp>
        <p:nvSpPr>
          <p:cNvPr id="168" name="Rectangle 167">
            <a:extLst>
              <a:ext uri="{FF2B5EF4-FFF2-40B4-BE49-F238E27FC236}">
                <a16:creationId xmlns:a16="http://schemas.microsoft.com/office/drawing/2014/main" id="{04AE2929-95B1-4A4D-9094-CE91529FBE2B}"/>
              </a:ext>
            </a:extLst>
          </p:cNvPr>
          <p:cNvSpPr/>
          <p:nvPr/>
        </p:nvSpPr>
        <p:spPr>
          <a:xfrm>
            <a:off x="9977138" y="3900612"/>
            <a:ext cx="393056" cy="369332"/>
          </a:xfrm>
          <a:prstGeom prst="rect">
            <a:avLst/>
          </a:prstGeom>
        </p:spPr>
        <p:txBody>
          <a:bodyPr wrap="none">
            <a:spAutoFit/>
          </a:bodyPr>
          <a:lstStyle/>
          <a:p>
            <a:r>
              <a:rPr lang="el-GR" dirty="0">
                <a:latin typeface="Cambria Math" panose="02040503050406030204" pitchFamily="18" charset="0"/>
                <a:ea typeface="Cambria Math" panose="02040503050406030204" pitchFamily="18" charset="0"/>
              </a:rPr>
              <a:t>𝛿</a:t>
            </a:r>
            <a:r>
              <a:rPr lang="en-US" baseline="30000" dirty="0">
                <a:latin typeface="Cambria Math" panose="02040503050406030204" pitchFamily="18" charset="0"/>
                <a:ea typeface="Cambria Math" panose="02040503050406030204" pitchFamily="18" charset="0"/>
              </a:rPr>
              <a:t>3</a:t>
            </a:r>
            <a:endParaRPr lang="en-US" dirty="0"/>
          </a:p>
        </p:txBody>
      </p:sp>
      <p:sp>
        <p:nvSpPr>
          <p:cNvPr id="169" name="Rectangle 168">
            <a:extLst>
              <a:ext uri="{FF2B5EF4-FFF2-40B4-BE49-F238E27FC236}">
                <a16:creationId xmlns:a16="http://schemas.microsoft.com/office/drawing/2014/main" id="{1F9A0D5D-8929-4FB4-92E3-3E4415844E48}"/>
              </a:ext>
            </a:extLst>
          </p:cNvPr>
          <p:cNvSpPr/>
          <p:nvPr/>
        </p:nvSpPr>
        <p:spPr>
          <a:xfrm>
            <a:off x="10467474" y="3900612"/>
            <a:ext cx="393056" cy="369332"/>
          </a:xfrm>
          <a:prstGeom prst="rect">
            <a:avLst/>
          </a:prstGeom>
        </p:spPr>
        <p:txBody>
          <a:bodyPr wrap="none">
            <a:spAutoFit/>
          </a:bodyPr>
          <a:lstStyle/>
          <a:p>
            <a:r>
              <a:rPr lang="el-GR" dirty="0">
                <a:latin typeface="Cambria Math" panose="02040503050406030204" pitchFamily="18" charset="0"/>
                <a:ea typeface="Cambria Math" panose="02040503050406030204" pitchFamily="18" charset="0"/>
              </a:rPr>
              <a:t>𝛿</a:t>
            </a:r>
            <a:r>
              <a:rPr lang="en-US" baseline="30000" dirty="0">
                <a:latin typeface="Cambria Math" panose="02040503050406030204" pitchFamily="18" charset="0"/>
                <a:ea typeface="Cambria Math" panose="02040503050406030204" pitchFamily="18" charset="0"/>
              </a:rPr>
              <a:t>4</a:t>
            </a:r>
            <a:endParaRPr lang="en-US" dirty="0"/>
          </a:p>
        </p:txBody>
      </p:sp>
      <p:sp>
        <p:nvSpPr>
          <p:cNvPr id="170" name="Rectangle 169">
            <a:extLst>
              <a:ext uri="{FF2B5EF4-FFF2-40B4-BE49-F238E27FC236}">
                <a16:creationId xmlns:a16="http://schemas.microsoft.com/office/drawing/2014/main" id="{EAB34672-CA31-4216-A914-82C63A918B7D}"/>
              </a:ext>
            </a:extLst>
          </p:cNvPr>
          <p:cNvSpPr/>
          <p:nvPr/>
        </p:nvSpPr>
        <p:spPr>
          <a:xfrm>
            <a:off x="10957810" y="3910136"/>
            <a:ext cx="393056" cy="369332"/>
          </a:xfrm>
          <a:prstGeom prst="rect">
            <a:avLst/>
          </a:prstGeom>
        </p:spPr>
        <p:txBody>
          <a:bodyPr wrap="none">
            <a:spAutoFit/>
          </a:bodyPr>
          <a:lstStyle/>
          <a:p>
            <a:r>
              <a:rPr lang="el-GR" dirty="0">
                <a:latin typeface="Cambria Math" panose="02040503050406030204" pitchFamily="18" charset="0"/>
                <a:ea typeface="Cambria Math" panose="02040503050406030204" pitchFamily="18" charset="0"/>
              </a:rPr>
              <a:t>𝛿</a:t>
            </a:r>
            <a:r>
              <a:rPr lang="en-US" baseline="30000" dirty="0">
                <a:latin typeface="Cambria Math" panose="02040503050406030204" pitchFamily="18" charset="0"/>
                <a:ea typeface="Cambria Math" panose="02040503050406030204" pitchFamily="18" charset="0"/>
              </a:rPr>
              <a:t>1</a:t>
            </a:r>
            <a:endParaRPr lang="en-US" dirty="0"/>
          </a:p>
        </p:txBody>
      </p:sp>
      <p:sp>
        <p:nvSpPr>
          <p:cNvPr id="171" name="Rectangle 170">
            <a:extLst>
              <a:ext uri="{FF2B5EF4-FFF2-40B4-BE49-F238E27FC236}">
                <a16:creationId xmlns:a16="http://schemas.microsoft.com/office/drawing/2014/main" id="{F8B8142A-0990-44E8-A738-BEF95D31E9AD}"/>
              </a:ext>
            </a:extLst>
          </p:cNvPr>
          <p:cNvSpPr/>
          <p:nvPr/>
        </p:nvSpPr>
        <p:spPr>
          <a:xfrm>
            <a:off x="9532881" y="4485911"/>
            <a:ext cx="393056" cy="369332"/>
          </a:xfrm>
          <a:prstGeom prst="rect">
            <a:avLst/>
          </a:prstGeom>
        </p:spPr>
        <p:txBody>
          <a:bodyPr wrap="none">
            <a:spAutoFit/>
          </a:bodyPr>
          <a:lstStyle/>
          <a:p>
            <a:r>
              <a:rPr lang="el-GR" dirty="0">
                <a:latin typeface="Cambria Math" panose="02040503050406030204" pitchFamily="18" charset="0"/>
                <a:ea typeface="Cambria Math" panose="02040503050406030204" pitchFamily="18" charset="0"/>
              </a:rPr>
              <a:t>𝛿</a:t>
            </a:r>
            <a:r>
              <a:rPr lang="en-US" baseline="30000" dirty="0">
                <a:latin typeface="Cambria Math" panose="02040503050406030204" pitchFamily="18" charset="0"/>
                <a:ea typeface="Cambria Math" panose="02040503050406030204" pitchFamily="18" charset="0"/>
              </a:rPr>
              <a:t>1</a:t>
            </a:r>
            <a:endParaRPr lang="en-US" dirty="0"/>
          </a:p>
        </p:txBody>
      </p:sp>
      <p:sp>
        <p:nvSpPr>
          <p:cNvPr id="172" name="Rectangle 171">
            <a:extLst>
              <a:ext uri="{FF2B5EF4-FFF2-40B4-BE49-F238E27FC236}">
                <a16:creationId xmlns:a16="http://schemas.microsoft.com/office/drawing/2014/main" id="{21662008-F35E-4BFD-9445-5EAA0693B7E4}"/>
              </a:ext>
            </a:extLst>
          </p:cNvPr>
          <p:cNvSpPr/>
          <p:nvPr/>
        </p:nvSpPr>
        <p:spPr>
          <a:xfrm>
            <a:off x="9989370" y="4488673"/>
            <a:ext cx="393056" cy="369332"/>
          </a:xfrm>
          <a:prstGeom prst="rect">
            <a:avLst/>
          </a:prstGeom>
        </p:spPr>
        <p:txBody>
          <a:bodyPr wrap="none">
            <a:spAutoFit/>
          </a:bodyPr>
          <a:lstStyle/>
          <a:p>
            <a:r>
              <a:rPr lang="el-GR" dirty="0">
                <a:latin typeface="Cambria Math" panose="02040503050406030204" pitchFamily="18" charset="0"/>
                <a:ea typeface="Cambria Math" panose="02040503050406030204" pitchFamily="18" charset="0"/>
              </a:rPr>
              <a:t>𝛿</a:t>
            </a:r>
            <a:r>
              <a:rPr lang="en-US" baseline="30000" dirty="0">
                <a:latin typeface="Cambria Math" panose="02040503050406030204" pitchFamily="18" charset="0"/>
                <a:ea typeface="Cambria Math" panose="02040503050406030204" pitchFamily="18" charset="0"/>
              </a:rPr>
              <a:t>2</a:t>
            </a:r>
            <a:endParaRPr lang="en-US" dirty="0"/>
          </a:p>
        </p:txBody>
      </p:sp>
      <p:sp>
        <p:nvSpPr>
          <p:cNvPr id="173" name="Rectangle 172">
            <a:extLst>
              <a:ext uri="{FF2B5EF4-FFF2-40B4-BE49-F238E27FC236}">
                <a16:creationId xmlns:a16="http://schemas.microsoft.com/office/drawing/2014/main" id="{629D5704-1DE9-498A-844C-221EF2A1AEAE}"/>
              </a:ext>
            </a:extLst>
          </p:cNvPr>
          <p:cNvSpPr/>
          <p:nvPr/>
        </p:nvSpPr>
        <p:spPr>
          <a:xfrm>
            <a:off x="10479706" y="4488673"/>
            <a:ext cx="393056" cy="369332"/>
          </a:xfrm>
          <a:prstGeom prst="rect">
            <a:avLst/>
          </a:prstGeom>
        </p:spPr>
        <p:txBody>
          <a:bodyPr wrap="none">
            <a:spAutoFit/>
          </a:bodyPr>
          <a:lstStyle/>
          <a:p>
            <a:r>
              <a:rPr lang="el-GR" dirty="0">
                <a:latin typeface="Cambria Math" panose="02040503050406030204" pitchFamily="18" charset="0"/>
                <a:ea typeface="Cambria Math" panose="02040503050406030204" pitchFamily="18" charset="0"/>
              </a:rPr>
              <a:t>𝛿</a:t>
            </a:r>
            <a:r>
              <a:rPr lang="en-US" baseline="30000" dirty="0">
                <a:latin typeface="Cambria Math" panose="02040503050406030204" pitchFamily="18" charset="0"/>
                <a:ea typeface="Cambria Math" panose="02040503050406030204" pitchFamily="18" charset="0"/>
              </a:rPr>
              <a:t>3</a:t>
            </a:r>
            <a:endParaRPr lang="en-US" dirty="0"/>
          </a:p>
        </p:txBody>
      </p:sp>
      <p:sp>
        <p:nvSpPr>
          <p:cNvPr id="174" name="Rectangle 173">
            <a:extLst>
              <a:ext uri="{FF2B5EF4-FFF2-40B4-BE49-F238E27FC236}">
                <a16:creationId xmlns:a16="http://schemas.microsoft.com/office/drawing/2014/main" id="{D1DCED87-2295-4534-9077-E00C04D57E8B}"/>
              </a:ext>
            </a:extLst>
          </p:cNvPr>
          <p:cNvSpPr/>
          <p:nvPr/>
        </p:nvSpPr>
        <p:spPr>
          <a:xfrm>
            <a:off x="10970042" y="4498197"/>
            <a:ext cx="393056" cy="369332"/>
          </a:xfrm>
          <a:prstGeom prst="rect">
            <a:avLst/>
          </a:prstGeom>
        </p:spPr>
        <p:txBody>
          <a:bodyPr wrap="none">
            <a:spAutoFit/>
          </a:bodyPr>
          <a:lstStyle/>
          <a:p>
            <a:r>
              <a:rPr lang="el-GR" dirty="0">
                <a:latin typeface="Cambria Math" panose="02040503050406030204" pitchFamily="18" charset="0"/>
                <a:ea typeface="Cambria Math" panose="02040503050406030204" pitchFamily="18" charset="0"/>
              </a:rPr>
              <a:t>𝛿</a:t>
            </a:r>
            <a:r>
              <a:rPr lang="en-US" baseline="30000" dirty="0">
                <a:latin typeface="Cambria Math" panose="02040503050406030204" pitchFamily="18" charset="0"/>
                <a:ea typeface="Cambria Math" panose="02040503050406030204" pitchFamily="18" charset="0"/>
              </a:rPr>
              <a:t>4</a:t>
            </a:r>
            <a:endParaRPr lang="en-US" dirty="0"/>
          </a:p>
        </p:txBody>
      </p:sp>
      <p:sp>
        <p:nvSpPr>
          <p:cNvPr id="175" name="Rectangle 174">
            <a:extLst>
              <a:ext uri="{FF2B5EF4-FFF2-40B4-BE49-F238E27FC236}">
                <a16:creationId xmlns:a16="http://schemas.microsoft.com/office/drawing/2014/main" id="{EFD8C243-0ED9-4D39-BAAB-B45451AFF154}"/>
              </a:ext>
            </a:extLst>
          </p:cNvPr>
          <p:cNvSpPr/>
          <p:nvPr/>
        </p:nvSpPr>
        <p:spPr>
          <a:xfrm>
            <a:off x="9520649" y="5023369"/>
            <a:ext cx="393056" cy="369332"/>
          </a:xfrm>
          <a:prstGeom prst="rect">
            <a:avLst/>
          </a:prstGeom>
        </p:spPr>
        <p:txBody>
          <a:bodyPr wrap="none">
            <a:spAutoFit/>
          </a:bodyPr>
          <a:lstStyle/>
          <a:p>
            <a:r>
              <a:rPr lang="el-GR" dirty="0">
                <a:latin typeface="Cambria Math" panose="02040503050406030204" pitchFamily="18" charset="0"/>
                <a:ea typeface="Cambria Math" panose="02040503050406030204" pitchFamily="18" charset="0"/>
              </a:rPr>
              <a:t>𝛿</a:t>
            </a:r>
            <a:r>
              <a:rPr lang="en-US" baseline="30000" dirty="0">
                <a:latin typeface="Cambria Math" panose="02040503050406030204" pitchFamily="18" charset="0"/>
                <a:ea typeface="Cambria Math" panose="02040503050406030204" pitchFamily="18" charset="0"/>
              </a:rPr>
              <a:t>4</a:t>
            </a:r>
            <a:endParaRPr lang="en-US" dirty="0"/>
          </a:p>
        </p:txBody>
      </p:sp>
      <p:sp>
        <p:nvSpPr>
          <p:cNvPr id="176" name="Rectangle 175">
            <a:extLst>
              <a:ext uri="{FF2B5EF4-FFF2-40B4-BE49-F238E27FC236}">
                <a16:creationId xmlns:a16="http://schemas.microsoft.com/office/drawing/2014/main" id="{1DDC5C26-5353-4FE1-814D-9230D5746356}"/>
              </a:ext>
            </a:extLst>
          </p:cNvPr>
          <p:cNvSpPr/>
          <p:nvPr/>
        </p:nvSpPr>
        <p:spPr>
          <a:xfrm>
            <a:off x="9977138" y="5026131"/>
            <a:ext cx="393056" cy="369332"/>
          </a:xfrm>
          <a:prstGeom prst="rect">
            <a:avLst/>
          </a:prstGeom>
        </p:spPr>
        <p:txBody>
          <a:bodyPr wrap="none">
            <a:spAutoFit/>
          </a:bodyPr>
          <a:lstStyle/>
          <a:p>
            <a:r>
              <a:rPr lang="el-GR" dirty="0">
                <a:latin typeface="Cambria Math" panose="02040503050406030204" pitchFamily="18" charset="0"/>
                <a:ea typeface="Cambria Math" panose="02040503050406030204" pitchFamily="18" charset="0"/>
              </a:rPr>
              <a:t>𝛿</a:t>
            </a:r>
            <a:r>
              <a:rPr lang="en-US" baseline="30000" dirty="0">
                <a:latin typeface="Cambria Math" panose="02040503050406030204" pitchFamily="18" charset="0"/>
                <a:ea typeface="Cambria Math" panose="02040503050406030204" pitchFamily="18" charset="0"/>
              </a:rPr>
              <a:t>3</a:t>
            </a:r>
            <a:endParaRPr lang="en-US" dirty="0"/>
          </a:p>
        </p:txBody>
      </p:sp>
      <p:sp>
        <p:nvSpPr>
          <p:cNvPr id="177" name="Rectangle 176">
            <a:extLst>
              <a:ext uri="{FF2B5EF4-FFF2-40B4-BE49-F238E27FC236}">
                <a16:creationId xmlns:a16="http://schemas.microsoft.com/office/drawing/2014/main" id="{52127AC1-214C-4395-B417-3F0B22BDCDA5}"/>
              </a:ext>
            </a:extLst>
          </p:cNvPr>
          <p:cNvSpPr/>
          <p:nvPr/>
        </p:nvSpPr>
        <p:spPr>
          <a:xfrm>
            <a:off x="10467474" y="5026131"/>
            <a:ext cx="393056" cy="369332"/>
          </a:xfrm>
          <a:prstGeom prst="rect">
            <a:avLst/>
          </a:prstGeom>
        </p:spPr>
        <p:txBody>
          <a:bodyPr wrap="none">
            <a:spAutoFit/>
          </a:bodyPr>
          <a:lstStyle/>
          <a:p>
            <a:r>
              <a:rPr lang="el-GR" dirty="0">
                <a:latin typeface="Cambria Math" panose="02040503050406030204" pitchFamily="18" charset="0"/>
                <a:ea typeface="Cambria Math" panose="02040503050406030204" pitchFamily="18" charset="0"/>
              </a:rPr>
              <a:t>𝛿</a:t>
            </a:r>
            <a:r>
              <a:rPr lang="en-US" baseline="30000" dirty="0">
                <a:latin typeface="Cambria Math" panose="02040503050406030204" pitchFamily="18" charset="0"/>
                <a:ea typeface="Cambria Math" panose="02040503050406030204" pitchFamily="18" charset="0"/>
              </a:rPr>
              <a:t>2</a:t>
            </a:r>
            <a:endParaRPr lang="en-US" dirty="0"/>
          </a:p>
        </p:txBody>
      </p:sp>
      <p:sp>
        <p:nvSpPr>
          <p:cNvPr id="178" name="Rectangle 177">
            <a:extLst>
              <a:ext uri="{FF2B5EF4-FFF2-40B4-BE49-F238E27FC236}">
                <a16:creationId xmlns:a16="http://schemas.microsoft.com/office/drawing/2014/main" id="{CFAC185A-7D79-49B2-B3EF-6DAD61DCA36D}"/>
              </a:ext>
            </a:extLst>
          </p:cNvPr>
          <p:cNvSpPr/>
          <p:nvPr/>
        </p:nvSpPr>
        <p:spPr>
          <a:xfrm>
            <a:off x="10957810" y="5035655"/>
            <a:ext cx="393056" cy="369332"/>
          </a:xfrm>
          <a:prstGeom prst="rect">
            <a:avLst/>
          </a:prstGeom>
        </p:spPr>
        <p:txBody>
          <a:bodyPr wrap="none">
            <a:spAutoFit/>
          </a:bodyPr>
          <a:lstStyle/>
          <a:p>
            <a:r>
              <a:rPr lang="el-GR" dirty="0">
                <a:latin typeface="Cambria Math" panose="02040503050406030204" pitchFamily="18" charset="0"/>
                <a:ea typeface="Cambria Math" panose="02040503050406030204" pitchFamily="18" charset="0"/>
              </a:rPr>
              <a:t>𝛿</a:t>
            </a:r>
            <a:r>
              <a:rPr lang="en-US" baseline="30000" dirty="0">
                <a:latin typeface="Cambria Math" panose="02040503050406030204" pitchFamily="18" charset="0"/>
                <a:ea typeface="Cambria Math" panose="02040503050406030204" pitchFamily="18" charset="0"/>
              </a:rPr>
              <a:t>1</a:t>
            </a:r>
            <a:endParaRPr lang="en-US" dirty="0"/>
          </a:p>
        </p:txBody>
      </p:sp>
      <p:sp>
        <p:nvSpPr>
          <p:cNvPr id="179" name="Rectangle 178">
            <a:extLst>
              <a:ext uri="{FF2B5EF4-FFF2-40B4-BE49-F238E27FC236}">
                <a16:creationId xmlns:a16="http://schemas.microsoft.com/office/drawing/2014/main" id="{AD94FD35-3BFB-43AD-ACB2-F708B9439A3A}"/>
              </a:ext>
            </a:extLst>
          </p:cNvPr>
          <p:cNvSpPr/>
          <p:nvPr/>
        </p:nvSpPr>
        <p:spPr>
          <a:xfrm>
            <a:off x="6995959" y="3787478"/>
            <a:ext cx="317716" cy="369332"/>
          </a:xfrm>
          <a:prstGeom prst="rect">
            <a:avLst/>
          </a:prstGeom>
        </p:spPr>
        <p:txBody>
          <a:bodyPr wrap="none">
            <a:spAutoFit/>
          </a:bodyPr>
          <a:lstStyle/>
          <a:p>
            <a:r>
              <a:rPr lang="el-GR" dirty="0">
                <a:latin typeface="Baskerville" panose="02020502070401020303" pitchFamily="18" charset="0"/>
                <a:ea typeface="Baskerville" panose="02020502070401020303" pitchFamily="18" charset="0"/>
              </a:rPr>
              <a:t>α</a:t>
            </a:r>
            <a:endParaRPr lang="en-US" dirty="0"/>
          </a:p>
        </p:txBody>
      </p:sp>
      <p:sp>
        <p:nvSpPr>
          <p:cNvPr id="180" name="Rectangle 179">
            <a:extLst>
              <a:ext uri="{FF2B5EF4-FFF2-40B4-BE49-F238E27FC236}">
                <a16:creationId xmlns:a16="http://schemas.microsoft.com/office/drawing/2014/main" id="{21F2CC2E-B6E7-49FF-A47E-94E105F8C2E6}"/>
              </a:ext>
            </a:extLst>
          </p:cNvPr>
          <p:cNvSpPr/>
          <p:nvPr/>
        </p:nvSpPr>
        <p:spPr>
          <a:xfrm>
            <a:off x="7910610" y="3790562"/>
            <a:ext cx="317716" cy="369332"/>
          </a:xfrm>
          <a:prstGeom prst="rect">
            <a:avLst/>
          </a:prstGeom>
        </p:spPr>
        <p:txBody>
          <a:bodyPr wrap="none">
            <a:spAutoFit/>
          </a:bodyPr>
          <a:lstStyle/>
          <a:p>
            <a:r>
              <a:rPr lang="el-GR" dirty="0">
                <a:latin typeface="Baskerville" panose="02020502070401020303" pitchFamily="18" charset="0"/>
                <a:ea typeface="Baskerville" panose="02020502070401020303" pitchFamily="18" charset="0"/>
              </a:rPr>
              <a:t>α</a:t>
            </a:r>
            <a:endParaRPr lang="en-US" dirty="0"/>
          </a:p>
        </p:txBody>
      </p:sp>
      <p:sp>
        <p:nvSpPr>
          <p:cNvPr id="181" name="Rectangle 180">
            <a:extLst>
              <a:ext uri="{FF2B5EF4-FFF2-40B4-BE49-F238E27FC236}">
                <a16:creationId xmlns:a16="http://schemas.microsoft.com/office/drawing/2014/main" id="{382D7C2F-755C-486C-B02C-3E5946913613}"/>
              </a:ext>
            </a:extLst>
          </p:cNvPr>
          <p:cNvSpPr/>
          <p:nvPr/>
        </p:nvSpPr>
        <p:spPr>
          <a:xfrm>
            <a:off x="6543343" y="4413596"/>
            <a:ext cx="312906" cy="369332"/>
          </a:xfrm>
          <a:prstGeom prst="rect">
            <a:avLst/>
          </a:prstGeom>
        </p:spPr>
        <p:txBody>
          <a:bodyPr wrap="none">
            <a:spAutoFit/>
          </a:bodyPr>
          <a:lstStyle/>
          <a:p>
            <a:r>
              <a:rPr lang="el-GR" dirty="0">
                <a:latin typeface="Baskerville" panose="02020502070401020303" pitchFamily="18" charset="0"/>
                <a:ea typeface="Baskerville" panose="02020502070401020303" pitchFamily="18" charset="0"/>
              </a:rPr>
              <a:t>β</a:t>
            </a:r>
            <a:endParaRPr lang="en-US" dirty="0"/>
          </a:p>
        </p:txBody>
      </p:sp>
      <p:sp>
        <p:nvSpPr>
          <p:cNvPr id="182" name="Rectangle 181">
            <a:extLst>
              <a:ext uri="{FF2B5EF4-FFF2-40B4-BE49-F238E27FC236}">
                <a16:creationId xmlns:a16="http://schemas.microsoft.com/office/drawing/2014/main" id="{3CAAC99D-3C74-4D39-A4F9-4969A0287A5F}"/>
              </a:ext>
            </a:extLst>
          </p:cNvPr>
          <p:cNvSpPr/>
          <p:nvPr/>
        </p:nvSpPr>
        <p:spPr>
          <a:xfrm>
            <a:off x="7501389" y="4404072"/>
            <a:ext cx="312906" cy="369332"/>
          </a:xfrm>
          <a:prstGeom prst="rect">
            <a:avLst/>
          </a:prstGeom>
        </p:spPr>
        <p:txBody>
          <a:bodyPr wrap="none">
            <a:spAutoFit/>
          </a:bodyPr>
          <a:lstStyle/>
          <a:p>
            <a:r>
              <a:rPr lang="el-GR" dirty="0">
                <a:latin typeface="Baskerville" panose="02020502070401020303" pitchFamily="18" charset="0"/>
                <a:ea typeface="Baskerville" panose="02020502070401020303" pitchFamily="18" charset="0"/>
              </a:rPr>
              <a:t>β</a:t>
            </a:r>
            <a:endParaRPr lang="en-US" dirty="0"/>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458F94E1-883C-463B-B369-4265E23E4FB3}"/>
                  </a:ext>
                </a:extLst>
              </p:cNvPr>
              <p:cNvSpPr/>
              <p:nvPr/>
            </p:nvSpPr>
            <p:spPr>
              <a:xfrm>
                <a:off x="10275964" y="1635133"/>
                <a:ext cx="40748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l-GR" b="1" i="1" smtClean="0">
                          <a:latin typeface="Cambria Math" panose="02040503050406030204" pitchFamily="18" charset="0"/>
                        </a:rPr>
                        <m:t>𝝅</m:t>
                      </m:r>
                    </m:oMath>
                  </m:oMathPara>
                </a14:m>
                <a:endParaRPr lang="en-US" b="1" dirty="0"/>
              </a:p>
            </p:txBody>
          </p:sp>
        </mc:Choice>
        <mc:Fallback xmlns="">
          <p:sp>
            <p:nvSpPr>
              <p:cNvPr id="14" name="Rectangle 13">
                <a:extLst>
                  <a:ext uri="{FF2B5EF4-FFF2-40B4-BE49-F238E27FC236}">
                    <a16:creationId xmlns:a16="http://schemas.microsoft.com/office/drawing/2014/main" id="{458F94E1-883C-463B-B369-4265E23E4FB3}"/>
                  </a:ext>
                </a:extLst>
              </p:cNvPr>
              <p:cNvSpPr>
                <a:spLocks noRot="1" noChangeAspect="1" noMove="1" noResize="1" noEditPoints="1" noAdjustHandles="1" noChangeArrowheads="1" noChangeShapeType="1" noTextEdit="1"/>
              </p:cNvSpPr>
              <p:nvPr/>
            </p:nvSpPr>
            <p:spPr>
              <a:xfrm>
                <a:off x="10275964" y="1635133"/>
                <a:ext cx="407483" cy="369332"/>
              </a:xfrm>
              <a:prstGeom prst="rect">
                <a:avLst/>
              </a:prstGeom>
              <a:blipFill>
                <a:blip r:embed="rId4"/>
                <a:stretch>
                  <a:fillRect/>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69275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3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6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6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6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3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4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7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4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8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3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6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6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6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7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3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81"/>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50"/>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82"/>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51"/>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39"/>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71"/>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72"/>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73"/>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74"/>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131"/>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56"/>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58"/>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157"/>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59"/>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38"/>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75"/>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76"/>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77"/>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178"/>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11"/>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9"/>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16"/>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15"/>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66"/>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110"/>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18"/>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17"/>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1" nodeType="clickEffect">
                                  <p:stCondLst>
                                    <p:cond delay="0"/>
                                  </p:stCondLst>
                                  <p:childTnLst>
                                    <p:set>
                                      <p:cBhvr>
                                        <p:cTn id="160" dur="1" fill="hold">
                                          <p:stCondLst>
                                            <p:cond delay="0"/>
                                          </p:stCondLst>
                                        </p:cTn>
                                        <p:tgtEl>
                                          <p:spTgt spid="16"/>
                                        </p:tgtEl>
                                        <p:attrNameLst>
                                          <p:attrName>style.visibility</p:attrName>
                                        </p:attrNameLst>
                                      </p:cBhvr>
                                      <p:to>
                                        <p:strVal val="visible"/>
                                      </p:to>
                                    </p:set>
                                  </p:childTnLst>
                                </p:cTn>
                              </p:par>
                              <p:par>
                                <p:cTn id="161" presetID="1" presetClass="entr" presetSubtype="0" fill="hold" grpId="1" nodeType="withEffect">
                                  <p:stCondLst>
                                    <p:cond delay="0"/>
                                  </p:stCondLst>
                                  <p:childTnLst>
                                    <p:set>
                                      <p:cBhvr>
                                        <p:cTn id="162" dur="1" fill="hold">
                                          <p:stCondLst>
                                            <p:cond delay="0"/>
                                          </p:stCondLst>
                                        </p:cTn>
                                        <p:tgtEl>
                                          <p:spTgt spid="17"/>
                                        </p:tgtEl>
                                        <p:attrNameLst>
                                          <p:attrName>style.visibility</p:attrName>
                                        </p:attrNameLst>
                                      </p:cBhvr>
                                      <p:to>
                                        <p:strVal val="visible"/>
                                      </p:to>
                                    </p:set>
                                  </p:childTnLst>
                                </p:cTn>
                              </p:par>
                              <p:par>
                                <p:cTn id="163" presetID="1" presetClass="entr" presetSubtype="0" fill="hold" grpId="1" nodeType="withEffect">
                                  <p:stCondLst>
                                    <p:cond delay="0"/>
                                  </p:stCondLst>
                                  <p:childTnLst>
                                    <p:set>
                                      <p:cBhvr>
                                        <p:cTn id="164" dur="1" fill="hold">
                                          <p:stCondLst>
                                            <p:cond delay="0"/>
                                          </p:stCondLst>
                                        </p:cTn>
                                        <p:tgtEl>
                                          <p:spTgt spid="18"/>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24"/>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25"/>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26"/>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27"/>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30"/>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31"/>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32"/>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33"/>
                                        </p:tgtEl>
                                        <p:attrNameLst>
                                          <p:attrName>style.visibility</p:attrName>
                                        </p:attrNameLst>
                                      </p:cBhvr>
                                      <p:to>
                                        <p:strVal val="visible"/>
                                      </p:to>
                                    </p:set>
                                  </p:childTnLst>
                                </p:cTn>
                              </p:par>
                              <p:par>
                                <p:cTn id="181" presetID="1" presetClass="entr" presetSubtype="0" fill="hold" grpId="0" nodeType="withEffect">
                                  <p:stCondLst>
                                    <p:cond delay="0"/>
                                  </p:stCondLst>
                                  <p:childTnLst>
                                    <p:set>
                                      <p:cBhvr>
                                        <p:cTn id="182" dur="1" fill="hold">
                                          <p:stCondLst>
                                            <p:cond delay="0"/>
                                          </p:stCondLst>
                                        </p:cTn>
                                        <p:tgtEl>
                                          <p:spTgt spid="34"/>
                                        </p:tgtEl>
                                        <p:attrNameLst>
                                          <p:attrName>style.visibility</p:attrName>
                                        </p:attrNameLst>
                                      </p:cBhvr>
                                      <p:to>
                                        <p:strVal val="visible"/>
                                      </p:to>
                                    </p:set>
                                  </p:childTnLst>
                                </p:cTn>
                              </p:par>
                              <p:par>
                                <p:cTn id="183" presetID="1" presetClass="entr" presetSubtype="0" fill="hold" grpId="0" nodeType="withEffect">
                                  <p:stCondLst>
                                    <p:cond delay="0"/>
                                  </p:stCondLst>
                                  <p:childTnLst>
                                    <p:set>
                                      <p:cBhvr>
                                        <p:cTn id="184" dur="1" fill="hold">
                                          <p:stCondLst>
                                            <p:cond delay="0"/>
                                          </p:stCondLst>
                                        </p:cTn>
                                        <p:tgtEl>
                                          <p:spTgt spid="35"/>
                                        </p:tgtEl>
                                        <p:attrNameLst>
                                          <p:attrName>style.visibility</p:attrName>
                                        </p:attrNameLst>
                                      </p:cBhvr>
                                      <p:to>
                                        <p:strVal val="visible"/>
                                      </p:to>
                                    </p:set>
                                  </p:childTnLst>
                                </p:cTn>
                              </p:par>
                              <p:par>
                                <p:cTn id="185" presetID="1" presetClass="entr" presetSubtype="0" fill="hold" grpId="1" nodeType="withEffect">
                                  <p:stCondLst>
                                    <p:cond delay="0"/>
                                  </p:stCondLst>
                                  <p:childTnLst>
                                    <p:set>
                                      <p:cBhvr>
                                        <p:cTn id="186" dur="1" fill="hold">
                                          <p:stCondLst>
                                            <p:cond delay="0"/>
                                          </p:stCondLst>
                                        </p:cTn>
                                        <p:tgtEl>
                                          <p:spTgt spid="66"/>
                                        </p:tgtEl>
                                        <p:attrNameLst>
                                          <p:attrName>style.visibility</p:attrName>
                                        </p:attrNameLst>
                                      </p:cBhvr>
                                      <p:to>
                                        <p:strVal val="visible"/>
                                      </p:to>
                                    </p:set>
                                  </p:childTnLst>
                                </p:cTn>
                              </p:par>
                              <p:par>
                                <p:cTn id="187" presetID="1" presetClass="entr" presetSubtype="0" fill="hold" grpId="0" nodeType="withEffect">
                                  <p:stCondLst>
                                    <p:cond delay="0"/>
                                  </p:stCondLst>
                                  <p:childTnLst>
                                    <p:set>
                                      <p:cBhvr>
                                        <p:cTn id="188" dur="1" fill="hold">
                                          <p:stCondLst>
                                            <p:cond delay="0"/>
                                          </p:stCondLst>
                                        </p:cTn>
                                        <p:tgtEl>
                                          <p:spTgt spid="67"/>
                                        </p:tgtEl>
                                        <p:attrNameLst>
                                          <p:attrName>style.visibility</p:attrName>
                                        </p:attrNameLst>
                                      </p:cBhvr>
                                      <p:to>
                                        <p:strVal val="visible"/>
                                      </p:to>
                                    </p:set>
                                  </p:childTnLst>
                                </p:cTn>
                              </p:par>
                              <p:par>
                                <p:cTn id="189" presetID="1" presetClass="entr" presetSubtype="0" fill="hold" grpId="0" nodeType="withEffect">
                                  <p:stCondLst>
                                    <p:cond delay="0"/>
                                  </p:stCondLst>
                                  <p:childTnLst>
                                    <p:set>
                                      <p:cBhvr>
                                        <p:cTn id="190" dur="1" fill="hold">
                                          <p:stCondLst>
                                            <p:cond delay="0"/>
                                          </p:stCondLst>
                                        </p:cTn>
                                        <p:tgtEl>
                                          <p:spTgt spid="68"/>
                                        </p:tgtEl>
                                        <p:attrNameLst>
                                          <p:attrName>style.visibility</p:attrName>
                                        </p:attrNameLst>
                                      </p:cBhvr>
                                      <p:to>
                                        <p:strVal val="visible"/>
                                      </p:to>
                                    </p:set>
                                  </p:childTnLst>
                                </p:cTn>
                              </p:par>
                              <p:par>
                                <p:cTn id="191" presetID="1" presetClass="entr" presetSubtype="0" fill="hold" grpId="0" nodeType="withEffect">
                                  <p:stCondLst>
                                    <p:cond delay="0"/>
                                  </p:stCondLst>
                                  <p:childTnLst>
                                    <p:set>
                                      <p:cBhvr>
                                        <p:cTn id="192" dur="1" fill="hold">
                                          <p:stCondLst>
                                            <p:cond delay="0"/>
                                          </p:stCondLst>
                                        </p:cTn>
                                        <p:tgtEl>
                                          <p:spTgt spid="69"/>
                                        </p:tgtEl>
                                        <p:attrNameLst>
                                          <p:attrName>style.visibility</p:attrName>
                                        </p:attrNameLst>
                                      </p:cBhvr>
                                      <p:to>
                                        <p:strVal val="visible"/>
                                      </p:to>
                                    </p:set>
                                  </p:childTnLst>
                                </p:cTn>
                              </p:par>
                              <p:par>
                                <p:cTn id="193" presetID="1" presetClass="entr" presetSubtype="0" fill="hold" grpId="0" nodeType="withEffect">
                                  <p:stCondLst>
                                    <p:cond delay="0"/>
                                  </p:stCondLst>
                                  <p:childTnLst>
                                    <p:set>
                                      <p:cBhvr>
                                        <p:cTn id="194" dur="1" fill="hold">
                                          <p:stCondLst>
                                            <p:cond delay="0"/>
                                          </p:stCondLst>
                                        </p:cTn>
                                        <p:tgtEl>
                                          <p:spTgt spid="70"/>
                                        </p:tgtEl>
                                        <p:attrNameLst>
                                          <p:attrName>style.visibility</p:attrName>
                                        </p:attrNameLst>
                                      </p:cBhvr>
                                      <p:to>
                                        <p:strVal val="visible"/>
                                      </p:to>
                                    </p:set>
                                  </p:childTnLst>
                                </p:cTn>
                              </p:par>
                              <p:par>
                                <p:cTn id="195" presetID="1" presetClass="entr" presetSubtype="0" fill="hold" grpId="0" nodeType="withEffect">
                                  <p:stCondLst>
                                    <p:cond delay="0"/>
                                  </p:stCondLst>
                                  <p:childTnLst>
                                    <p:set>
                                      <p:cBhvr>
                                        <p:cTn id="196" dur="1" fill="hold">
                                          <p:stCondLst>
                                            <p:cond delay="0"/>
                                          </p:stCondLst>
                                        </p:cTn>
                                        <p:tgtEl>
                                          <p:spTgt spid="71"/>
                                        </p:tgtEl>
                                        <p:attrNameLst>
                                          <p:attrName>style.visibility</p:attrName>
                                        </p:attrNameLst>
                                      </p:cBhvr>
                                      <p:to>
                                        <p:strVal val="visible"/>
                                      </p:to>
                                    </p:set>
                                  </p:childTnLst>
                                </p:cTn>
                              </p:par>
                              <p:par>
                                <p:cTn id="197" presetID="1" presetClass="entr" presetSubtype="0" fill="hold" grpId="0" nodeType="withEffect">
                                  <p:stCondLst>
                                    <p:cond delay="0"/>
                                  </p:stCondLst>
                                  <p:childTnLst>
                                    <p:set>
                                      <p:cBhvr>
                                        <p:cTn id="198" dur="1" fill="hold">
                                          <p:stCondLst>
                                            <p:cond delay="0"/>
                                          </p:stCondLst>
                                        </p:cTn>
                                        <p:tgtEl>
                                          <p:spTgt spid="72"/>
                                        </p:tgtEl>
                                        <p:attrNameLst>
                                          <p:attrName>style.visibility</p:attrName>
                                        </p:attrNameLst>
                                      </p:cBhvr>
                                      <p:to>
                                        <p:strVal val="visible"/>
                                      </p:to>
                                    </p:set>
                                  </p:childTnLst>
                                </p:cTn>
                              </p:par>
                              <p:par>
                                <p:cTn id="199" presetID="1" presetClass="entr" presetSubtype="0" fill="hold" grpId="0" nodeType="withEffect">
                                  <p:stCondLst>
                                    <p:cond delay="0"/>
                                  </p:stCondLst>
                                  <p:childTnLst>
                                    <p:set>
                                      <p:cBhvr>
                                        <p:cTn id="200" dur="1" fill="hold">
                                          <p:stCondLst>
                                            <p:cond delay="0"/>
                                          </p:stCondLst>
                                        </p:cTn>
                                        <p:tgtEl>
                                          <p:spTgt spid="73"/>
                                        </p:tgtEl>
                                        <p:attrNameLst>
                                          <p:attrName>style.visibility</p:attrName>
                                        </p:attrNameLst>
                                      </p:cBhvr>
                                      <p:to>
                                        <p:strVal val="visible"/>
                                      </p:to>
                                    </p:set>
                                  </p:childTnLst>
                                </p:cTn>
                              </p:par>
                              <p:par>
                                <p:cTn id="201" presetID="1" presetClass="entr" presetSubtype="0" fill="hold" grpId="0" nodeType="withEffect">
                                  <p:stCondLst>
                                    <p:cond delay="0"/>
                                  </p:stCondLst>
                                  <p:childTnLst>
                                    <p:set>
                                      <p:cBhvr>
                                        <p:cTn id="202" dur="1" fill="hold">
                                          <p:stCondLst>
                                            <p:cond delay="0"/>
                                          </p:stCondLst>
                                        </p:cTn>
                                        <p:tgtEl>
                                          <p:spTgt spid="74"/>
                                        </p:tgtEl>
                                        <p:attrNameLst>
                                          <p:attrName>style.visibility</p:attrName>
                                        </p:attrNameLst>
                                      </p:cBhvr>
                                      <p:to>
                                        <p:strVal val="visible"/>
                                      </p:to>
                                    </p:set>
                                  </p:childTnLst>
                                </p:cTn>
                              </p:par>
                              <p:par>
                                <p:cTn id="203" presetID="1" presetClass="entr" presetSubtype="0" fill="hold" grpId="0" nodeType="withEffect">
                                  <p:stCondLst>
                                    <p:cond delay="0"/>
                                  </p:stCondLst>
                                  <p:childTnLst>
                                    <p:set>
                                      <p:cBhvr>
                                        <p:cTn id="204" dur="1" fill="hold">
                                          <p:stCondLst>
                                            <p:cond delay="0"/>
                                          </p:stCondLst>
                                        </p:cTn>
                                        <p:tgtEl>
                                          <p:spTgt spid="75"/>
                                        </p:tgtEl>
                                        <p:attrNameLst>
                                          <p:attrName>style.visibility</p:attrName>
                                        </p:attrNameLst>
                                      </p:cBhvr>
                                      <p:to>
                                        <p:strVal val="visible"/>
                                      </p:to>
                                    </p:set>
                                  </p:childTnLst>
                                </p:cTn>
                              </p:par>
                              <p:par>
                                <p:cTn id="205" presetID="1" presetClass="entr" presetSubtype="0" fill="hold" grpId="0" nodeType="withEffect">
                                  <p:stCondLst>
                                    <p:cond delay="0"/>
                                  </p:stCondLst>
                                  <p:childTnLst>
                                    <p:set>
                                      <p:cBhvr>
                                        <p:cTn id="206" dur="1" fill="hold">
                                          <p:stCondLst>
                                            <p:cond delay="0"/>
                                          </p:stCondLst>
                                        </p:cTn>
                                        <p:tgtEl>
                                          <p:spTgt spid="76"/>
                                        </p:tgtEl>
                                        <p:attrNameLst>
                                          <p:attrName>style.visibility</p:attrName>
                                        </p:attrNameLst>
                                      </p:cBhvr>
                                      <p:to>
                                        <p:strVal val="visible"/>
                                      </p:to>
                                    </p:set>
                                  </p:childTnLst>
                                </p:cTn>
                              </p:par>
                              <p:par>
                                <p:cTn id="207" presetID="1" presetClass="entr" presetSubtype="0" fill="hold" grpId="0" nodeType="withEffect">
                                  <p:stCondLst>
                                    <p:cond delay="0"/>
                                  </p:stCondLst>
                                  <p:childTnLst>
                                    <p:set>
                                      <p:cBhvr>
                                        <p:cTn id="208" dur="1" fill="hold">
                                          <p:stCondLst>
                                            <p:cond delay="0"/>
                                          </p:stCondLst>
                                        </p:cTn>
                                        <p:tgtEl>
                                          <p:spTgt spid="77"/>
                                        </p:tgtEl>
                                        <p:attrNameLst>
                                          <p:attrName>style.visibility</p:attrName>
                                        </p:attrNameLst>
                                      </p:cBhvr>
                                      <p:to>
                                        <p:strVal val="visible"/>
                                      </p:to>
                                    </p:set>
                                  </p:childTnLst>
                                </p:cTn>
                              </p:par>
                              <p:par>
                                <p:cTn id="209" presetID="1" presetClass="entr" presetSubtype="0" fill="hold" grpId="0" nodeType="withEffect">
                                  <p:stCondLst>
                                    <p:cond delay="0"/>
                                  </p:stCondLst>
                                  <p:childTnLst>
                                    <p:set>
                                      <p:cBhvr>
                                        <p:cTn id="210" dur="1" fill="hold">
                                          <p:stCondLst>
                                            <p:cond delay="0"/>
                                          </p:stCondLst>
                                        </p:cTn>
                                        <p:tgtEl>
                                          <p:spTgt spid="78"/>
                                        </p:tgtEl>
                                        <p:attrNameLst>
                                          <p:attrName>style.visibility</p:attrName>
                                        </p:attrNameLst>
                                      </p:cBhvr>
                                      <p:to>
                                        <p:strVal val="visible"/>
                                      </p:to>
                                    </p:set>
                                  </p:childTnLst>
                                </p:cTn>
                              </p:par>
                              <p:par>
                                <p:cTn id="211" presetID="1" presetClass="entr" presetSubtype="0" fill="hold" grpId="0" nodeType="withEffect">
                                  <p:stCondLst>
                                    <p:cond delay="0"/>
                                  </p:stCondLst>
                                  <p:childTnLst>
                                    <p:set>
                                      <p:cBhvr>
                                        <p:cTn id="212" dur="1" fill="hold">
                                          <p:stCondLst>
                                            <p:cond delay="0"/>
                                          </p:stCondLst>
                                        </p:cTn>
                                        <p:tgtEl>
                                          <p:spTgt spid="79"/>
                                        </p:tgtEl>
                                        <p:attrNameLst>
                                          <p:attrName>style.visibility</p:attrName>
                                        </p:attrNameLst>
                                      </p:cBhvr>
                                      <p:to>
                                        <p:strVal val="visible"/>
                                      </p:to>
                                    </p:set>
                                  </p:childTnLst>
                                </p:cTn>
                              </p:par>
                              <p:par>
                                <p:cTn id="213" presetID="1" presetClass="entr" presetSubtype="0" fill="hold" grpId="0" nodeType="withEffect">
                                  <p:stCondLst>
                                    <p:cond delay="0"/>
                                  </p:stCondLst>
                                  <p:childTnLst>
                                    <p:set>
                                      <p:cBhvr>
                                        <p:cTn id="214" dur="1" fill="hold">
                                          <p:stCondLst>
                                            <p:cond delay="0"/>
                                          </p:stCondLst>
                                        </p:cTn>
                                        <p:tgtEl>
                                          <p:spTgt spid="80"/>
                                        </p:tgtEl>
                                        <p:attrNameLst>
                                          <p:attrName>style.visibility</p:attrName>
                                        </p:attrNameLst>
                                      </p:cBhvr>
                                      <p:to>
                                        <p:strVal val="visible"/>
                                      </p:to>
                                    </p:set>
                                  </p:childTnLst>
                                </p:cTn>
                              </p:par>
                              <p:par>
                                <p:cTn id="215" presetID="1" presetClass="entr" presetSubtype="0" fill="hold" grpId="0" nodeType="withEffect">
                                  <p:stCondLst>
                                    <p:cond delay="0"/>
                                  </p:stCondLst>
                                  <p:childTnLst>
                                    <p:set>
                                      <p:cBhvr>
                                        <p:cTn id="216" dur="1" fill="hold">
                                          <p:stCondLst>
                                            <p:cond delay="0"/>
                                          </p:stCondLst>
                                        </p:cTn>
                                        <p:tgtEl>
                                          <p:spTgt spid="81"/>
                                        </p:tgtEl>
                                        <p:attrNameLst>
                                          <p:attrName>style.visibility</p:attrName>
                                        </p:attrNameLst>
                                      </p:cBhvr>
                                      <p:to>
                                        <p:strVal val="visible"/>
                                      </p:to>
                                    </p:set>
                                  </p:childTnLst>
                                </p:cTn>
                              </p:par>
                              <p:par>
                                <p:cTn id="217" presetID="1" presetClass="entr" presetSubtype="0" fill="hold" grpId="0" nodeType="withEffect">
                                  <p:stCondLst>
                                    <p:cond delay="0"/>
                                  </p:stCondLst>
                                  <p:childTnLst>
                                    <p:set>
                                      <p:cBhvr>
                                        <p:cTn id="218" dur="1" fill="hold">
                                          <p:stCondLst>
                                            <p:cond delay="0"/>
                                          </p:stCondLst>
                                        </p:cTn>
                                        <p:tgtEl>
                                          <p:spTgt spid="82"/>
                                        </p:tgtEl>
                                        <p:attrNameLst>
                                          <p:attrName>style.visibility</p:attrName>
                                        </p:attrNameLst>
                                      </p:cBhvr>
                                      <p:to>
                                        <p:strVal val="visible"/>
                                      </p:to>
                                    </p:set>
                                  </p:childTnLst>
                                </p:cTn>
                              </p:par>
                              <p:par>
                                <p:cTn id="219" presetID="1" presetClass="entr" presetSubtype="0" fill="hold" grpId="0" nodeType="withEffect">
                                  <p:stCondLst>
                                    <p:cond delay="0"/>
                                  </p:stCondLst>
                                  <p:childTnLst>
                                    <p:set>
                                      <p:cBhvr>
                                        <p:cTn id="220" dur="1" fill="hold">
                                          <p:stCondLst>
                                            <p:cond delay="0"/>
                                          </p:stCondLst>
                                        </p:cTn>
                                        <p:tgtEl>
                                          <p:spTgt spid="83"/>
                                        </p:tgtEl>
                                        <p:attrNameLst>
                                          <p:attrName>style.visibility</p:attrName>
                                        </p:attrNameLst>
                                      </p:cBhvr>
                                      <p:to>
                                        <p:strVal val="visible"/>
                                      </p:to>
                                    </p:set>
                                  </p:childTnLst>
                                </p:cTn>
                              </p:par>
                              <p:par>
                                <p:cTn id="221" presetID="1" presetClass="entr" presetSubtype="0" fill="hold" grpId="0" nodeType="withEffect">
                                  <p:stCondLst>
                                    <p:cond delay="0"/>
                                  </p:stCondLst>
                                  <p:childTnLst>
                                    <p:set>
                                      <p:cBhvr>
                                        <p:cTn id="222" dur="1" fill="hold">
                                          <p:stCondLst>
                                            <p:cond delay="0"/>
                                          </p:stCondLst>
                                        </p:cTn>
                                        <p:tgtEl>
                                          <p:spTgt spid="84"/>
                                        </p:tgtEl>
                                        <p:attrNameLst>
                                          <p:attrName>style.visibility</p:attrName>
                                        </p:attrNameLst>
                                      </p:cBhvr>
                                      <p:to>
                                        <p:strVal val="visible"/>
                                      </p:to>
                                    </p:set>
                                  </p:childTnLst>
                                </p:cTn>
                              </p:par>
                              <p:par>
                                <p:cTn id="223" presetID="1" presetClass="entr" presetSubtype="0" fill="hold" grpId="0" nodeType="withEffect">
                                  <p:stCondLst>
                                    <p:cond delay="0"/>
                                  </p:stCondLst>
                                  <p:childTnLst>
                                    <p:set>
                                      <p:cBhvr>
                                        <p:cTn id="224" dur="1" fill="hold">
                                          <p:stCondLst>
                                            <p:cond delay="0"/>
                                          </p:stCondLst>
                                        </p:cTn>
                                        <p:tgtEl>
                                          <p:spTgt spid="85"/>
                                        </p:tgtEl>
                                        <p:attrNameLst>
                                          <p:attrName>style.visibility</p:attrName>
                                        </p:attrNameLst>
                                      </p:cBhvr>
                                      <p:to>
                                        <p:strVal val="visible"/>
                                      </p:to>
                                    </p:set>
                                  </p:childTnLst>
                                </p:cTn>
                              </p:par>
                              <p:par>
                                <p:cTn id="225" presetID="1" presetClass="entr" presetSubtype="0" fill="hold" grpId="0" nodeType="withEffect">
                                  <p:stCondLst>
                                    <p:cond delay="0"/>
                                  </p:stCondLst>
                                  <p:childTnLst>
                                    <p:set>
                                      <p:cBhvr>
                                        <p:cTn id="226" dur="1" fill="hold">
                                          <p:stCondLst>
                                            <p:cond delay="0"/>
                                          </p:stCondLst>
                                        </p:cTn>
                                        <p:tgtEl>
                                          <p:spTgt spid="86"/>
                                        </p:tgtEl>
                                        <p:attrNameLst>
                                          <p:attrName>style.visibility</p:attrName>
                                        </p:attrNameLst>
                                      </p:cBhvr>
                                      <p:to>
                                        <p:strVal val="visible"/>
                                      </p:to>
                                    </p:set>
                                  </p:childTnLst>
                                </p:cTn>
                              </p:par>
                              <p:par>
                                <p:cTn id="227" presetID="1" presetClass="entr" presetSubtype="0" fill="hold" grpId="0" nodeType="withEffect">
                                  <p:stCondLst>
                                    <p:cond delay="0"/>
                                  </p:stCondLst>
                                  <p:childTnLst>
                                    <p:set>
                                      <p:cBhvr>
                                        <p:cTn id="228" dur="1" fill="hold">
                                          <p:stCondLst>
                                            <p:cond delay="0"/>
                                          </p:stCondLst>
                                        </p:cTn>
                                        <p:tgtEl>
                                          <p:spTgt spid="87"/>
                                        </p:tgtEl>
                                        <p:attrNameLst>
                                          <p:attrName>style.visibility</p:attrName>
                                        </p:attrNameLst>
                                      </p:cBhvr>
                                      <p:to>
                                        <p:strVal val="visible"/>
                                      </p:to>
                                    </p:set>
                                  </p:childTnLst>
                                </p:cTn>
                              </p:par>
                              <p:par>
                                <p:cTn id="229" presetID="1" presetClass="entr" presetSubtype="0" fill="hold" grpId="0" nodeType="withEffect">
                                  <p:stCondLst>
                                    <p:cond delay="0"/>
                                  </p:stCondLst>
                                  <p:childTnLst>
                                    <p:set>
                                      <p:cBhvr>
                                        <p:cTn id="230" dur="1" fill="hold">
                                          <p:stCondLst>
                                            <p:cond delay="0"/>
                                          </p:stCondLst>
                                        </p:cTn>
                                        <p:tgtEl>
                                          <p:spTgt spid="88"/>
                                        </p:tgtEl>
                                        <p:attrNameLst>
                                          <p:attrName>style.visibility</p:attrName>
                                        </p:attrNameLst>
                                      </p:cBhvr>
                                      <p:to>
                                        <p:strVal val="visible"/>
                                      </p:to>
                                    </p:set>
                                  </p:childTnLst>
                                </p:cTn>
                              </p:par>
                              <p:par>
                                <p:cTn id="231" presetID="1" presetClass="entr" presetSubtype="0" fill="hold" grpId="0" nodeType="withEffect">
                                  <p:stCondLst>
                                    <p:cond delay="0"/>
                                  </p:stCondLst>
                                  <p:childTnLst>
                                    <p:set>
                                      <p:cBhvr>
                                        <p:cTn id="232" dur="1" fill="hold">
                                          <p:stCondLst>
                                            <p:cond delay="0"/>
                                          </p:stCondLst>
                                        </p:cTn>
                                        <p:tgtEl>
                                          <p:spTgt spid="89"/>
                                        </p:tgtEl>
                                        <p:attrNameLst>
                                          <p:attrName>style.visibility</p:attrName>
                                        </p:attrNameLst>
                                      </p:cBhvr>
                                      <p:to>
                                        <p:strVal val="visible"/>
                                      </p:to>
                                    </p:set>
                                  </p:childTnLst>
                                </p:cTn>
                              </p:par>
                              <p:par>
                                <p:cTn id="233" presetID="1" presetClass="entr" presetSubtype="0" fill="hold" grpId="0" nodeType="withEffect">
                                  <p:stCondLst>
                                    <p:cond delay="0"/>
                                  </p:stCondLst>
                                  <p:childTnLst>
                                    <p:set>
                                      <p:cBhvr>
                                        <p:cTn id="234" dur="1" fill="hold">
                                          <p:stCondLst>
                                            <p:cond delay="0"/>
                                          </p:stCondLst>
                                        </p:cTn>
                                        <p:tgtEl>
                                          <p:spTgt spid="90"/>
                                        </p:tgtEl>
                                        <p:attrNameLst>
                                          <p:attrName>style.visibility</p:attrName>
                                        </p:attrNameLst>
                                      </p:cBhvr>
                                      <p:to>
                                        <p:strVal val="visible"/>
                                      </p:to>
                                    </p:set>
                                  </p:childTnLst>
                                </p:cTn>
                              </p:par>
                              <p:par>
                                <p:cTn id="235" presetID="1" presetClass="entr" presetSubtype="0" fill="hold" grpId="0" nodeType="withEffect">
                                  <p:stCondLst>
                                    <p:cond delay="0"/>
                                  </p:stCondLst>
                                  <p:childTnLst>
                                    <p:set>
                                      <p:cBhvr>
                                        <p:cTn id="236" dur="1" fill="hold">
                                          <p:stCondLst>
                                            <p:cond delay="0"/>
                                          </p:stCondLst>
                                        </p:cTn>
                                        <p:tgtEl>
                                          <p:spTgt spid="91"/>
                                        </p:tgtEl>
                                        <p:attrNameLst>
                                          <p:attrName>style.visibility</p:attrName>
                                        </p:attrNameLst>
                                      </p:cBhvr>
                                      <p:to>
                                        <p:strVal val="visible"/>
                                      </p:to>
                                    </p:set>
                                  </p:childTnLst>
                                </p:cTn>
                              </p:par>
                              <p:par>
                                <p:cTn id="237" presetID="1" presetClass="entr" presetSubtype="0" fill="hold" grpId="0" nodeType="withEffect">
                                  <p:stCondLst>
                                    <p:cond delay="0"/>
                                  </p:stCondLst>
                                  <p:childTnLst>
                                    <p:set>
                                      <p:cBhvr>
                                        <p:cTn id="238" dur="1" fill="hold">
                                          <p:stCondLst>
                                            <p:cond delay="0"/>
                                          </p:stCondLst>
                                        </p:cTn>
                                        <p:tgtEl>
                                          <p:spTgt spid="92"/>
                                        </p:tgtEl>
                                        <p:attrNameLst>
                                          <p:attrName>style.visibility</p:attrName>
                                        </p:attrNameLst>
                                      </p:cBhvr>
                                      <p:to>
                                        <p:strVal val="visible"/>
                                      </p:to>
                                    </p:set>
                                  </p:childTnLst>
                                </p:cTn>
                              </p:par>
                              <p:par>
                                <p:cTn id="239" presetID="1" presetClass="entr" presetSubtype="0" fill="hold" grpId="0" nodeType="withEffect">
                                  <p:stCondLst>
                                    <p:cond delay="0"/>
                                  </p:stCondLst>
                                  <p:childTnLst>
                                    <p:set>
                                      <p:cBhvr>
                                        <p:cTn id="240" dur="1" fill="hold">
                                          <p:stCondLst>
                                            <p:cond delay="0"/>
                                          </p:stCondLst>
                                        </p:cTn>
                                        <p:tgtEl>
                                          <p:spTgt spid="93"/>
                                        </p:tgtEl>
                                        <p:attrNameLst>
                                          <p:attrName>style.visibility</p:attrName>
                                        </p:attrNameLst>
                                      </p:cBhvr>
                                      <p:to>
                                        <p:strVal val="visible"/>
                                      </p:to>
                                    </p:set>
                                  </p:childTnLst>
                                </p:cTn>
                              </p:par>
                              <p:par>
                                <p:cTn id="241" presetID="1" presetClass="entr" presetSubtype="0" fill="hold" grpId="0" nodeType="withEffect">
                                  <p:stCondLst>
                                    <p:cond delay="0"/>
                                  </p:stCondLst>
                                  <p:childTnLst>
                                    <p:set>
                                      <p:cBhvr>
                                        <p:cTn id="242" dur="1" fill="hold">
                                          <p:stCondLst>
                                            <p:cond delay="0"/>
                                          </p:stCondLst>
                                        </p:cTn>
                                        <p:tgtEl>
                                          <p:spTgt spid="94"/>
                                        </p:tgtEl>
                                        <p:attrNameLst>
                                          <p:attrName>style.visibility</p:attrName>
                                        </p:attrNameLst>
                                      </p:cBhvr>
                                      <p:to>
                                        <p:strVal val="visible"/>
                                      </p:to>
                                    </p:set>
                                  </p:childTnLst>
                                </p:cTn>
                              </p:par>
                              <p:par>
                                <p:cTn id="243" presetID="1" presetClass="entr" presetSubtype="0" fill="hold" grpId="0" nodeType="withEffect">
                                  <p:stCondLst>
                                    <p:cond delay="0"/>
                                  </p:stCondLst>
                                  <p:childTnLst>
                                    <p:set>
                                      <p:cBhvr>
                                        <p:cTn id="244" dur="1" fill="hold">
                                          <p:stCondLst>
                                            <p:cond delay="0"/>
                                          </p:stCondLst>
                                        </p:cTn>
                                        <p:tgtEl>
                                          <p:spTgt spid="95"/>
                                        </p:tgtEl>
                                        <p:attrNameLst>
                                          <p:attrName>style.visibility</p:attrName>
                                        </p:attrNameLst>
                                      </p:cBhvr>
                                      <p:to>
                                        <p:strVal val="visible"/>
                                      </p:to>
                                    </p:set>
                                  </p:childTnLst>
                                </p:cTn>
                              </p:par>
                              <p:par>
                                <p:cTn id="245" presetID="1" presetClass="entr" presetSubtype="0" fill="hold" grpId="0" nodeType="withEffect">
                                  <p:stCondLst>
                                    <p:cond delay="0"/>
                                  </p:stCondLst>
                                  <p:childTnLst>
                                    <p:set>
                                      <p:cBhvr>
                                        <p:cTn id="246" dur="1" fill="hold">
                                          <p:stCondLst>
                                            <p:cond delay="0"/>
                                          </p:stCondLst>
                                        </p:cTn>
                                        <p:tgtEl>
                                          <p:spTgt spid="96"/>
                                        </p:tgtEl>
                                        <p:attrNameLst>
                                          <p:attrName>style.visibility</p:attrName>
                                        </p:attrNameLst>
                                      </p:cBhvr>
                                      <p:to>
                                        <p:strVal val="visible"/>
                                      </p:to>
                                    </p:set>
                                  </p:childTnLst>
                                </p:cTn>
                              </p:par>
                              <p:par>
                                <p:cTn id="247" presetID="1" presetClass="entr" presetSubtype="0" fill="hold" grpId="0" nodeType="withEffect">
                                  <p:stCondLst>
                                    <p:cond delay="0"/>
                                  </p:stCondLst>
                                  <p:childTnLst>
                                    <p:set>
                                      <p:cBhvr>
                                        <p:cTn id="248" dur="1" fill="hold">
                                          <p:stCondLst>
                                            <p:cond delay="0"/>
                                          </p:stCondLst>
                                        </p:cTn>
                                        <p:tgtEl>
                                          <p:spTgt spid="97"/>
                                        </p:tgtEl>
                                        <p:attrNameLst>
                                          <p:attrName>style.visibility</p:attrName>
                                        </p:attrNameLst>
                                      </p:cBhvr>
                                      <p:to>
                                        <p:strVal val="visible"/>
                                      </p:to>
                                    </p:set>
                                  </p:childTnLst>
                                </p:cTn>
                              </p:par>
                              <p:par>
                                <p:cTn id="249" presetID="1" presetClass="entr" presetSubtype="0" fill="hold" grpId="0" nodeType="withEffect">
                                  <p:stCondLst>
                                    <p:cond delay="0"/>
                                  </p:stCondLst>
                                  <p:childTnLst>
                                    <p:set>
                                      <p:cBhvr>
                                        <p:cTn id="250" dur="1" fill="hold">
                                          <p:stCondLst>
                                            <p:cond delay="0"/>
                                          </p:stCondLst>
                                        </p:cTn>
                                        <p:tgtEl>
                                          <p:spTgt spid="98"/>
                                        </p:tgtEl>
                                        <p:attrNameLst>
                                          <p:attrName>style.visibility</p:attrName>
                                        </p:attrNameLst>
                                      </p:cBhvr>
                                      <p:to>
                                        <p:strVal val="visible"/>
                                      </p:to>
                                    </p:set>
                                  </p:childTnLst>
                                </p:cTn>
                              </p:par>
                              <p:par>
                                <p:cTn id="251" presetID="1" presetClass="entr" presetSubtype="0" fill="hold" grpId="0" nodeType="withEffect">
                                  <p:stCondLst>
                                    <p:cond delay="0"/>
                                  </p:stCondLst>
                                  <p:childTnLst>
                                    <p:set>
                                      <p:cBhvr>
                                        <p:cTn id="252" dur="1" fill="hold">
                                          <p:stCondLst>
                                            <p:cond delay="0"/>
                                          </p:stCondLst>
                                        </p:cTn>
                                        <p:tgtEl>
                                          <p:spTgt spid="99"/>
                                        </p:tgtEl>
                                        <p:attrNameLst>
                                          <p:attrName>style.visibility</p:attrName>
                                        </p:attrNameLst>
                                      </p:cBhvr>
                                      <p:to>
                                        <p:strVal val="visible"/>
                                      </p:to>
                                    </p:set>
                                  </p:childTnLst>
                                </p:cTn>
                              </p:par>
                              <p:par>
                                <p:cTn id="253" presetID="1" presetClass="entr" presetSubtype="0" fill="hold" grpId="0" nodeType="withEffect">
                                  <p:stCondLst>
                                    <p:cond delay="0"/>
                                  </p:stCondLst>
                                  <p:childTnLst>
                                    <p:set>
                                      <p:cBhvr>
                                        <p:cTn id="254" dur="1" fill="hold">
                                          <p:stCondLst>
                                            <p:cond delay="0"/>
                                          </p:stCondLst>
                                        </p:cTn>
                                        <p:tgtEl>
                                          <p:spTgt spid="100"/>
                                        </p:tgtEl>
                                        <p:attrNameLst>
                                          <p:attrName>style.visibility</p:attrName>
                                        </p:attrNameLst>
                                      </p:cBhvr>
                                      <p:to>
                                        <p:strVal val="visible"/>
                                      </p:to>
                                    </p:set>
                                  </p:childTnLst>
                                </p:cTn>
                              </p:par>
                              <p:par>
                                <p:cTn id="255" presetID="1" presetClass="entr" presetSubtype="0" fill="hold" grpId="0" nodeType="withEffect">
                                  <p:stCondLst>
                                    <p:cond delay="0"/>
                                  </p:stCondLst>
                                  <p:childTnLst>
                                    <p:set>
                                      <p:cBhvr>
                                        <p:cTn id="256" dur="1" fill="hold">
                                          <p:stCondLst>
                                            <p:cond delay="0"/>
                                          </p:stCondLst>
                                        </p:cTn>
                                        <p:tgtEl>
                                          <p:spTgt spid="101"/>
                                        </p:tgtEl>
                                        <p:attrNameLst>
                                          <p:attrName>style.visibility</p:attrName>
                                        </p:attrNameLst>
                                      </p:cBhvr>
                                      <p:to>
                                        <p:strVal val="visible"/>
                                      </p:to>
                                    </p:set>
                                  </p:childTnLst>
                                </p:cTn>
                              </p:par>
                              <p:par>
                                <p:cTn id="257" presetID="1" presetClass="entr" presetSubtype="0" fill="hold" grpId="0" nodeType="withEffect">
                                  <p:stCondLst>
                                    <p:cond delay="0"/>
                                  </p:stCondLst>
                                  <p:childTnLst>
                                    <p:set>
                                      <p:cBhvr>
                                        <p:cTn id="258" dur="1" fill="hold">
                                          <p:stCondLst>
                                            <p:cond delay="0"/>
                                          </p:stCondLst>
                                        </p:cTn>
                                        <p:tgtEl>
                                          <p:spTgt spid="102"/>
                                        </p:tgtEl>
                                        <p:attrNameLst>
                                          <p:attrName>style.visibility</p:attrName>
                                        </p:attrNameLst>
                                      </p:cBhvr>
                                      <p:to>
                                        <p:strVal val="visible"/>
                                      </p:to>
                                    </p:set>
                                  </p:childTnLst>
                                </p:cTn>
                              </p:par>
                              <p:par>
                                <p:cTn id="259" presetID="1" presetClass="entr" presetSubtype="0" fill="hold" grpId="0" nodeType="withEffect">
                                  <p:stCondLst>
                                    <p:cond delay="0"/>
                                  </p:stCondLst>
                                  <p:childTnLst>
                                    <p:set>
                                      <p:cBhvr>
                                        <p:cTn id="260" dur="1" fill="hold">
                                          <p:stCondLst>
                                            <p:cond delay="0"/>
                                          </p:stCondLst>
                                        </p:cTn>
                                        <p:tgtEl>
                                          <p:spTgt spid="103"/>
                                        </p:tgtEl>
                                        <p:attrNameLst>
                                          <p:attrName>style.visibility</p:attrName>
                                        </p:attrNameLst>
                                      </p:cBhvr>
                                      <p:to>
                                        <p:strVal val="visible"/>
                                      </p:to>
                                    </p:set>
                                  </p:childTnLst>
                                </p:cTn>
                              </p:par>
                              <p:par>
                                <p:cTn id="261" presetID="1" presetClass="entr" presetSubtype="0" fill="hold" grpId="0" nodeType="withEffect">
                                  <p:stCondLst>
                                    <p:cond delay="0"/>
                                  </p:stCondLst>
                                  <p:childTnLst>
                                    <p:set>
                                      <p:cBhvr>
                                        <p:cTn id="262" dur="1" fill="hold">
                                          <p:stCondLst>
                                            <p:cond delay="0"/>
                                          </p:stCondLst>
                                        </p:cTn>
                                        <p:tgtEl>
                                          <p:spTgt spid="104"/>
                                        </p:tgtEl>
                                        <p:attrNameLst>
                                          <p:attrName>style.visibility</p:attrName>
                                        </p:attrNameLst>
                                      </p:cBhvr>
                                      <p:to>
                                        <p:strVal val="visible"/>
                                      </p:to>
                                    </p:set>
                                  </p:childTnLst>
                                </p:cTn>
                              </p:par>
                              <p:par>
                                <p:cTn id="263" presetID="1" presetClass="entr" presetSubtype="0" fill="hold" grpId="0" nodeType="withEffect">
                                  <p:stCondLst>
                                    <p:cond delay="0"/>
                                  </p:stCondLst>
                                  <p:childTnLst>
                                    <p:set>
                                      <p:cBhvr>
                                        <p:cTn id="264" dur="1" fill="hold">
                                          <p:stCondLst>
                                            <p:cond delay="0"/>
                                          </p:stCondLst>
                                        </p:cTn>
                                        <p:tgtEl>
                                          <p:spTgt spid="105"/>
                                        </p:tgtEl>
                                        <p:attrNameLst>
                                          <p:attrName>style.visibility</p:attrName>
                                        </p:attrNameLst>
                                      </p:cBhvr>
                                      <p:to>
                                        <p:strVal val="visible"/>
                                      </p:to>
                                    </p:set>
                                  </p:childTnLst>
                                </p:cTn>
                              </p:par>
                              <p:par>
                                <p:cTn id="265" presetID="1" presetClass="entr" presetSubtype="0" fill="hold" grpId="0" nodeType="withEffect">
                                  <p:stCondLst>
                                    <p:cond delay="0"/>
                                  </p:stCondLst>
                                  <p:childTnLst>
                                    <p:set>
                                      <p:cBhvr>
                                        <p:cTn id="266" dur="1" fill="hold">
                                          <p:stCondLst>
                                            <p:cond delay="0"/>
                                          </p:stCondLst>
                                        </p:cTn>
                                        <p:tgtEl>
                                          <p:spTgt spid="106"/>
                                        </p:tgtEl>
                                        <p:attrNameLst>
                                          <p:attrName>style.visibility</p:attrName>
                                        </p:attrNameLst>
                                      </p:cBhvr>
                                      <p:to>
                                        <p:strVal val="visible"/>
                                      </p:to>
                                    </p:set>
                                  </p:childTnLst>
                                </p:cTn>
                              </p:par>
                              <p:par>
                                <p:cTn id="267" presetID="1" presetClass="entr" presetSubtype="0" fill="hold" grpId="0" nodeType="withEffect">
                                  <p:stCondLst>
                                    <p:cond delay="0"/>
                                  </p:stCondLst>
                                  <p:childTnLst>
                                    <p:set>
                                      <p:cBhvr>
                                        <p:cTn id="268" dur="1" fill="hold">
                                          <p:stCondLst>
                                            <p:cond delay="0"/>
                                          </p:stCondLst>
                                        </p:cTn>
                                        <p:tgtEl>
                                          <p:spTgt spid="107"/>
                                        </p:tgtEl>
                                        <p:attrNameLst>
                                          <p:attrName>style.visibility</p:attrName>
                                        </p:attrNameLst>
                                      </p:cBhvr>
                                      <p:to>
                                        <p:strVal val="visible"/>
                                      </p:to>
                                    </p:set>
                                  </p:childTnLst>
                                </p:cTn>
                              </p:par>
                              <p:par>
                                <p:cTn id="269" presetID="1" presetClass="entr" presetSubtype="0" fill="hold" grpId="0" nodeType="withEffect">
                                  <p:stCondLst>
                                    <p:cond delay="0"/>
                                  </p:stCondLst>
                                  <p:childTnLst>
                                    <p:set>
                                      <p:cBhvr>
                                        <p:cTn id="270" dur="1" fill="hold">
                                          <p:stCondLst>
                                            <p:cond delay="0"/>
                                          </p:stCondLst>
                                        </p:cTn>
                                        <p:tgtEl>
                                          <p:spTgt spid="113"/>
                                        </p:tgtEl>
                                        <p:attrNameLst>
                                          <p:attrName>style.visibility</p:attrName>
                                        </p:attrNameLst>
                                      </p:cBhvr>
                                      <p:to>
                                        <p:strVal val="visible"/>
                                      </p:to>
                                    </p:set>
                                  </p:childTnLst>
                                </p:cTn>
                              </p:par>
                              <p:par>
                                <p:cTn id="271" presetID="1" presetClass="entr" presetSubtype="0" fill="hold" grpId="0" nodeType="withEffect">
                                  <p:stCondLst>
                                    <p:cond delay="0"/>
                                  </p:stCondLst>
                                  <p:childTnLst>
                                    <p:set>
                                      <p:cBhvr>
                                        <p:cTn id="272" dur="1" fill="hold">
                                          <p:stCondLst>
                                            <p:cond delay="0"/>
                                          </p:stCondLst>
                                        </p:cTn>
                                        <p:tgtEl>
                                          <p:spTgt spid="114"/>
                                        </p:tgtEl>
                                        <p:attrNameLst>
                                          <p:attrName>style.visibility</p:attrName>
                                        </p:attrNameLst>
                                      </p:cBhvr>
                                      <p:to>
                                        <p:strVal val="visible"/>
                                      </p:to>
                                    </p:set>
                                  </p:childTnLst>
                                </p:cTn>
                              </p:par>
                              <p:par>
                                <p:cTn id="273" presetID="1" presetClass="entr" presetSubtype="0" fill="hold" grpId="0" nodeType="withEffect">
                                  <p:stCondLst>
                                    <p:cond delay="0"/>
                                  </p:stCondLst>
                                  <p:childTnLst>
                                    <p:set>
                                      <p:cBhvr>
                                        <p:cTn id="274" dur="1" fill="hold">
                                          <p:stCondLst>
                                            <p:cond delay="0"/>
                                          </p:stCondLst>
                                        </p:cTn>
                                        <p:tgtEl>
                                          <p:spTgt spid="115"/>
                                        </p:tgtEl>
                                        <p:attrNameLst>
                                          <p:attrName>style.visibility</p:attrName>
                                        </p:attrNameLst>
                                      </p:cBhvr>
                                      <p:to>
                                        <p:strVal val="visible"/>
                                      </p:to>
                                    </p:set>
                                  </p:childTnLst>
                                </p:cTn>
                              </p:par>
                              <p:par>
                                <p:cTn id="275" presetID="1" presetClass="entr" presetSubtype="0" fill="hold" grpId="0" nodeType="withEffect">
                                  <p:stCondLst>
                                    <p:cond delay="0"/>
                                  </p:stCondLst>
                                  <p:childTnLst>
                                    <p:set>
                                      <p:cBhvr>
                                        <p:cTn id="276" dur="1" fill="hold">
                                          <p:stCondLst>
                                            <p:cond delay="0"/>
                                          </p:stCondLst>
                                        </p:cTn>
                                        <p:tgtEl>
                                          <p:spTgt spid="116"/>
                                        </p:tgtEl>
                                        <p:attrNameLst>
                                          <p:attrName>style.visibility</p:attrName>
                                        </p:attrNameLst>
                                      </p:cBhvr>
                                      <p:to>
                                        <p:strVal val="visible"/>
                                      </p:to>
                                    </p:set>
                                  </p:childTnLst>
                                </p:cTn>
                              </p:par>
                              <p:par>
                                <p:cTn id="277" presetID="1" presetClass="entr" presetSubtype="0" fill="hold" grpId="0" nodeType="withEffect">
                                  <p:stCondLst>
                                    <p:cond delay="0"/>
                                  </p:stCondLst>
                                  <p:childTnLst>
                                    <p:set>
                                      <p:cBhvr>
                                        <p:cTn id="278" dur="1" fill="hold">
                                          <p:stCondLst>
                                            <p:cond delay="0"/>
                                          </p:stCondLst>
                                        </p:cTn>
                                        <p:tgtEl>
                                          <p:spTgt spid="117"/>
                                        </p:tgtEl>
                                        <p:attrNameLst>
                                          <p:attrName>style.visibility</p:attrName>
                                        </p:attrNameLst>
                                      </p:cBhvr>
                                      <p:to>
                                        <p:strVal val="visible"/>
                                      </p:to>
                                    </p:set>
                                  </p:childTnLst>
                                </p:cTn>
                              </p:par>
                              <p:par>
                                <p:cTn id="279" presetID="1" presetClass="entr" presetSubtype="0" fill="hold" grpId="0" nodeType="withEffect">
                                  <p:stCondLst>
                                    <p:cond delay="0"/>
                                  </p:stCondLst>
                                  <p:childTnLst>
                                    <p:set>
                                      <p:cBhvr>
                                        <p:cTn id="280" dur="1" fill="hold">
                                          <p:stCondLst>
                                            <p:cond delay="0"/>
                                          </p:stCondLst>
                                        </p:cTn>
                                        <p:tgtEl>
                                          <p:spTgt spid="118"/>
                                        </p:tgtEl>
                                        <p:attrNameLst>
                                          <p:attrName>style.visibility</p:attrName>
                                        </p:attrNameLst>
                                      </p:cBhvr>
                                      <p:to>
                                        <p:strVal val="visible"/>
                                      </p:to>
                                    </p:set>
                                  </p:childTnLst>
                                </p:cTn>
                              </p:par>
                              <p:par>
                                <p:cTn id="281" presetID="1" presetClass="entr" presetSubtype="0" fill="hold" grpId="0" nodeType="withEffect">
                                  <p:stCondLst>
                                    <p:cond delay="0"/>
                                  </p:stCondLst>
                                  <p:childTnLst>
                                    <p:set>
                                      <p:cBhvr>
                                        <p:cTn id="282" dur="1" fill="hold">
                                          <p:stCondLst>
                                            <p:cond delay="0"/>
                                          </p:stCondLst>
                                        </p:cTn>
                                        <p:tgtEl>
                                          <p:spTgt spid="119"/>
                                        </p:tgtEl>
                                        <p:attrNameLst>
                                          <p:attrName>style.visibility</p:attrName>
                                        </p:attrNameLst>
                                      </p:cBhvr>
                                      <p:to>
                                        <p:strVal val="visible"/>
                                      </p:to>
                                    </p:set>
                                  </p:childTnLst>
                                </p:cTn>
                              </p:par>
                              <p:par>
                                <p:cTn id="283" presetID="1" presetClass="entr" presetSubtype="0" fill="hold" grpId="0" nodeType="withEffect">
                                  <p:stCondLst>
                                    <p:cond delay="0"/>
                                  </p:stCondLst>
                                  <p:childTnLst>
                                    <p:set>
                                      <p:cBhvr>
                                        <p:cTn id="284" dur="1" fill="hold">
                                          <p:stCondLst>
                                            <p:cond delay="0"/>
                                          </p:stCondLst>
                                        </p:cTn>
                                        <p:tgtEl>
                                          <p:spTgt spid="120"/>
                                        </p:tgtEl>
                                        <p:attrNameLst>
                                          <p:attrName>style.visibility</p:attrName>
                                        </p:attrNameLst>
                                      </p:cBhvr>
                                      <p:to>
                                        <p:strVal val="visible"/>
                                      </p:to>
                                    </p:set>
                                  </p:childTnLst>
                                </p:cTn>
                              </p:par>
                              <p:par>
                                <p:cTn id="285" presetID="1" presetClass="entr" presetSubtype="0" fill="hold" grpId="0" nodeType="withEffect">
                                  <p:stCondLst>
                                    <p:cond delay="0"/>
                                  </p:stCondLst>
                                  <p:childTnLst>
                                    <p:set>
                                      <p:cBhvr>
                                        <p:cTn id="286" dur="1" fill="hold">
                                          <p:stCondLst>
                                            <p:cond delay="0"/>
                                          </p:stCondLst>
                                        </p:cTn>
                                        <p:tgtEl>
                                          <p:spTgt spid="108"/>
                                        </p:tgtEl>
                                        <p:attrNameLst>
                                          <p:attrName>style.visibility</p:attrName>
                                        </p:attrNameLst>
                                      </p:cBhvr>
                                      <p:to>
                                        <p:strVal val="visible"/>
                                      </p:to>
                                    </p:set>
                                  </p:childTnLst>
                                </p:cTn>
                              </p:par>
                              <p:par>
                                <p:cTn id="287" presetID="1" presetClass="entr" presetSubtype="0" fill="hold" grpId="0" nodeType="withEffect">
                                  <p:stCondLst>
                                    <p:cond delay="0"/>
                                  </p:stCondLst>
                                  <p:childTnLst>
                                    <p:set>
                                      <p:cBhvr>
                                        <p:cTn id="288" dur="1" fill="hold">
                                          <p:stCondLst>
                                            <p:cond delay="0"/>
                                          </p:stCondLst>
                                        </p:cTn>
                                        <p:tgtEl>
                                          <p:spTgt spid="109"/>
                                        </p:tgtEl>
                                        <p:attrNameLst>
                                          <p:attrName>style.visibility</p:attrName>
                                        </p:attrNameLst>
                                      </p:cBhvr>
                                      <p:to>
                                        <p:strVal val="visible"/>
                                      </p:to>
                                    </p:set>
                                  </p:childTnLst>
                                </p:cTn>
                              </p:par>
                              <p:par>
                                <p:cTn id="289" presetID="1" presetClass="entr" presetSubtype="0" fill="hold" grpId="1" nodeType="withEffect">
                                  <p:stCondLst>
                                    <p:cond delay="0"/>
                                  </p:stCondLst>
                                  <p:childTnLst>
                                    <p:set>
                                      <p:cBhvr>
                                        <p:cTn id="290" dur="1" fill="hold">
                                          <p:stCondLst>
                                            <p:cond delay="0"/>
                                          </p:stCondLst>
                                        </p:cTn>
                                        <p:tgtEl>
                                          <p:spTgt spid="110"/>
                                        </p:tgtEl>
                                        <p:attrNameLst>
                                          <p:attrName>style.visibility</p:attrName>
                                        </p:attrNameLst>
                                      </p:cBhvr>
                                      <p:to>
                                        <p:strVal val="visible"/>
                                      </p:to>
                                    </p:set>
                                  </p:childTnLst>
                                </p:cTn>
                              </p:par>
                              <p:par>
                                <p:cTn id="291" presetID="1" presetClass="entr" presetSubtype="0" fill="hold" grpId="0" nodeType="withEffect">
                                  <p:stCondLst>
                                    <p:cond delay="0"/>
                                  </p:stCondLst>
                                  <p:childTnLst>
                                    <p:set>
                                      <p:cBhvr>
                                        <p:cTn id="292" dur="1" fill="hold">
                                          <p:stCondLst>
                                            <p:cond delay="0"/>
                                          </p:stCondLst>
                                        </p:cTn>
                                        <p:tgtEl>
                                          <p:spTgt spid="111"/>
                                        </p:tgtEl>
                                        <p:attrNameLst>
                                          <p:attrName>style.visibility</p:attrName>
                                        </p:attrNameLst>
                                      </p:cBhvr>
                                      <p:to>
                                        <p:strVal val="visible"/>
                                      </p:to>
                                    </p:set>
                                  </p:childTnLst>
                                </p:cTn>
                              </p:par>
                              <p:par>
                                <p:cTn id="293" presetID="1" presetClass="entr" presetSubtype="0" fill="hold" grpId="0" nodeType="withEffect">
                                  <p:stCondLst>
                                    <p:cond delay="0"/>
                                  </p:stCondLst>
                                  <p:childTnLst>
                                    <p:set>
                                      <p:cBhvr>
                                        <p:cTn id="294" dur="1" fill="hold">
                                          <p:stCondLst>
                                            <p:cond delay="0"/>
                                          </p:stCondLst>
                                        </p:cTn>
                                        <p:tgtEl>
                                          <p:spTgt spid="112"/>
                                        </p:tgtEl>
                                        <p:attrNameLst>
                                          <p:attrName>style.visibility</p:attrName>
                                        </p:attrNameLst>
                                      </p:cBhvr>
                                      <p:to>
                                        <p:strVal val="visible"/>
                                      </p:to>
                                    </p:set>
                                  </p:childTnLst>
                                </p:cTn>
                              </p:par>
                              <p:par>
                                <p:cTn id="295" presetID="1" presetClass="entr" presetSubtype="0" fill="hold" grpId="0" nodeType="withEffect">
                                  <p:stCondLst>
                                    <p:cond delay="0"/>
                                  </p:stCondLst>
                                  <p:childTnLst>
                                    <p:set>
                                      <p:cBhvr>
                                        <p:cTn id="296" dur="1" fill="hold">
                                          <p:stCondLst>
                                            <p:cond delay="0"/>
                                          </p:stCondLst>
                                        </p:cTn>
                                        <p:tgtEl>
                                          <p:spTgt spid="121"/>
                                        </p:tgtEl>
                                        <p:attrNameLst>
                                          <p:attrName>style.visibility</p:attrName>
                                        </p:attrNameLst>
                                      </p:cBhvr>
                                      <p:to>
                                        <p:strVal val="visible"/>
                                      </p:to>
                                    </p:set>
                                  </p:childTnLst>
                                </p:cTn>
                              </p:par>
                              <p:par>
                                <p:cTn id="297" presetID="1" presetClass="entr" presetSubtype="0" fill="hold" grpId="0" nodeType="withEffect">
                                  <p:stCondLst>
                                    <p:cond delay="0"/>
                                  </p:stCondLst>
                                  <p:childTnLst>
                                    <p:set>
                                      <p:cBhvr>
                                        <p:cTn id="298" dur="1" fill="hold">
                                          <p:stCondLst>
                                            <p:cond delay="0"/>
                                          </p:stCondLst>
                                        </p:cTn>
                                        <p:tgtEl>
                                          <p:spTgt spid="122"/>
                                        </p:tgtEl>
                                        <p:attrNameLst>
                                          <p:attrName>style.visibility</p:attrName>
                                        </p:attrNameLst>
                                      </p:cBhvr>
                                      <p:to>
                                        <p:strVal val="visible"/>
                                      </p:to>
                                    </p:set>
                                  </p:childTnLst>
                                </p:cTn>
                              </p:par>
                              <p:par>
                                <p:cTn id="299" presetID="1" presetClass="entr" presetSubtype="0" fill="hold" grpId="0" nodeType="withEffect">
                                  <p:stCondLst>
                                    <p:cond delay="0"/>
                                  </p:stCondLst>
                                  <p:childTnLst>
                                    <p:set>
                                      <p:cBhvr>
                                        <p:cTn id="300" dur="1" fill="hold">
                                          <p:stCondLst>
                                            <p:cond delay="0"/>
                                          </p:stCondLst>
                                        </p:cTn>
                                        <p:tgtEl>
                                          <p:spTgt spid="123"/>
                                        </p:tgtEl>
                                        <p:attrNameLst>
                                          <p:attrName>style.visibility</p:attrName>
                                        </p:attrNameLst>
                                      </p:cBhvr>
                                      <p:to>
                                        <p:strVal val="visible"/>
                                      </p:to>
                                    </p:set>
                                  </p:childTnLst>
                                </p:cTn>
                              </p:par>
                              <p:par>
                                <p:cTn id="301" presetID="1" presetClass="entr" presetSubtype="0" fill="hold" grpId="0" nodeType="withEffect">
                                  <p:stCondLst>
                                    <p:cond delay="0"/>
                                  </p:stCondLst>
                                  <p:childTnLst>
                                    <p:set>
                                      <p:cBhvr>
                                        <p:cTn id="302" dur="1" fill="hold">
                                          <p:stCondLst>
                                            <p:cond delay="0"/>
                                          </p:stCondLst>
                                        </p:cTn>
                                        <p:tgtEl>
                                          <p:spTgt spid="124"/>
                                        </p:tgtEl>
                                        <p:attrNameLst>
                                          <p:attrName>style.visibility</p:attrName>
                                        </p:attrNameLst>
                                      </p:cBhvr>
                                      <p:to>
                                        <p:strVal val="visible"/>
                                      </p:to>
                                    </p:set>
                                  </p:childTnLst>
                                </p:cTn>
                              </p:par>
                              <p:par>
                                <p:cTn id="303" presetID="1" presetClass="entr" presetSubtype="0" fill="hold" grpId="0" nodeType="withEffect">
                                  <p:stCondLst>
                                    <p:cond delay="0"/>
                                  </p:stCondLst>
                                  <p:childTnLst>
                                    <p:set>
                                      <p:cBhvr>
                                        <p:cTn id="304" dur="1" fill="hold">
                                          <p:stCondLst>
                                            <p:cond delay="0"/>
                                          </p:stCondLst>
                                        </p:cTn>
                                        <p:tgtEl>
                                          <p:spTgt spid="125"/>
                                        </p:tgtEl>
                                        <p:attrNameLst>
                                          <p:attrName>style.visibility</p:attrName>
                                        </p:attrNameLst>
                                      </p:cBhvr>
                                      <p:to>
                                        <p:strVal val="visible"/>
                                      </p:to>
                                    </p:set>
                                  </p:childTnLst>
                                </p:cTn>
                              </p:par>
                              <p:par>
                                <p:cTn id="305" presetID="1" presetClass="entr" presetSubtype="0" fill="hold" grpId="0" nodeType="withEffect">
                                  <p:stCondLst>
                                    <p:cond delay="0"/>
                                  </p:stCondLst>
                                  <p:childTnLst>
                                    <p:set>
                                      <p:cBhvr>
                                        <p:cTn id="306" dur="1" fill="hold">
                                          <p:stCondLst>
                                            <p:cond delay="0"/>
                                          </p:stCondLst>
                                        </p:cTn>
                                        <p:tgtEl>
                                          <p:spTgt spid="126"/>
                                        </p:tgtEl>
                                        <p:attrNameLst>
                                          <p:attrName>style.visibility</p:attrName>
                                        </p:attrNameLst>
                                      </p:cBhvr>
                                      <p:to>
                                        <p:strVal val="visible"/>
                                      </p:to>
                                    </p:set>
                                  </p:childTnLst>
                                </p:cTn>
                              </p:par>
                              <p:par>
                                <p:cTn id="307" presetID="1" presetClass="entr" presetSubtype="0" fill="hold" grpId="0" nodeType="withEffect">
                                  <p:stCondLst>
                                    <p:cond delay="0"/>
                                  </p:stCondLst>
                                  <p:childTnLst>
                                    <p:set>
                                      <p:cBhvr>
                                        <p:cTn id="308" dur="1" fill="hold">
                                          <p:stCondLst>
                                            <p:cond delay="0"/>
                                          </p:stCondLst>
                                        </p:cTn>
                                        <p:tgtEl>
                                          <p:spTgt spid="127"/>
                                        </p:tgtEl>
                                        <p:attrNameLst>
                                          <p:attrName>style.visibility</p:attrName>
                                        </p:attrNameLst>
                                      </p:cBhvr>
                                      <p:to>
                                        <p:strVal val="visible"/>
                                      </p:to>
                                    </p:set>
                                  </p:childTnLst>
                                </p:cTn>
                              </p:par>
                              <p:par>
                                <p:cTn id="309" presetID="1" presetClass="entr" presetSubtype="0" fill="hold" grpId="0" nodeType="withEffect">
                                  <p:stCondLst>
                                    <p:cond delay="0"/>
                                  </p:stCondLst>
                                  <p:childTnLst>
                                    <p:set>
                                      <p:cBhvr>
                                        <p:cTn id="310" dur="1" fill="hold">
                                          <p:stCondLst>
                                            <p:cond delay="0"/>
                                          </p:stCondLst>
                                        </p:cTn>
                                        <p:tgtEl>
                                          <p:spTgt spid="128"/>
                                        </p:tgtEl>
                                        <p:attrNameLst>
                                          <p:attrName>style.visibility</p:attrName>
                                        </p:attrNameLst>
                                      </p:cBhvr>
                                      <p:to>
                                        <p:strVal val="visible"/>
                                      </p:to>
                                    </p:set>
                                  </p:childTnLst>
                                </p:cTn>
                              </p:par>
                            </p:childTnLst>
                          </p:cTn>
                        </p:par>
                      </p:childTnLst>
                    </p:cTn>
                  </p:par>
                  <p:par>
                    <p:cTn id="311" fill="hold">
                      <p:stCondLst>
                        <p:cond delay="indefinite"/>
                      </p:stCondLst>
                      <p:childTnLst>
                        <p:par>
                          <p:cTn id="312" fill="hold">
                            <p:stCondLst>
                              <p:cond delay="0"/>
                            </p:stCondLst>
                            <p:childTnLst>
                              <p:par>
                                <p:cTn id="313" presetID="1" presetClass="entr" presetSubtype="0" fill="hold" grpId="0" nodeType="clickEffect">
                                  <p:stCondLst>
                                    <p:cond delay="0"/>
                                  </p:stCondLst>
                                  <p:childTnLst>
                                    <p:set>
                                      <p:cBhvr>
                                        <p:cTn id="3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6" grpId="1"/>
      <p:bldP spid="17" grpId="0" animBg="1"/>
      <p:bldP spid="17" grpId="1" animBg="1"/>
      <p:bldP spid="18" grpId="0" animBg="1"/>
      <p:bldP spid="18" grpId="1" animBg="1"/>
      <p:bldP spid="20" grpId="0" animBg="1"/>
      <p:bldP spid="24" grpId="0" animBg="1"/>
      <p:bldP spid="25" grpId="0" animBg="1"/>
      <p:bldP spid="26" grpId="0" animBg="1"/>
      <p:bldP spid="27" grpId="0" animBg="1"/>
      <p:bldP spid="30" grpId="0" animBg="1"/>
      <p:bldP spid="31" grpId="0" animBg="1"/>
      <p:bldP spid="32" grpId="0" animBg="1"/>
      <p:bldP spid="33" grpId="0" animBg="1"/>
      <p:bldP spid="34" grpId="0" animBg="1"/>
      <p:bldP spid="35" grpId="0" animBg="1"/>
      <p:bldP spid="66" grpId="0" animBg="1"/>
      <p:bldP spid="66" grpId="1"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13" grpId="0" animBg="1"/>
      <p:bldP spid="114" grpId="0" animBg="1"/>
      <p:bldP spid="115" grpId="0" animBg="1"/>
      <p:bldP spid="116" grpId="0" animBg="1"/>
      <p:bldP spid="117" grpId="0" animBg="1"/>
      <p:bldP spid="118" grpId="0" animBg="1"/>
      <p:bldP spid="119" grpId="0" animBg="1"/>
      <p:bldP spid="120" grpId="0" animBg="1"/>
      <p:bldP spid="108" grpId="0" animBg="1"/>
      <p:bldP spid="109" grpId="0" animBg="1"/>
      <p:bldP spid="110" grpId="0" animBg="1"/>
      <p:bldP spid="110" grpId="1" animBg="1"/>
      <p:bldP spid="111" grpId="0" animBg="1"/>
      <p:bldP spid="112" grpId="0" animBg="1"/>
      <p:bldP spid="121" grpId="0" animBg="1"/>
      <p:bldP spid="122" grpId="0" animBg="1"/>
      <p:bldP spid="123" grpId="0" animBg="1"/>
      <p:bldP spid="124" grpId="0" animBg="1"/>
      <p:bldP spid="125" grpId="0" animBg="1"/>
      <p:bldP spid="126" grpId="0" animBg="1"/>
      <p:bldP spid="127" grpId="0" animBg="1"/>
      <p:bldP spid="128" grpId="0" animBg="1"/>
      <p:bldP spid="7" grpId="0"/>
      <p:bldP spid="129" grpId="0"/>
      <p:bldP spid="130" grpId="0"/>
      <p:bldP spid="131" grpId="0"/>
      <p:bldP spid="132" grpId="0"/>
      <p:bldP spid="10" grpId="0"/>
      <p:bldP spid="133" grpId="0"/>
      <p:bldP spid="12" grpId="0"/>
      <p:bldP spid="134" grpId="0"/>
      <p:bldP spid="135" grpId="0"/>
      <p:bldP spid="136" grpId="0"/>
      <p:bldP spid="137" grpId="0"/>
      <p:bldP spid="138" grpId="0"/>
      <p:bldP spid="139" grpId="0"/>
      <p:bldP spid="140" grpId="0"/>
      <p:bldP spid="141" grpId="0"/>
      <p:bldP spid="142" grpId="0"/>
      <p:bldP spid="143" grpId="0"/>
      <p:bldP spid="144" grpId="0"/>
      <p:bldP spid="145" grpId="0"/>
      <p:bldP spid="150" grpId="0"/>
      <p:bldP spid="151" grpId="0"/>
      <p:bldP spid="156" grpId="0"/>
      <p:bldP spid="157" grpId="0"/>
      <p:bldP spid="158" grpId="0"/>
      <p:bldP spid="159" grpId="0"/>
      <p:bldP spid="13" grpId="0"/>
      <p:bldP spid="160" grpId="0"/>
      <p:bldP spid="161" grpId="0"/>
      <p:bldP spid="162" grpId="0"/>
      <p:bldP spid="163" grpId="0"/>
      <p:bldP spid="164" grpId="0"/>
      <p:bldP spid="165" grpId="0"/>
      <p:bldP spid="166" grpId="0"/>
      <p:bldP spid="167" grpId="0"/>
      <p:bldP spid="168" grpId="0"/>
      <p:bldP spid="169" grpId="0"/>
      <p:bldP spid="170" grpId="0"/>
      <p:bldP spid="171" grpId="0"/>
      <p:bldP spid="172" grpId="0"/>
      <p:bldP spid="173" grpId="0"/>
      <p:bldP spid="174" grpId="0"/>
      <p:bldP spid="175" grpId="0"/>
      <p:bldP spid="176" grpId="0"/>
      <p:bldP spid="177" grpId="0"/>
      <p:bldP spid="178" grpId="0"/>
      <p:bldP spid="179" grpId="0"/>
      <p:bldP spid="180" grpId="0"/>
      <p:bldP spid="181" grpId="0"/>
      <p:bldP spid="182"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52DBDDD-4910-1504-DB48-634568B7BAB0}"/>
              </a:ext>
            </a:extLst>
          </p:cNvPr>
          <p:cNvSpPr>
            <a:spLocks noGrp="1"/>
          </p:cNvSpPr>
          <p:nvPr>
            <p:ph type="ftr" sz="quarter" idx="11"/>
          </p:nvPr>
        </p:nvSpPr>
        <p:spPr/>
        <p:txBody>
          <a:bodyPr/>
          <a:lstStyle/>
          <a:p>
            <a:r>
              <a:rPr lang="en-US"/>
              <a:t>YinzOR 2023</a:t>
            </a:r>
          </a:p>
        </p:txBody>
      </p:sp>
      <p:sp>
        <p:nvSpPr>
          <p:cNvPr id="6" name="TextBox 5">
            <a:extLst>
              <a:ext uri="{FF2B5EF4-FFF2-40B4-BE49-F238E27FC236}">
                <a16:creationId xmlns:a16="http://schemas.microsoft.com/office/drawing/2014/main" id="{68DA254E-AB1E-4AA7-B331-250A23FB4A40}"/>
              </a:ext>
            </a:extLst>
          </p:cNvPr>
          <p:cNvSpPr txBox="1"/>
          <p:nvPr/>
        </p:nvSpPr>
        <p:spPr>
          <a:xfrm>
            <a:off x="463393" y="454428"/>
            <a:ext cx="11198007" cy="461665"/>
          </a:xfrm>
          <a:prstGeom prst="rect">
            <a:avLst/>
          </a:prstGeom>
          <a:noFill/>
        </p:spPr>
        <p:txBody>
          <a:bodyPr wrap="square" rtlCol="0" anchor="ctr">
            <a:spAutoFit/>
          </a:bodyPr>
          <a:lstStyle/>
          <a:p>
            <a:r>
              <a:rPr lang="en-US" sz="2400" dirty="0">
                <a:latin typeface="Baskerville" panose="02020502070401020303" pitchFamily="18" charset="0"/>
                <a:ea typeface="Baskerville" panose="02020502070401020303" pitchFamily="18" charset="0"/>
              </a:rPr>
              <a:t>Recommendation Model with Linear Hints</a:t>
            </a:r>
          </a:p>
        </p:txBody>
      </p:sp>
      <p:sp>
        <p:nvSpPr>
          <p:cNvPr id="2" name="Slide Number Placeholder 1">
            <a:extLst>
              <a:ext uri="{FF2B5EF4-FFF2-40B4-BE49-F238E27FC236}">
                <a16:creationId xmlns:a16="http://schemas.microsoft.com/office/drawing/2014/main" id="{33A1D7A3-AAC9-4927-A9D9-B9DB69BF8ED2}"/>
              </a:ext>
            </a:extLst>
          </p:cNvPr>
          <p:cNvSpPr>
            <a:spLocks noGrp="1"/>
          </p:cNvSpPr>
          <p:nvPr>
            <p:ph type="sldNum" sz="quarter" idx="12"/>
          </p:nvPr>
        </p:nvSpPr>
        <p:spPr/>
        <p:txBody>
          <a:bodyPr/>
          <a:lstStyle/>
          <a:p>
            <a:fld id="{8A7A6979-0714-4377-B894-6BE4C2D6E202}" type="slidenum">
              <a:rPr lang="en-US" smtClean="0"/>
              <a:pPr/>
              <a:t>19</a:t>
            </a:fld>
            <a:endParaRPr lang="en-US" dirty="0"/>
          </a:p>
        </p:txBody>
      </p:sp>
      <p:graphicFrame>
        <p:nvGraphicFramePr>
          <p:cNvPr id="11" name="Table 10">
            <a:extLst>
              <a:ext uri="{FF2B5EF4-FFF2-40B4-BE49-F238E27FC236}">
                <a16:creationId xmlns:a16="http://schemas.microsoft.com/office/drawing/2014/main" id="{63F8759E-5A89-4D8F-9AA0-A461DC462567}"/>
              </a:ext>
            </a:extLst>
          </p:cNvPr>
          <p:cNvGraphicFramePr>
            <a:graphicFrameLocks noGrp="1"/>
          </p:cNvGraphicFramePr>
          <p:nvPr>
            <p:extLst>
              <p:ext uri="{D42A27DB-BD31-4B8C-83A1-F6EECF244321}">
                <p14:modId xmlns:p14="http://schemas.microsoft.com/office/powerpoint/2010/main" val="2485652813"/>
              </p:ext>
            </p:extLst>
          </p:nvPr>
        </p:nvGraphicFramePr>
        <p:xfrm>
          <a:off x="4356604" y="3127937"/>
          <a:ext cx="1908404" cy="3340028"/>
        </p:xfrm>
        <a:graphic>
          <a:graphicData uri="http://schemas.openxmlformats.org/drawingml/2006/table">
            <a:tbl>
              <a:tblPr firstRow="1" bandRow="1">
                <a:tableStyleId>{073A0DAA-6AF3-43AB-8588-CEC1D06C72B9}</a:tableStyleId>
              </a:tblPr>
              <a:tblGrid>
                <a:gridCol w="477101">
                  <a:extLst>
                    <a:ext uri="{9D8B030D-6E8A-4147-A177-3AD203B41FA5}">
                      <a16:colId xmlns:a16="http://schemas.microsoft.com/office/drawing/2014/main" val="3457313363"/>
                    </a:ext>
                  </a:extLst>
                </a:gridCol>
                <a:gridCol w="477101">
                  <a:extLst>
                    <a:ext uri="{9D8B030D-6E8A-4147-A177-3AD203B41FA5}">
                      <a16:colId xmlns:a16="http://schemas.microsoft.com/office/drawing/2014/main" val="416593576"/>
                    </a:ext>
                  </a:extLst>
                </a:gridCol>
                <a:gridCol w="477101">
                  <a:extLst>
                    <a:ext uri="{9D8B030D-6E8A-4147-A177-3AD203B41FA5}">
                      <a16:colId xmlns:a16="http://schemas.microsoft.com/office/drawing/2014/main" val="1964919395"/>
                    </a:ext>
                  </a:extLst>
                </a:gridCol>
                <a:gridCol w="477101">
                  <a:extLst>
                    <a:ext uri="{9D8B030D-6E8A-4147-A177-3AD203B41FA5}">
                      <a16:colId xmlns:a16="http://schemas.microsoft.com/office/drawing/2014/main" val="2956801750"/>
                    </a:ext>
                  </a:extLst>
                </a:gridCol>
              </a:tblGrid>
              <a:tr h="456378">
                <a:tc>
                  <a:txBody>
                    <a:bodyPr/>
                    <a:lstStyle/>
                    <a:p>
                      <a:r>
                        <a:rPr lang="en-US" dirty="0"/>
                        <a:t>B</a:t>
                      </a:r>
                      <a:r>
                        <a:rPr lang="en-US" baseline="-25000" dirty="0"/>
                        <a:t>1</a:t>
                      </a:r>
                    </a:p>
                  </a:txBody>
                  <a:tcPr/>
                </a:tc>
                <a:tc>
                  <a:txBody>
                    <a:bodyPr/>
                    <a:lstStyle/>
                    <a:p>
                      <a:r>
                        <a:rPr lang="en-US" dirty="0"/>
                        <a:t>B</a:t>
                      </a:r>
                      <a:r>
                        <a:rPr lang="en-US" baseline="-25000" dirty="0"/>
                        <a:t>2</a:t>
                      </a:r>
                    </a:p>
                  </a:txBody>
                  <a:tcPr/>
                </a:tc>
                <a:tc>
                  <a:txBody>
                    <a:bodyPr/>
                    <a:lstStyle/>
                    <a:p>
                      <a:r>
                        <a:rPr lang="en-US" dirty="0"/>
                        <a:t>B</a:t>
                      </a:r>
                      <a:r>
                        <a:rPr lang="en-US" baseline="-25000" dirty="0"/>
                        <a:t>3</a:t>
                      </a:r>
                    </a:p>
                  </a:txBody>
                  <a:tcPr/>
                </a:tc>
                <a:tc>
                  <a:txBody>
                    <a:bodyPr/>
                    <a:lstStyle/>
                    <a:p>
                      <a:r>
                        <a:rPr lang="en-US" dirty="0"/>
                        <a:t>B</a:t>
                      </a:r>
                      <a:r>
                        <a:rPr lang="en-US" baseline="-25000" dirty="0"/>
                        <a:t>4</a:t>
                      </a:r>
                    </a:p>
                  </a:txBody>
                  <a:tcPr/>
                </a:tc>
                <a:extLst>
                  <a:ext uri="{0D108BD9-81ED-4DB2-BD59-A6C34878D82A}">
                    <a16:rowId xmlns:a16="http://schemas.microsoft.com/office/drawing/2014/main" val="877159896"/>
                  </a:ext>
                </a:extLst>
              </a:tr>
              <a:tr h="57673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359109374"/>
                  </a:ext>
                </a:extLst>
              </a:tr>
              <a:tr h="576730">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434902708"/>
                  </a:ext>
                </a:extLst>
              </a:tr>
              <a:tr h="576730">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261439467"/>
                  </a:ext>
                </a:extLst>
              </a:tr>
              <a:tr h="57673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151901471"/>
                  </a:ext>
                </a:extLst>
              </a:tr>
              <a:tr h="57673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779177016"/>
                  </a:ext>
                </a:extLst>
              </a:tr>
            </a:tbl>
          </a:graphicData>
        </a:graphic>
      </p:graphicFrame>
      <p:graphicFrame>
        <p:nvGraphicFramePr>
          <p:cNvPr id="12" name="Table 11">
            <a:extLst>
              <a:ext uri="{FF2B5EF4-FFF2-40B4-BE49-F238E27FC236}">
                <a16:creationId xmlns:a16="http://schemas.microsoft.com/office/drawing/2014/main" id="{115D07AB-7824-4CBA-B8AB-EE332FFBED0B}"/>
              </a:ext>
            </a:extLst>
          </p:cNvPr>
          <p:cNvGraphicFramePr>
            <a:graphicFrameLocks noGrp="1"/>
          </p:cNvGraphicFramePr>
          <p:nvPr>
            <p:extLst>
              <p:ext uri="{D42A27DB-BD31-4B8C-83A1-F6EECF244321}">
                <p14:modId xmlns:p14="http://schemas.microsoft.com/office/powerpoint/2010/main" val="3099269664"/>
              </p:ext>
            </p:extLst>
          </p:nvPr>
        </p:nvGraphicFramePr>
        <p:xfrm>
          <a:off x="9520699" y="3127937"/>
          <a:ext cx="1908404" cy="3345912"/>
        </p:xfrm>
        <a:graphic>
          <a:graphicData uri="http://schemas.openxmlformats.org/drawingml/2006/table">
            <a:tbl>
              <a:tblPr firstRow="1" bandRow="1">
                <a:tableStyleId>{073A0DAA-6AF3-43AB-8588-CEC1D06C72B9}</a:tableStyleId>
              </a:tblPr>
              <a:tblGrid>
                <a:gridCol w="477101">
                  <a:extLst>
                    <a:ext uri="{9D8B030D-6E8A-4147-A177-3AD203B41FA5}">
                      <a16:colId xmlns:a16="http://schemas.microsoft.com/office/drawing/2014/main" val="3457313363"/>
                    </a:ext>
                  </a:extLst>
                </a:gridCol>
                <a:gridCol w="477101">
                  <a:extLst>
                    <a:ext uri="{9D8B030D-6E8A-4147-A177-3AD203B41FA5}">
                      <a16:colId xmlns:a16="http://schemas.microsoft.com/office/drawing/2014/main" val="416593576"/>
                    </a:ext>
                  </a:extLst>
                </a:gridCol>
                <a:gridCol w="477101">
                  <a:extLst>
                    <a:ext uri="{9D8B030D-6E8A-4147-A177-3AD203B41FA5}">
                      <a16:colId xmlns:a16="http://schemas.microsoft.com/office/drawing/2014/main" val="1964919395"/>
                    </a:ext>
                  </a:extLst>
                </a:gridCol>
                <a:gridCol w="477101">
                  <a:extLst>
                    <a:ext uri="{9D8B030D-6E8A-4147-A177-3AD203B41FA5}">
                      <a16:colId xmlns:a16="http://schemas.microsoft.com/office/drawing/2014/main" val="2956801750"/>
                    </a:ext>
                  </a:extLst>
                </a:gridCol>
              </a:tblGrid>
              <a:tr h="557652">
                <a:tc>
                  <a:txBody>
                    <a:bodyPr/>
                    <a:lstStyle/>
                    <a:p>
                      <a:r>
                        <a:rPr lang="en-US" dirty="0"/>
                        <a:t>B</a:t>
                      </a:r>
                      <a:r>
                        <a:rPr lang="en-US" baseline="-25000" dirty="0"/>
                        <a:t>1</a:t>
                      </a:r>
                    </a:p>
                  </a:txBody>
                  <a:tcPr/>
                </a:tc>
                <a:tc>
                  <a:txBody>
                    <a:bodyPr/>
                    <a:lstStyle/>
                    <a:p>
                      <a:r>
                        <a:rPr lang="en-US" dirty="0"/>
                        <a:t>B</a:t>
                      </a:r>
                      <a:r>
                        <a:rPr lang="en-US" baseline="-25000" dirty="0"/>
                        <a:t>2</a:t>
                      </a:r>
                    </a:p>
                  </a:txBody>
                  <a:tcPr/>
                </a:tc>
                <a:tc>
                  <a:txBody>
                    <a:bodyPr/>
                    <a:lstStyle/>
                    <a:p>
                      <a:r>
                        <a:rPr lang="en-US" dirty="0"/>
                        <a:t>B</a:t>
                      </a:r>
                      <a:r>
                        <a:rPr lang="en-US" baseline="-25000" dirty="0"/>
                        <a:t>3</a:t>
                      </a:r>
                    </a:p>
                  </a:txBody>
                  <a:tcPr/>
                </a:tc>
                <a:tc>
                  <a:txBody>
                    <a:bodyPr/>
                    <a:lstStyle/>
                    <a:p>
                      <a:r>
                        <a:rPr lang="en-US" dirty="0"/>
                        <a:t>B</a:t>
                      </a:r>
                      <a:r>
                        <a:rPr lang="en-US" baseline="-25000" dirty="0"/>
                        <a:t>4</a:t>
                      </a:r>
                    </a:p>
                  </a:txBody>
                  <a:tcPr/>
                </a:tc>
                <a:extLst>
                  <a:ext uri="{0D108BD9-81ED-4DB2-BD59-A6C34878D82A}">
                    <a16:rowId xmlns:a16="http://schemas.microsoft.com/office/drawing/2014/main" val="877159896"/>
                  </a:ext>
                </a:extLst>
              </a:tr>
              <a:tr h="557652">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359109374"/>
                  </a:ext>
                </a:extLst>
              </a:tr>
              <a:tr h="557652">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34902708"/>
                  </a:ext>
                </a:extLst>
              </a:tr>
              <a:tr h="557652">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261439467"/>
                  </a:ext>
                </a:extLst>
              </a:tr>
              <a:tr h="557652">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151901471"/>
                  </a:ext>
                </a:extLst>
              </a:tr>
              <a:tr h="557652">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779177016"/>
                  </a:ext>
                </a:extLst>
              </a:tr>
            </a:tbl>
          </a:graphicData>
        </a:graphic>
      </p:graphicFrame>
      <p:sp>
        <p:nvSpPr>
          <p:cNvPr id="13" name="Rectangle 12">
            <a:extLst>
              <a:ext uri="{FF2B5EF4-FFF2-40B4-BE49-F238E27FC236}">
                <a16:creationId xmlns:a16="http://schemas.microsoft.com/office/drawing/2014/main" id="{49B81DDF-EDC9-4DDE-9830-976124A27441}"/>
              </a:ext>
            </a:extLst>
          </p:cNvPr>
          <p:cNvSpPr/>
          <p:nvPr/>
        </p:nvSpPr>
        <p:spPr>
          <a:xfrm>
            <a:off x="3977974" y="3774364"/>
            <a:ext cx="378630" cy="369332"/>
          </a:xfrm>
          <a:prstGeom prst="rect">
            <a:avLst/>
          </a:prstGeom>
        </p:spPr>
        <p:txBody>
          <a:bodyPr wrap="none">
            <a:spAutoFit/>
          </a:bodyPr>
          <a:lstStyle/>
          <a:p>
            <a:r>
              <a:rPr lang="en-US" b="1" dirty="0">
                <a:latin typeface="Baskerville" panose="02020502070401020303" pitchFamily="18" charset="0"/>
                <a:ea typeface="Baskerville" panose="02020502070401020303" pitchFamily="18" charset="0"/>
              </a:rPr>
              <a:t>u</a:t>
            </a:r>
            <a:r>
              <a:rPr lang="en-US" b="1" baseline="-25000" dirty="0">
                <a:latin typeface="Baskerville" panose="02020502070401020303" pitchFamily="18" charset="0"/>
                <a:ea typeface="Baskerville" panose="02020502070401020303" pitchFamily="18" charset="0"/>
              </a:rPr>
              <a:t>1</a:t>
            </a:r>
            <a:endParaRPr lang="en-US" b="1" baseline="-25000" dirty="0"/>
          </a:p>
        </p:txBody>
      </p:sp>
      <p:sp>
        <p:nvSpPr>
          <p:cNvPr id="14" name="Rectangle 13">
            <a:extLst>
              <a:ext uri="{FF2B5EF4-FFF2-40B4-BE49-F238E27FC236}">
                <a16:creationId xmlns:a16="http://schemas.microsoft.com/office/drawing/2014/main" id="{4FA8B40B-8ADA-4436-B398-EADC5D32C118}"/>
              </a:ext>
            </a:extLst>
          </p:cNvPr>
          <p:cNvSpPr/>
          <p:nvPr/>
        </p:nvSpPr>
        <p:spPr>
          <a:xfrm>
            <a:off x="3941059" y="4305651"/>
            <a:ext cx="378630" cy="369332"/>
          </a:xfrm>
          <a:prstGeom prst="rect">
            <a:avLst/>
          </a:prstGeom>
        </p:spPr>
        <p:txBody>
          <a:bodyPr wrap="none">
            <a:spAutoFit/>
          </a:bodyPr>
          <a:lstStyle/>
          <a:p>
            <a:r>
              <a:rPr lang="en-US" b="1" dirty="0">
                <a:latin typeface="Baskerville" panose="02020502070401020303" pitchFamily="18" charset="0"/>
                <a:ea typeface="Baskerville" panose="02020502070401020303" pitchFamily="18" charset="0"/>
              </a:rPr>
              <a:t>u</a:t>
            </a:r>
            <a:r>
              <a:rPr lang="en-US" b="1" baseline="-25000" dirty="0">
                <a:latin typeface="Baskerville" panose="02020502070401020303" pitchFamily="18" charset="0"/>
                <a:ea typeface="Baskerville" panose="02020502070401020303" pitchFamily="18" charset="0"/>
              </a:rPr>
              <a:t>2</a:t>
            </a:r>
            <a:endParaRPr lang="en-US" b="1" baseline="-25000" dirty="0"/>
          </a:p>
        </p:txBody>
      </p:sp>
      <p:sp>
        <p:nvSpPr>
          <p:cNvPr id="15" name="Rectangle 14">
            <a:extLst>
              <a:ext uri="{FF2B5EF4-FFF2-40B4-BE49-F238E27FC236}">
                <a16:creationId xmlns:a16="http://schemas.microsoft.com/office/drawing/2014/main" id="{C5F98C55-AECD-4C20-8AB5-3373EBBBBB1D}"/>
              </a:ext>
            </a:extLst>
          </p:cNvPr>
          <p:cNvSpPr/>
          <p:nvPr/>
        </p:nvSpPr>
        <p:spPr>
          <a:xfrm>
            <a:off x="3953979" y="4905086"/>
            <a:ext cx="378630" cy="369332"/>
          </a:xfrm>
          <a:prstGeom prst="rect">
            <a:avLst/>
          </a:prstGeom>
        </p:spPr>
        <p:txBody>
          <a:bodyPr wrap="none">
            <a:spAutoFit/>
          </a:bodyPr>
          <a:lstStyle/>
          <a:p>
            <a:r>
              <a:rPr lang="en-US" b="1" dirty="0">
                <a:latin typeface="Baskerville" panose="02020502070401020303" pitchFamily="18" charset="0"/>
                <a:ea typeface="Baskerville" panose="02020502070401020303" pitchFamily="18" charset="0"/>
              </a:rPr>
              <a:t>u</a:t>
            </a:r>
            <a:r>
              <a:rPr lang="en-US" b="1" baseline="-25000" dirty="0">
                <a:latin typeface="Baskerville" panose="02020502070401020303" pitchFamily="18" charset="0"/>
                <a:ea typeface="Baskerville" panose="02020502070401020303" pitchFamily="18" charset="0"/>
              </a:rPr>
              <a:t>3</a:t>
            </a:r>
            <a:endParaRPr lang="en-US" b="1" baseline="-25000" dirty="0"/>
          </a:p>
        </p:txBody>
      </p:sp>
      <p:sp>
        <p:nvSpPr>
          <p:cNvPr id="16" name="Rectangle 15">
            <a:extLst>
              <a:ext uri="{FF2B5EF4-FFF2-40B4-BE49-F238E27FC236}">
                <a16:creationId xmlns:a16="http://schemas.microsoft.com/office/drawing/2014/main" id="{EBD623DD-CB97-4663-9484-D12F4A6BAA45}"/>
              </a:ext>
            </a:extLst>
          </p:cNvPr>
          <p:cNvSpPr/>
          <p:nvPr/>
        </p:nvSpPr>
        <p:spPr>
          <a:xfrm>
            <a:off x="3934383" y="6013524"/>
            <a:ext cx="378630" cy="369332"/>
          </a:xfrm>
          <a:prstGeom prst="rect">
            <a:avLst/>
          </a:prstGeom>
        </p:spPr>
        <p:txBody>
          <a:bodyPr wrap="none">
            <a:spAutoFit/>
          </a:bodyPr>
          <a:lstStyle/>
          <a:p>
            <a:r>
              <a:rPr lang="en-US" b="1" dirty="0">
                <a:latin typeface="Baskerville" panose="02020502070401020303" pitchFamily="18" charset="0"/>
                <a:ea typeface="Baskerville" panose="02020502070401020303" pitchFamily="18" charset="0"/>
              </a:rPr>
              <a:t>u</a:t>
            </a:r>
            <a:r>
              <a:rPr lang="en-US" b="1" baseline="-25000" dirty="0">
                <a:latin typeface="Baskerville" panose="02020502070401020303" pitchFamily="18" charset="0"/>
                <a:ea typeface="Baskerville" panose="02020502070401020303" pitchFamily="18" charset="0"/>
              </a:rPr>
              <a:t>5</a:t>
            </a:r>
            <a:endParaRPr lang="en-US" b="1" baseline="-25000" dirty="0"/>
          </a:p>
        </p:txBody>
      </p:sp>
      <p:sp>
        <p:nvSpPr>
          <p:cNvPr id="17" name="Rectangle 16">
            <a:extLst>
              <a:ext uri="{FF2B5EF4-FFF2-40B4-BE49-F238E27FC236}">
                <a16:creationId xmlns:a16="http://schemas.microsoft.com/office/drawing/2014/main" id="{37B29EA6-9708-4715-8B92-5DA968C9577D}"/>
              </a:ext>
            </a:extLst>
          </p:cNvPr>
          <p:cNvSpPr/>
          <p:nvPr/>
        </p:nvSpPr>
        <p:spPr>
          <a:xfrm>
            <a:off x="3981378" y="5524058"/>
            <a:ext cx="378630" cy="369332"/>
          </a:xfrm>
          <a:prstGeom prst="rect">
            <a:avLst/>
          </a:prstGeom>
        </p:spPr>
        <p:txBody>
          <a:bodyPr wrap="none">
            <a:spAutoFit/>
          </a:bodyPr>
          <a:lstStyle/>
          <a:p>
            <a:r>
              <a:rPr lang="en-US" b="1" dirty="0">
                <a:latin typeface="Baskerville" panose="02020502070401020303" pitchFamily="18" charset="0"/>
                <a:ea typeface="Baskerville" panose="02020502070401020303" pitchFamily="18" charset="0"/>
              </a:rPr>
              <a:t>u</a:t>
            </a:r>
            <a:r>
              <a:rPr lang="en-US" b="1" baseline="-25000" dirty="0">
                <a:latin typeface="Baskerville" panose="02020502070401020303" pitchFamily="18" charset="0"/>
                <a:ea typeface="Baskerville" panose="02020502070401020303" pitchFamily="18" charset="0"/>
              </a:rPr>
              <a:t>4</a:t>
            </a:r>
            <a:endParaRPr lang="en-US" b="1" baseline="-25000" dirty="0"/>
          </a:p>
        </p:txBody>
      </p:sp>
      <p:sp>
        <p:nvSpPr>
          <p:cNvPr id="18" name="Rectangle 17">
            <a:extLst>
              <a:ext uri="{FF2B5EF4-FFF2-40B4-BE49-F238E27FC236}">
                <a16:creationId xmlns:a16="http://schemas.microsoft.com/office/drawing/2014/main" id="{B9034AC5-658A-47AE-BB00-B7861669578B}"/>
              </a:ext>
            </a:extLst>
          </p:cNvPr>
          <p:cNvSpPr/>
          <p:nvPr/>
        </p:nvSpPr>
        <p:spPr>
          <a:xfrm>
            <a:off x="4435706" y="3774364"/>
            <a:ext cx="317716" cy="369332"/>
          </a:xfrm>
          <a:prstGeom prst="rect">
            <a:avLst/>
          </a:prstGeom>
        </p:spPr>
        <p:txBody>
          <a:bodyPr wrap="none">
            <a:spAutoFit/>
          </a:bodyPr>
          <a:lstStyle/>
          <a:p>
            <a:r>
              <a:rPr lang="el-GR" dirty="0">
                <a:latin typeface="Baskerville" panose="02020502070401020303" pitchFamily="18" charset="0"/>
                <a:ea typeface="Baskerville" panose="02020502070401020303" pitchFamily="18" charset="0"/>
              </a:rPr>
              <a:t>α</a:t>
            </a:r>
            <a:endParaRPr lang="en-US" dirty="0"/>
          </a:p>
        </p:txBody>
      </p:sp>
      <p:sp>
        <p:nvSpPr>
          <p:cNvPr id="19" name="Rectangle 18">
            <a:extLst>
              <a:ext uri="{FF2B5EF4-FFF2-40B4-BE49-F238E27FC236}">
                <a16:creationId xmlns:a16="http://schemas.microsoft.com/office/drawing/2014/main" id="{83BD53FE-C135-4E81-98FF-AA9C356A2604}"/>
              </a:ext>
            </a:extLst>
          </p:cNvPr>
          <p:cNvSpPr/>
          <p:nvPr/>
        </p:nvSpPr>
        <p:spPr>
          <a:xfrm>
            <a:off x="5350357" y="3777448"/>
            <a:ext cx="317716" cy="369332"/>
          </a:xfrm>
          <a:prstGeom prst="rect">
            <a:avLst/>
          </a:prstGeom>
        </p:spPr>
        <p:txBody>
          <a:bodyPr wrap="none">
            <a:spAutoFit/>
          </a:bodyPr>
          <a:lstStyle/>
          <a:p>
            <a:r>
              <a:rPr lang="el-GR" dirty="0">
                <a:latin typeface="Baskerville" panose="02020502070401020303" pitchFamily="18" charset="0"/>
                <a:ea typeface="Baskerville" panose="02020502070401020303" pitchFamily="18" charset="0"/>
              </a:rPr>
              <a:t>α</a:t>
            </a:r>
            <a:endParaRPr lang="en-US" dirty="0"/>
          </a:p>
        </p:txBody>
      </p:sp>
      <p:sp>
        <p:nvSpPr>
          <p:cNvPr id="20" name="Rectangle 19">
            <a:extLst>
              <a:ext uri="{FF2B5EF4-FFF2-40B4-BE49-F238E27FC236}">
                <a16:creationId xmlns:a16="http://schemas.microsoft.com/office/drawing/2014/main" id="{4E99B00D-4F81-4180-B63C-3079D74645DF}"/>
              </a:ext>
            </a:extLst>
          </p:cNvPr>
          <p:cNvSpPr/>
          <p:nvPr/>
        </p:nvSpPr>
        <p:spPr>
          <a:xfrm>
            <a:off x="4900470" y="3812895"/>
            <a:ext cx="312906" cy="369332"/>
          </a:xfrm>
          <a:prstGeom prst="rect">
            <a:avLst/>
          </a:prstGeom>
        </p:spPr>
        <p:txBody>
          <a:bodyPr wrap="none">
            <a:spAutoFit/>
          </a:bodyPr>
          <a:lstStyle/>
          <a:p>
            <a:r>
              <a:rPr lang="el-GR" dirty="0">
                <a:latin typeface="Baskerville" panose="02020502070401020303" pitchFamily="18" charset="0"/>
                <a:ea typeface="Baskerville" panose="02020502070401020303" pitchFamily="18" charset="0"/>
              </a:rPr>
              <a:t>β</a:t>
            </a:r>
            <a:endParaRPr lang="en-US" dirty="0"/>
          </a:p>
        </p:txBody>
      </p:sp>
      <p:sp>
        <p:nvSpPr>
          <p:cNvPr id="21" name="Rectangle 20">
            <a:extLst>
              <a:ext uri="{FF2B5EF4-FFF2-40B4-BE49-F238E27FC236}">
                <a16:creationId xmlns:a16="http://schemas.microsoft.com/office/drawing/2014/main" id="{95FE7A18-C139-4D7A-A199-A3483428B482}"/>
              </a:ext>
            </a:extLst>
          </p:cNvPr>
          <p:cNvSpPr/>
          <p:nvPr/>
        </p:nvSpPr>
        <p:spPr>
          <a:xfrm>
            <a:off x="5858516" y="3803371"/>
            <a:ext cx="312906" cy="369332"/>
          </a:xfrm>
          <a:prstGeom prst="rect">
            <a:avLst/>
          </a:prstGeom>
        </p:spPr>
        <p:txBody>
          <a:bodyPr wrap="none">
            <a:spAutoFit/>
          </a:bodyPr>
          <a:lstStyle/>
          <a:p>
            <a:r>
              <a:rPr lang="el-GR" dirty="0">
                <a:latin typeface="Baskerville" panose="02020502070401020303" pitchFamily="18" charset="0"/>
                <a:ea typeface="Baskerville" panose="02020502070401020303" pitchFamily="18" charset="0"/>
              </a:rPr>
              <a:t>β</a:t>
            </a:r>
            <a:endParaRPr lang="en-US" dirty="0"/>
          </a:p>
        </p:txBody>
      </p:sp>
      <p:sp>
        <p:nvSpPr>
          <p:cNvPr id="22" name="Rectangle 21">
            <a:extLst>
              <a:ext uri="{FF2B5EF4-FFF2-40B4-BE49-F238E27FC236}">
                <a16:creationId xmlns:a16="http://schemas.microsoft.com/office/drawing/2014/main" id="{17C985C8-559A-43CF-8056-BBC9327B79DD}"/>
              </a:ext>
            </a:extLst>
          </p:cNvPr>
          <p:cNvSpPr/>
          <p:nvPr/>
        </p:nvSpPr>
        <p:spPr>
          <a:xfrm>
            <a:off x="9113704" y="3749396"/>
            <a:ext cx="340158" cy="369332"/>
          </a:xfrm>
          <a:prstGeom prst="rect">
            <a:avLst/>
          </a:prstGeom>
        </p:spPr>
        <p:txBody>
          <a:bodyPr wrap="none">
            <a:spAutoFit/>
          </a:bodyPr>
          <a:lstStyle/>
          <a:p>
            <a:r>
              <a:rPr lang="en-US" b="1" dirty="0">
                <a:latin typeface="Baskerville" panose="02020502070401020303" pitchFamily="18" charset="0"/>
                <a:ea typeface="Baskerville" panose="02020502070401020303" pitchFamily="18" charset="0"/>
              </a:rPr>
              <a:t>r</a:t>
            </a:r>
            <a:r>
              <a:rPr lang="en-US" b="1" baseline="-25000" dirty="0">
                <a:latin typeface="Baskerville" panose="02020502070401020303" pitchFamily="18" charset="0"/>
                <a:ea typeface="Baskerville" panose="02020502070401020303" pitchFamily="18" charset="0"/>
              </a:rPr>
              <a:t>1</a:t>
            </a:r>
            <a:endParaRPr lang="en-US" b="1" baseline="-25000" dirty="0"/>
          </a:p>
        </p:txBody>
      </p:sp>
      <p:sp>
        <p:nvSpPr>
          <p:cNvPr id="23" name="Rectangle 22">
            <a:extLst>
              <a:ext uri="{FF2B5EF4-FFF2-40B4-BE49-F238E27FC236}">
                <a16:creationId xmlns:a16="http://schemas.microsoft.com/office/drawing/2014/main" id="{408E7949-3229-4F51-ACE3-AFEE656BF59F}"/>
              </a:ext>
            </a:extLst>
          </p:cNvPr>
          <p:cNvSpPr/>
          <p:nvPr/>
        </p:nvSpPr>
        <p:spPr>
          <a:xfrm>
            <a:off x="9076789" y="4373498"/>
            <a:ext cx="340158" cy="369332"/>
          </a:xfrm>
          <a:prstGeom prst="rect">
            <a:avLst/>
          </a:prstGeom>
        </p:spPr>
        <p:txBody>
          <a:bodyPr wrap="none">
            <a:spAutoFit/>
          </a:bodyPr>
          <a:lstStyle/>
          <a:p>
            <a:r>
              <a:rPr lang="en-US" b="1" dirty="0">
                <a:latin typeface="Baskerville" panose="02020502070401020303" pitchFamily="18" charset="0"/>
                <a:ea typeface="Baskerville" panose="02020502070401020303" pitchFamily="18" charset="0"/>
              </a:rPr>
              <a:t>r</a:t>
            </a:r>
            <a:r>
              <a:rPr lang="en-US" b="1" baseline="-25000" dirty="0">
                <a:latin typeface="Baskerville" panose="02020502070401020303" pitchFamily="18" charset="0"/>
                <a:ea typeface="Baskerville" panose="02020502070401020303" pitchFamily="18" charset="0"/>
              </a:rPr>
              <a:t>2</a:t>
            </a:r>
            <a:endParaRPr lang="en-US" b="1" baseline="-25000" dirty="0"/>
          </a:p>
        </p:txBody>
      </p:sp>
      <p:sp>
        <p:nvSpPr>
          <p:cNvPr id="24" name="Rectangle 23">
            <a:extLst>
              <a:ext uri="{FF2B5EF4-FFF2-40B4-BE49-F238E27FC236}">
                <a16:creationId xmlns:a16="http://schemas.microsoft.com/office/drawing/2014/main" id="{824A78D7-3965-4ADC-8171-F8599FD8E540}"/>
              </a:ext>
            </a:extLst>
          </p:cNvPr>
          <p:cNvSpPr/>
          <p:nvPr/>
        </p:nvSpPr>
        <p:spPr>
          <a:xfrm>
            <a:off x="9076789" y="4927101"/>
            <a:ext cx="340158" cy="369332"/>
          </a:xfrm>
          <a:prstGeom prst="rect">
            <a:avLst/>
          </a:prstGeom>
        </p:spPr>
        <p:txBody>
          <a:bodyPr wrap="none">
            <a:spAutoFit/>
          </a:bodyPr>
          <a:lstStyle/>
          <a:p>
            <a:r>
              <a:rPr lang="en-US" b="1" dirty="0">
                <a:latin typeface="Baskerville" panose="02020502070401020303" pitchFamily="18" charset="0"/>
                <a:ea typeface="Baskerville" panose="02020502070401020303" pitchFamily="18" charset="0"/>
              </a:rPr>
              <a:t>r</a:t>
            </a:r>
            <a:r>
              <a:rPr lang="en-US" b="1" baseline="-25000" dirty="0">
                <a:latin typeface="Baskerville" panose="02020502070401020303" pitchFamily="18" charset="0"/>
                <a:ea typeface="Baskerville" panose="02020502070401020303" pitchFamily="18" charset="0"/>
              </a:rPr>
              <a:t>3</a:t>
            </a:r>
            <a:endParaRPr lang="en-US" b="1" baseline="-25000" dirty="0"/>
          </a:p>
        </p:txBody>
      </p:sp>
      <p:sp>
        <p:nvSpPr>
          <p:cNvPr id="25" name="Rectangle 24">
            <a:extLst>
              <a:ext uri="{FF2B5EF4-FFF2-40B4-BE49-F238E27FC236}">
                <a16:creationId xmlns:a16="http://schemas.microsoft.com/office/drawing/2014/main" id="{5B907192-EC68-4230-A319-F83A61ADA221}"/>
              </a:ext>
            </a:extLst>
          </p:cNvPr>
          <p:cNvSpPr/>
          <p:nvPr/>
        </p:nvSpPr>
        <p:spPr>
          <a:xfrm>
            <a:off x="9117108" y="6111438"/>
            <a:ext cx="340158" cy="369332"/>
          </a:xfrm>
          <a:prstGeom prst="rect">
            <a:avLst/>
          </a:prstGeom>
        </p:spPr>
        <p:txBody>
          <a:bodyPr wrap="none">
            <a:spAutoFit/>
          </a:bodyPr>
          <a:lstStyle/>
          <a:p>
            <a:r>
              <a:rPr lang="en-US" b="1" dirty="0">
                <a:latin typeface="Baskerville" panose="02020502070401020303" pitchFamily="18" charset="0"/>
                <a:ea typeface="Baskerville" panose="02020502070401020303" pitchFamily="18" charset="0"/>
              </a:rPr>
              <a:t>r</a:t>
            </a:r>
            <a:r>
              <a:rPr lang="en-US" b="1" baseline="-25000" dirty="0">
                <a:latin typeface="Baskerville" panose="02020502070401020303" pitchFamily="18" charset="0"/>
                <a:ea typeface="Baskerville" panose="02020502070401020303" pitchFamily="18" charset="0"/>
              </a:rPr>
              <a:t>5</a:t>
            </a:r>
            <a:endParaRPr lang="en-US" b="1" baseline="-25000" dirty="0"/>
          </a:p>
        </p:txBody>
      </p:sp>
      <p:sp>
        <p:nvSpPr>
          <p:cNvPr id="26" name="Rectangle 25">
            <a:extLst>
              <a:ext uri="{FF2B5EF4-FFF2-40B4-BE49-F238E27FC236}">
                <a16:creationId xmlns:a16="http://schemas.microsoft.com/office/drawing/2014/main" id="{D30FDC69-14A4-4584-AC81-8A1B7FCBF3D4}"/>
              </a:ext>
            </a:extLst>
          </p:cNvPr>
          <p:cNvSpPr/>
          <p:nvPr/>
        </p:nvSpPr>
        <p:spPr>
          <a:xfrm>
            <a:off x="9117108" y="5499090"/>
            <a:ext cx="340158" cy="369332"/>
          </a:xfrm>
          <a:prstGeom prst="rect">
            <a:avLst/>
          </a:prstGeom>
        </p:spPr>
        <p:txBody>
          <a:bodyPr wrap="none">
            <a:spAutoFit/>
          </a:bodyPr>
          <a:lstStyle/>
          <a:p>
            <a:r>
              <a:rPr lang="en-US" b="1" dirty="0">
                <a:latin typeface="Baskerville" panose="02020502070401020303" pitchFamily="18" charset="0"/>
                <a:ea typeface="Baskerville" panose="02020502070401020303" pitchFamily="18" charset="0"/>
              </a:rPr>
              <a:t>r</a:t>
            </a:r>
            <a:r>
              <a:rPr lang="en-US" b="1" baseline="-25000" dirty="0">
                <a:latin typeface="Baskerville" panose="02020502070401020303" pitchFamily="18" charset="0"/>
                <a:ea typeface="Baskerville" panose="02020502070401020303" pitchFamily="18" charset="0"/>
              </a:rPr>
              <a:t>4</a:t>
            </a:r>
            <a:endParaRPr lang="en-US" b="1" baseline="-25000" dirty="0"/>
          </a:p>
        </p:txBody>
      </p:sp>
      <p:sp>
        <p:nvSpPr>
          <p:cNvPr id="27" name="Rectangle 26">
            <a:extLst>
              <a:ext uri="{FF2B5EF4-FFF2-40B4-BE49-F238E27FC236}">
                <a16:creationId xmlns:a16="http://schemas.microsoft.com/office/drawing/2014/main" id="{37EBFB8B-BED2-490B-9D75-8B0156E2CBD5}"/>
              </a:ext>
            </a:extLst>
          </p:cNvPr>
          <p:cNvSpPr/>
          <p:nvPr/>
        </p:nvSpPr>
        <p:spPr>
          <a:xfrm>
            <a:off x="4426989" y="4249570"/>
            <a:ext cx="317716" cy="369332"/>
          </a:xfrm>
          <a:prstGeom prst="rect">
            <a:avLst/>
          </a:prstGeom>
        </p:spPr>
        <p:txBody>
          <a:bodyPr wrap="none">
            <a:spAutoFit/>
          </a:bodyPr>
          <a:lstStyle/>
          <a:p>
            <a:r>
              <a:rPr lang="el-GR" dirty="0">
                <a:latin typeface="Baskerville" panose="02020502070401020303" pitchFamily="18" charset="0"/>
                <a:ea typeface="Baskerville" panose="02020502070401020303" pitchFamily="18" charset="0"/>
              </a:rPr>
              <a:t>α</a:t>
            </a:r>
            <a:endParaRPr lang="en-US" dirty="0"/>
          </a:p>
        </p:txBody>
      </p:sp>
      <p:sp>
        <p:nvSpPr>
          <p:cNvPr id="28" name="Rectangle 27">
            <a:extLst>
              <a:ext uri="{FF2B5EF4-FFF2-40B4-BE49-F238E27FC236}">
                <a16:creationId xmlns:a16="http://schemas.microsoft.com/office/drawing/2014/main" id="{FF2D092B-A20A-4EE1-8AFA-4EBE8233FEA0}"/>
              </a:ext>
            </a:extLst>
          </p:cNvPr>
          <p:cNvSpPr/>
          <p:nvPr/>
        </p:nvSpPr>
        <p:spPr>
          <a:xfrm>
            <a:off x="4917215" y="4260797"/>
            <a:ext cx="317716" cy="369332"/>
          </a:xfrm>
          <a:prstGeom prst="rect">
            <a:avLst/>
          </a:prstGeom>
        </p:spPr>
        <p:txBody>
          <a:bodyPr wrap="none">
            <a:spAutoFit/>
          </a:bodyPr>
          <a:lstStyle/>
          <a:p>
            <a:r>
              <a:rPr lang="el-GR" dirty="0">
                <a:latin typeface="Baskerville" panose="02020502070401020303" pitchFamily="18" charset="0"/>
                <a:ea typeface="Baskerville" panose="02020502070401020303" pitchFamily="18" charset="0"/>
              </a:rPr>
              <a:t>α</a:t>
            </a:r>
            <a:endParaRPr lang="en-US" dirty="0"/>
          </a:p>
        </p:txBody>
      </p:sp>
      <p:sp>
        <p:nvSpPr>
          <p:cNvPr id="29" name="Rectangle 28">
            <a:extLst>
              <a:ext uri="{FF2B5EF4-FFF2-40B4-BE49-F238E27FC236}">
                <a16:creationId xmlns:a16="http://schemas.microsoft.com/office/drawing/2014/main" id="{101541ED-31CA-434B-9249-C875307B700B}"/>
              </a:ext>
            </a:extLst>
          </p:cNvPr>
          <p:cNvSpPr/>
          <p:nvPr/>
        </p:nvSpPr>
        <p:spPr>
          <a:xfrm>
            <a:off x="5390059" y="4278577"/>
            <a:ext cx="312906" cy="369332"/>
          </a:xfrm>
          <a:prstGeom prst="rect">
            <a:avLst/>
          </a:prstGeom>
        </p:spPr>
        <p:txBody>
          <a:bodyPr wrap="none">
            <a:spAutoFit/>
          </a:bodyPr>
          <a:lstStyle/>
          <a:p>
            <a:r>
              <a:rPr lang="el-GR" dirty="0">
                <a:latin typeface="Baskerville" panose="02020502070401020303" pitchFamily="18" charset="0"/>
                <a:ea typeface="Baskerville" panose="02020502070401020303" pitchFamily="18" charset="0"/>
              </a:rPr>
              <a:t>β</a:t>
            </a:r>
            <a:endParaRPr lang="en-US" dirty="0"/>
          </a:p>
        </p:txBody>
      </p:sp>
      <p:sp>
        <p:nvSpPr>
          <p:cNvPr id="30" name="Rectangle 29">
            <a:extLst>
              <a:ext uri="{FF2B5EF4-FFF2-40B4-BE49-F238E27FC236}">
                <a16:creationId xmlns:a16="http://schemas.microsoft.com/office/drawing/2014/main" id="{1ED5CDB6-21E8-47A7-B71C-3932B42752E9}"/>
              </a:ext>
            </a:extLst>
          </p:cNvPr>
          <p:cNvSpPr/>
          <p:nvPr/>
        </p:nvSpPr>
        <p:spPr>
          <a:xfrm>
            <a:off x="5849799" y="4278577"/>
            <a:ext cx="312906" cy="369332"/>
          </a:xfrm>
          <a:prstGeom prst="rect">
            <a:avLst/>
          </a:prstGeom>
        </p:spPr>
        <p:txBody>
          <a:bodyPr wrap="none">
            <a:spAutoFit/>
          </a:bodyPr>
          <a:lstStyle/>
          <a:p>
            <a:r>
              <a:rPr lang="el-GR" dirty="0">
                <a:latin typeface="Baskerville" panose="02020502070401020303" pitchFamily="18" charset="0"/>
                <a:ea typeface="Baskerville" panose="02020502070401020303" pitchFamily="18" charset="0"/>
              </a:rPr>
              <a:t>β</a:t>
            </a:r>
            <a:endParaRPr lang="en-US" dirty="0"/>
          </a:p>
        </p:txBody>
      </p:sp>
      <p:sp>
        <p:nvSpPr>
          <p:cNvPr id="31" name="Rectangle 30">
            <a:extLst>
              <a:ext uri="{FF2B5EF4-FFF2-40B4-BE49-F238E27FC236}">
                <a16:creationId xmlns:a16="http://schemas.microsoft.com/office/drawing/2014/main" id="{F4F1D670-05A8-4681-83BE-C453E5A8094E}"/>
              </a:ext>
            </a:extLst>
          </p:cNvPr>
          <p:cNvSpPr/>
          <p:nvPr/>
        </p:nvSpPr>
        <p:spPr>
          <a:xfrm>
            <a:off x="4447567" y="4816046"/>
            <a:ext cx="317716" cy="369332"/>
          </a:xfrm>
          <a:prstGeom prst="rect">
            <a:avLst/>
          </a:prstGeom>
        </p:spPr>
        <p:txBody>
          <a:bodyPr wrap="none">
            <a:spAutoFit/>
          </a:bodyPr>
          <a:lstStyle/>
          <a:p>
            <a:r>
              <a:rPr lang="el-GR" dirty="0">
                <a:latin typeface="Baskerville" panose="02020502070401020303" pitchFamily="18" charset="0"/>
                <a:ea typeface="Baskerville" panose="02020502070401020303" pitchFamily="18" charset="0"/>
              </a:rPr>
              <a:t>α</a:t>
            </a:r>
            <a:endParaRPr lang="en-US" dirty="0"/>
          </a:p>
        </p:txBody>
      </p:sp>
      <p:sp>
        <p:nvSpPr>
          <p:cNvPr id="32" name="Rectangle 31">
            <a:extLst>
              <a:ext uri="{FF2B5EF4-FFF2-40B4-BE49-F238E27FC236}">
                <a16:creationId xmlns:a16="http://schemas.microsoft.com/office/drawing/2014/main" id="{9B83E554-58FC-450E-9689-B7AC4A4C9159}"/>
              </a:ext>
            </a:extLst>
          </p:cNvPr>
          <p:cNvSpPr/>
          <p:nvPr/>
        </p:nvSpPr>
        <p:spPr>
          <a:xfrm>
            <a:off x="5362218" y="4819130"/>
            <a:ext cx="317716" cy="369332"/>
          </a:xfrm>
          <a:prstGeom prst="rect">
            <a:avLst/>
          </a:prstGeom>
        </p:spPr>
        <p:txBody>
          <a:bodyPr wrap="none">
            <a:spAutoFit/>
          </a:bodyPr>
          <a:lstStyle/>
          <a:p>
            <a:r>
              <a:rPr lang="el-GR" dirty="0">
                <a:latin typeface="Baskerville" panose="02020502070401020303" pitchFamily="18" charset="0"/>
                <a:ea typeface="Baskerville" panose="02020502070401020303" pitchFamily="18" charset="0"/>
              </a:rPr>
              <a:t>α</a:t>
            </a:r>
            <a:endParaRPr lang="en-US" dirty="0"/>
          </a:p>
        </p:txBody>
      </p:sp>
      <p:sp>
        <p:nvSpPr>
          <p:cNvPr id="33" name="Rectangle 32">
            <a:extLst>
              <a:ext uri="{FF2B5EF4-FFF2-40B4-BE49-F238E27FC236}">
                <a16:creationId xmlns:a16="http://schemas.microsoft.com/office/drawing/2014/main" id="{5729D513-DDB3-400A-9DE4-BED7972CBE4C}"/>
              </a:ext>
            </a:extLst>
          </p:cNvPr>
          <p:cNvSpPr/>
          <p:nvPr/>
        </p:nvSpPr>
        <p:spPr>
          <a:xfrm>
            <a:off x="4944549" y="5441327"/>
            <a:ext cx="312906" cy="369332"/>
          </a:xfrm>
          <a:prstGeom prst="rect">
            <a:avLst/>
          </a:prstGeom>
        </p:spPr>
        <p:txBody>
          <a:bodyPr wrap="none">
            <a:spAutoFit/>
          </a:bodyPr>
          <a:lstStyle/>
          <a:p>
            <a:r>
              <a:rPr lang="el-GR" dirty="0">
                <a:latin typeface="Baskerville" panose="02020502070401020303" pitchFamily="18" charset="0"/>
                <a:ea typeface="Baskerville" panose="02020502070401020303" pitchFamily="18" charset="0"/>
              </a:rPr>
              <a:t>β</a:t>
            </a:r>
            <a:endParaRPr lang="en-US" dirty="0"/>
          </a:p>
        </p:txBody>
      </p:sp>
      <p:sp>
        <p:nvSpPr>
          <p:cNvPr id="34" name="Rectangle 33">
            <a:extLst>
              <a:ext uri="{FF2B5EF4-FFF2-40B4-BE49-F238E27FC236}">
                <a16:creationId xmlns:a16="http://schemas.microsoft.com/office/drawing/2014/main" id="{CDCCC5CB-ECA5-4DBE-87C5-F28652AFCCE8}"/>
              </a:ext>
            </a:extLst>
          </p:cNvPr>
          <p:cNvSpPr/>
          <p:nvPr/>
        </p:nvSpPr>
        <p:spPr>
          <a:xfrm>
            <a:off x="5902595" y="5431803"/>
            <a:ext cx="312906" cy="369332"/>
          </a:xfrm>
          <a:prstGeom prst="rect">
            <a:avLst/>
          </a:prstGeom>
        </p:spPr>
        <p:txBody>
          <a:bodyPr wrap="none">
            <a:spAutoFit/>
          </a:bodyPr>
          <a:lstStyle/>
          <a:p>
            <a:r>
              <a:rPr lang="el-GR" dirty="0">
                <a:latin typeface="Baskerville" panose="02020502070401020303" pitchFamily="18" charset="0"/>
                <a:ea typeface="Baskerville" panose="02020502070401020303" pitchFamily="18" charset="0"/>
              </a:rPr>
              <a:t>β</a:t>
            </a:r>
            <a:endParaRPr lang="en-US" dirty="0"/>
          </a:p>
        </p:txBody>
      </p:sp>
      <p:sp>
        <p:nvSpPr>
          <p:cNvPr id="35" name="Rectangle 34">
            <a:extLst>
              <a:ext uri="{FF2B5EF4-FFF2-40B4-BE49-F238E27FC236}">
                <a16:creationId xmlns:a16="http://schemas.microsoft.com/office/drawing/2014/main" id="{3614EC21-DC5A-457C-8D41-AA446EC6E5E0}"/>
              </a:ext>
            </a:extLst>
          </p:cNvPr>
          <p:cNvSpPr/>
          <p:nvPr/>
        </p:nvSpPr>
        <p:spPr>
          <a:xfrm>
            <a:off x="4470598" y="5941175"/>
            <a:ext cx="317716" cy="369332"/>
          </a:xfrm>
          <a:prstGeom prst="rect">
            <a:avLst/>
          </a:prstGeom>
        </p:spPr>
        <p:txBody>
          <a:bodyPr wrap="none">
            <a:spAutoFit/>
          </a:bodyPr>
          <a:lstStyle/>
          <a:p>
            <a:r>
              <a:rPr lang="el-GR" dirty="0">
                <a:latin typeface="Baskerville" panose="02020502070401020303" pitchFamily="18" charset="0"/>
                <a:ea typeface="Baskerville" panose="02020502070401020303" pitchFamily="18" charset="0"/>
              </a:rPr>
              <a:t>α</a:t>
            </a:r>
            <a:endParaRPr lang="en-US" dirty="0"/>
          </a:p>
        </p:txBody>
      </p:sp>
      <p:sp>
        <p:nvSpPr>
          <p:cNvPr id="36" name="Rectangle 35">
            <a:extLst>
              <a:ext uri="{FF2B5EF4-FFF2-40B4-BE49-F238E27FC236}">
                <a16:creationId xmlns:a16="http://schemas.microsoft.com/office/drawing/2014/main" id="{474369A1-252D-4CC0-8A95-59C831F88BC7}"/>
              </a:ext>
            </a:extLst>
          </p:cNvPr>
          <p:cNvSpPr/>
          <p:nvPr/>
        </p:nvSpPr>
        <p:spPr>
          <a:xfrm>
            <a:off x="5385249" y="5944259"/>
            <a:ext cx="317716" cy="369332"/>
          </a:xfrm>
          <a:prstGeom prst="rect">
            <a:avLst/>
          </a:prstGeom>
        </p:spPr>
        <p:txBody>
          <a:bodyPr wrap="none">
            <a:spAutoFit/>
          </a:bodyPr>
          <a:lstStyle/>
          <a:p>
            <a:r>
              <a:rPr lang="el-GR" dirty="0">
                <a:latin typeface="Baskerville" panose="02020502070401020303" pitchFamily="18" charset="0"/>
                <a:ea typeface="Baskerville" panose="02020502070401020303" pitchFamily="18" charset="0"/>
              </a:rPr>
              <a:t>α</a:t>
            </a:r>
            <a:endParaRPr lang="en-US" dirty="0"/>
          </a:p>
        </p:txBody>
      </p:sp>
      <p:sp>
        <p:nvSpPr>
          <p:cNvPr id="37" name="Rectangle 36">
            <a:extLst>
              <a:ext uri="{FF2B5EF4-FFF2-40B4-BE49-F238E27FC236}">
                <a16:creationId xmlns:a16="http://schemas.microsoft.com/office/drawing/2014/main" id="{A74FEC3B-256F-4F9D-A79B-AD95FA5A8B2A}"/>
              </a:ext>
            </a:extLst>
          </p:cNvPr>
          <p:cNvSpPr/>
          <p:nvPr/>
        </p:nvSpPr>
        <p:spPr>
          <a:xfrm>
            <a:off x="4935362" y="5979706"/>
            <a:ext cx="312906" cy="369332"/>
          </a:xfrm>
          <a:prstGeom prst="rect">
            <a:avLst/>
          </a:prstGeom>
        </p:spPr>
        <p:txBody>
          <a:bodyPr wrap="none">
            <a:spAutoFit/>
          </a:bodyPr>
          <a:lstStyle/>
          <a:p>
            <a:r>
              <a:rPr lang="el-GR" dirty="0">
                <a:latin typeface="Baskerville" panose="02020502070401020303" pitchFamily="18" charset="0"/>
                <a:ea typeface="Baskerville" panose="02020502070401020303" pitchFamily="18" charset="0"/>
              </a:rPr>
              <a:t>β</a:t>
            </a:r>
            <a:endParaRPr lang="en-US" dirty="0"/>
          </a:p>
        </p:txBody>
      </p:sp>
      <p:sp>
        <p:nvSpPr>
          <p:cNvPr id="38" name="Rectangle 37">
            <a:extLst>
              <a:ext uri="{FF2B5EF4-FFF2-40B4-BE49-F238E27FC236}">
                <a16:creationId xmlns:a16="http://schemas.microsoft.com/office/drawing/2014/main" id="{92B421F7-405A-4656-9A62-B069029EB8FF}"/>
              </a:ext>
            </a:extLst>
          </p:cNvPr>
          <p:cNvSpPr/>
          <p:nvPr/>
        </p:nvSpPr>
        <p:spPr>
          <a:xfrm>
            <a:off x="5893408" y="5970182"/>
            <a:ext cx="312906" cy="369332"/>
          </a:xfrm>
          <a:prstGeom prst="rect">
            <a:avLst/>
          </a:prstGeom>
        </p:spPr>
        <p:txBody>
          <a:bodyPr wrap="none">
            <a:spAutoFit/>
          </a:bodyPr>
          <a:lstStyle/>
          <a:p>
            <a:r>
              <a:rPr lang="el-GR" dirty="0">
                <a:latin typeface="Baskerville" panose="02020502070401020303" pitchFamily="18" charset="0"/>
                <a:ea typeface="Baskerville" panose="02020502070401020303" pitchFamily="18" charset="0"/>
              </a:rPr>
              <a:t>β</a:t>
            </a:r>
            <a:endParaRPr lang="en-US" dirty="0"/>
          </a:p>
        </p:txBody>
      </p:sp>
      <p:sp>
        <p:nvSpPr>
          <p:cNvPr id="59" name="Rectangle 58">
            <a:extLst>
              <a:ext uri="{FF2B5EF4-FFF2-40B4-BE49-F238E27FC236}">
                <a16:creationId xmlns:a16="http://schemas.microsoft.com/office/drawing/2014/main" id="{82508632-3B89-430F-AB12-B557C8CF4AFB}"/>
              </a:ext>
            </a:extLst>
          </p:cNvPr>
          <p:cNvSpPr/>
          <p:nvPr/>
        </p:nvSpPr>
        <p:spPr>
          <a:xfrm>
            <a:off x="4917683" y="4835983"/>
            <a:ext cx="317716" cy="369332"/>
          </a:xfrm>
          <a:prstGeom prst="rect">
            <a:avLst/>
          </a:prstGeom>
        </p:spPr>
        <p:txBody>
          <a:bodyPr wrap="none">
            <a:spAutoFit/>
          </a:bodyPr>
          <a:lstStyle/>
          <a:p>
            <a:r>
              <a:rPr lang="el-GR" dirty="0">
                <a:latin typeface="Baskerville" panose="02020502070401020303" pitchFamily="18" charset="0"/>
                <a:ea typeface="Baskerville" panose="02020502070401020303" pitchFamily="18" charset="0"/>
              </a:rPr>
              <a:t>α</a:t>
            </a:r>
            <a:endParaRPr lang="en-US" dirty="0"/>
          </a:p>
        </p:txBody>
      </p:sp>
      <p:sp>
        <p:nvSpPr>
          <p:cNvPr id="60" name="Rectangle 59">
            <a:extLst>
              <a:ext uri="{FF2B5EF4-FFF2-40B4-BE49-F238E27FC236}">
                <a16:creationId xmlns:a16="http://schemas.microsoft.com/office/drawing/2014/main" id="{C63F2098-15A9-4AA3-AA19-470F814EC919}"/>
              </a:ext>
            </a:extLst>
          </p:cNvPr>
          <p:cNvSpPr/>
          <p:nvPr/>
        </p:nvSpPr>
        <p:spPr>
          <a:xfrm>
            <a:off x="5832334" y="4839067"/>
            <a:ext cx="317716" cy="369332"/>
          </a:xfrm>
          <a:prstGeom prst="rect">
            <a:avLst/>
          </a:prstGeom>
        </p:spPr>
        <p:txBody>
          <a:bodyPr wrap="none">
            <a:spAutoFit/>
          </a:bodyPr>
          <a:lstStyle/>
          <a:p>
            <a:r>
              <a:rPr lang="el-GR" dirty="0">
                <a:latin typeface="Baskerville" panose="02020502070401020303" pitchFamily="18" charset="0"/>
                <a:ea typeface="Baskerville" panose="02020502070401020303" pitchFamily="18" charset="0"/>
              </a:rPr>
              <a:t>α</a:t>
            </a:r>
            <a:endParaRPr lang="en-US" dirty="0"/>
          </a:p>
        </p:txBody>
      </p:sp>
      <p:sp>
        <p:nvSpPr>
          <p:cNvPr id="61" name="Rectangle 60">
            <a:extLst>
              <a:ext uri="{FF2B5EF4-FFF2-40B4-BE49-F238E27FC236}">
                <a16:creationId xmlns:a16="http://schemas.microsoft.com/office/drawing/2014/main" id="{BCFB773A-DF81-41D7-A3D6-2BBE35B16616}"/>
              </a:ext>
            </a:extLst>
          </p:cNvPr>
          <p:cNvSpPr/>
          <p:nvPr/>
        </p:nvSpPr>
        <p:spPr>
          <a:xfrm>
            <a:off x="4465067" y="5462101"/>
            <a:ext cx="312906" cy="369332"/>
          </a:xfrm>
          <a:prstGeom prst="rect">
            <a:avLst/>
          </a:prstGeom>
        </p:spPr>
        <p:txBody>
          <a:bodyPr wrap="none">
            <a:spAutoFit/>
          </a:bodyPr>
          <a:lstStyle/>
          <a:p>
            <a:r>
              <a:rPr lang="el-GR" dirty="0">
                <a:latin typeface="Baskerville" panose="02020502070401020303" pitchFamily="18" charset="0"/>
                <a:ea typeface="Baskerville" panose="02020502070401020303" pitchFamily="18" charset="0"/>
              </a:rPr>
              <a:t>β</a:t>
            </a:r>
            <a:endParaRPr lang="en-US" dirty="0"/>
          </a:p>
        </p:txBody>
      </p:sp>
      <p:sp>
        <p:nvSpPr>
          <p:cNvPr id="62" name="Rectangle 61">
            <a:extLst>
              <a:ext uri="{FF2B5EF4-FFF2-40B4-BE49-F238E27FC236}">
                <a16:creationId xmlns:a16="http://schemas.microsoft.com/office/drawing/2014/main" id="{E2E072AB-3AF2-411B-B121-B8559F784493}"/>
              </a:ext>
            </a:extLst>
          </p:cNvPr>
          <p:cNvSpPr/>
          <p:nvPr/>
        </p:nvSpPr>
        <p:spPr>
          <a:xfrm>
            <a:off x="5423113" y="5452577"/>
            <a:ext cx="312906" cy="369332"/>
          </a:xfrm>
          <a:prstGeom prst="rect">
            <a:avLst/>
          </a:prstGeom>
        </p:spPr>
        <p:txBody>
          <a:bodyPr wrap="none">
            <a:spAutoFit/>
          </a:bodyPr>
          <a:lstStyle/>
          <a:p>
            <a:r>
              <a:rPr lang="el-GR" dirty="0">
                <a:latin typeface="Baskerville" panose="02020502070401020303" pitchFamily="18" charset="0"/>
                <a:ea typeface="Baskerville" panose="02020502070401020303" pitchFamily="18" charset="0"/>
              </a:rPr>
              <a:t>β</a:t>
            </a:r>
            <a:endParaRPr lang="en-US" dirty="0"/>
          </a:p>
        </p:txBody>
      </p:sp>
      <p:sp>
        <p:nvSpPr>
          <p:cNvPr id="63" name="TextBox 62">
            <a:extLst>
              <a:ext uri="{FF2B5EF4-FFF2-40B4-BE49-F238E27FC236}">
                <a16:creationId xmlns:a16="http://schemas.microsoft.com/office/drawing/2014/main" id="{119A4028-702C-4352-8B7F-4B92C330D9F5}"/>
              </a:ext>
            </a:extLst>
          </p:cNvPr>
          <p:cNvSpPr txBox="1"/>
          <p:nvPr/>
        </p:nvSpPr>
        <p:spPr>
          <a:xfrm>
            <a:off x="6930727" y="911134"/>
            <a:ext cx="5261273" cy="2769989"/>
          </a:xfrm>
          <a:prstGeom prst="rect">
            <a:avLst/>
          </a:prstGeom>
          <a:noFill/>
        </p:spPr>
        <p:txBody>
          <a:bodyPr wrap="square" rtlCol="0">
            <a:spAutoFit/>
          </a:bodyPr>
          <a:lstStyle/>
          <a:p>
            <a:pPr>
              <a:spcAft>
                <a:spcPts val="600"/>
              </a:spcAft>
            </a:pPr>
            <a:r>
              <a:rPr lang="en-US" u="sng" dirty="0">
                <a:latin typeface="Baskerville" panose="02020502070401020303" pitchFamily="18" charset="0"/>
                <a:ea typeface="Baskerville" panose="02020502070401020303" pitchFamily="18" charset="0"/>
              </a:rPr>
              <a:t>Linear Hints:</a:t>
            </a:r>
            <a:endParaRPr lang="en-US" baseline="-25000" dirty="0">
              <a:latin typeface="Baskerville" panose="02020502070401020303" pitchFamily="18" charset="0"/>
              <a:ea typeface="Baskerville" panose="02020502070401020303" pitchFamily="18" charset="0"/>
            </a:endParaRPr>
          </a:p>
          <a:p>
            <a:pPr marL="285750" indent="-285750">
              <a:spcAft>
                <a:spcPts val="600"/>
              </a:spcAft>
              <a:buFont typeface="Arial" panose="020B0604020202020204" pitchFamily="34" charset="0"/>
              <a:buChar char="•"/>
            </a:pPr>
            <a:r>
              <a:rPr lang="en-US" dirty="0">
                <a:latin typeface="Baskerville" panose="02020502070401020303" pitchFamily="18" charset="0"/>
                <a:ea typeface="Baskerville" panose="02020502070401020303" pitchFamily="18" charset="0"/>
              </a:rPr>
              <a:t>Suppose an omnipotent entity could give us a </a:t>
            </a:r>
            <a:r>
              <a:rPr lang="en-US" b="1" dirty="0">
                <a:solidFill>
                  <a:srgbClr val="00B050"/>
                </a:solidFill>
                <a:latin typeface="Baskerville" panose="02020502070401020303" pitchFamily="18" charset="0"/>
                <a:ea typeface="Baskerville" panose="02020502070401020303" pitchFamily="18" charset="0"/>
              </a:rPr>
              <a:t>hint</a:t>
            </a:r>
          </a:p>
          <a:p>
            <a:pPr marL="742950" lvl="1" indent="-285750">
              <a:spcAft>
                <a:spcPts val="600"/>
              </a:spcAft>
              <a:buFont typeface="Arial" panose="020B0604020202020204" pitchFamily="34" charset="0"/>
              <a:buChar char="•"/>
            </a:pPr>
            <a:r>
              <a:rPr lang="en-US" b="1" dirty="0">
                <a:solidFill>
                  <a:srgbClr val="000000"/>
                </a:solidFill>
                <a:latin typeface="Baskerville" panose="02020502070401020303" pitchFamily="18" charset="0"/>
                <a:ea typeface="Baskerville" panose="02020502070401020303" pitchFamily="18" charset="0"/>
              </a:rPr>
              <a:t> </a:t>
            </a:r>
            <a:r>
              <a:rPr lang="en-US" dirty="0">
                <a:solidFill>
                  <a:srgbClr val="000000"/>
                </a:solidFill>
                <a:latin typeface="Baskerville" panose="02020502070401020303" pitchFamily="18" charset="0"/>
                <a:ea typeface="Baskerville" panose="02020502070401020303" pitchFamily="18" charset="0"/>
              </a:rPr>
              <a:t>Hint helps us make trade-offs between fairness and efficiency</a:t>
            </a:r>
            <a:endParaRPr lang="en-US" b="1" dirty="0">
              <a:solidFill>
                <a:srgbClr val="000000"/>
              </a:solidFill>
              <a:latin typeface="Baskerville" panose="02020502070401020303" pitchFamily="18" charset="0"/>
              <a:ea typeface="Baskerville" panose="02020502070401020303" pitchFamily="18" charset="0"/>
            </a:endParaRPr>
          </a:p>
          <a:p>
            <a:pPr marL="285750" indent="-285750">
              <a:spcAft>
                <a:spcPts val="600"/>
              </a:spcAft>
              <a:buFont typeface="Arial" panose="020B0604020202020204" pitchFamily="34" charset="0"/>
              <a:buChar char="•"/>
            </a:pPr>
            <a:r>
              <a:rPr lang="en-US" u="sng" dirty="0">
                <a:latin typeface="Baskerville" panose="02020502070401020303" pitchFamily="18" charset="0"/>
                <a:ea typeface="Baskerville" panose="02020502070401020303" pitchFamily="18" charset="0"/>
              </a:rPr>
              <a:t>New Value </a:t>
            </a:r>
            <a:r>
              <a:rPr lang="en-US" dirty="0">
                <a:latin typeface="Baskerville" panose="02020502070401020303" pitchFamily="18" charset="0"/>
                <a:ea typeface="Baskerville" panose="02020502070401020303" pitchFamily="18" charset="0"/>
              </a:rPr>
              <a:t>of recommendation: &lt;</a:t>
            </a:r>
            <a:r>
              <a:rPr lang="en-US" b="1" dirty="0" err="1">
                <a:latin typeface="Baskerville" panose="02020502070401020303" pitchFamily="18" charset="0"/>
                <a:ea typeface="Baskerville" panose="02020502070401020303" pitchFamily="18" charset="0"/>
              </a:rPr>
              <a:t>r</a:t>
            </a:r>
            <a:r>
              <a:rPr lang="en-US" b="1" baseline="-25000" dirty="0" err="1">
                <a:latin typeface="Baskerville" panose="02020502070401020303" pitchFamily="18" charset="0"/>
                <a:ea typeface="Baskerville" panose="02020502070401020303" pitchFamily="18" charset="0"/>
              </a:rPr>
              <a:t>i</a:t>
            </a:r>
            <a:r>
              <a:rPr lang="en-US" b="1" dirty="0">
                <a:latin typeface="Baskerville" panose="02020502070401020303" pitchFamily="18" charset="0"/>
                <a:ea typeface="Baskerville" panose="02020502070401020303" pitchFamily="18" charset="0"/>
              </a:rPr>
              <a:t> , </a:t>
            </a:r>
            <a:r>
              <a:rPr lang="en-US" b="1" dirty="0" err="1">
                <a:latin typeface="Baskerville" panose="02020502070401020303" pitchFamily="18" charset="0"/>
                <a:ea typeface="Baskerville" panose="02020502070401020303" pitchFamily="18" charset="0"/>
              </a:rPr>
              <a:t>u</a:t>
            </a:r>
            <a:r>
              <a:rPr lang="en-US" b="1" baseline="-25000" dirty="0" err="1">
                <a:latin typeface="Baskerville" panose="02020502070401020303" pitchFamily="18" charset="0"/>
                <a:ea typeface="Baskerville" panose="02020502070401020303" pitchFamily="18" charset="0"/>
              </a:rPr>
              <a:t>i</a:t>
            </a:r>
            <a:r>
              <a:rPr lang="en-US" b="1" baseline="-25000" dirty="0">
                <a:latin typeface="Baskerville" panose="02020502070401020303" pitchFamily="18" charset="0"/>
                <a:ea typeface="Baskerville" panose="02020502070401020303" pitchFamily="18" charset="0"/>
              </a:rPr>
              <a:t> </a:t>
            </a:r>
            <a:r>
              <a:rPr lang="en-US" dirty="0">
                <a:latin typeface="Baskerville" panose="02020502070401020303" pitchFamily="18" charset="0"/>
                <a:ea typeface="Baskerville" panose="02020502070401020303" pitchFamily="18" charset="0"/>
              </a:rPr>
              <a:t>+ </a:t>
            </a:r>
            <a:r>
              <a:rPr lang="en-US" b="1" dirty="0">
                <a:solidFill>
                  <a:srgbClr val="00B050"/>
                </a:solidFill>
                <a:latin typeface="Baskerville" panose="02020502070401020303" pitchFamily="18" charset="0"/>
                <a:ea typeface="Baskerville" panose="02020502070401020303" pitchFamily="18" charset="0"/>
              </a:rPr>
              <a:t>f</a:t>
            </a:r>
            <a:r>
              <a:rPr lang="en-US" b="1" baseline="-25000" dirty="0">
                <a:solidFill>
                  <a:srgbClr val="00B050"/>
                </a:solidFill>
                <a:latin typeface="Baskerville" panose="02020502070401020303" pitchFamily="18" charset="0"/>
                <a:ea typeface="Baskerville" panose="02020502070401020303" pitchFamily="18" charset="0"/>
              </a:rPr>
              <a:t>i</a:t>
            </a:r>
            <a:r>
              <a:rPr lang="en-US" b="1" baseline="-25000" dirty="0">
                <a:latin typeface="Baskerville" panose="02020502070401020303" pitchFamily="18" charset="0"/>
                <a:ea typeface="Baskerville" panose="02020502070401020303" pitchFamily="18" charset="0"/>
              </a:rPr>
              <a:t> </a:t>
            </a:r>
            <a:r>
              <a:rPr lang="en-US" b="1" dirty="0">
                <a:latin typeface="Baskerville" panose="02020502070401020303" pitchFamily="18" charset="0"/>
                <a:ea typeface="Baskerville" panose="02020502070401020303" pitchFamily="18" charset="0"/>
              </a:rPr>
              <a:t>&gt;</a:t>
            </a:r>
            <a:endParaRPr lang="en-US" b="1" baseline="-25000" dirty="0">
              <a:latin typeface="Baskerville" panose="02020502070401020303" pitchFamily="18" charset="0"/>
              <a:ea typeface="Baskerville" panose="02020502070401020303" pitchFamily="18" charset="0"/>
            </a:endParaRPr>
          </a:p>
          <a:p>
            <a:pPr marL="742950" lvl="1" indent="-285750">
              <a:spcAft>
                <a:spcPts val="600"/>
              </a:spcAft>
              <a:buFont typeface="Arial" panose="020B0604020202020204" pitchFamily="34" charset="0"/>
              <a:buChar char="•"/>
            </a:pPr>
            <a:r>
              <a:rPr lang="en-US" dirty="0">
                <a:latin typeface="Baskerville" panose="02020502070401020303" pitchFamily="18" charset="0"/>
                <a:ea typeface="Baskerville" panose="02020502070401020303" pitchFamily="18" charset="0"/>
              </a:rPr>
              <a:t>Value to </a:t>
            </a:r>
            <a:r>
              <a:rPr lang="en-US" dirty="0" err="1">
                <a:latin typeface="Baskerville" panose="02020502070401020303" pitchFamily="18" charset="0"/>
                <a:ea typeface="Baskerville" panose="02020502070401020303" pitchFamily="18" charset="0"/>
              </a:rPr>
              <a:t>B</a:t>
            </a:r>
            <a:r>
              <a:rPr lang="en-US" baseline="-25000" dirty="0" err="1">
                <a:latin typeface="Baskerville" panose="02020502070401020303" pitchFamily="18" charset="0"/>
                <a:ea typeface="Baskerville" panose="02020502070401020303" pitchFamily="18" charset="0"/>
              </a:rPr>
              <a:t>j</a:t>
            </a:r>
            <a:r>
              <a:rPr lang="en-US" dirty="0">
                <a:latin typeface="Baskerville" panose="02020502070401020303" pitchFamily="18" charset="0"/>
                <a:ea typeface="Baskerville" panose="02020502070401020303" pitchFamily="18" charset="0"/>
              </a:rPr>
              <a:t> is still </a:t>
            </a:r>
            <a:r>
              <a:rPr lang="en-US" dirty="0" err="1">
                <a:latin typeface="Baskerville" panose="02020502070401020303" pitchFamily="18" charset="0"/>
                <a:ea typeface="Baskerville" panose="02020502070401020303" pitchFamily="18" charset="0"/>
              </a:rPr>
              <a:t>r</a:t>
            </a:r>
            <a:r>
              <a:rPr lang="en-US" baseline="-25000" dirty="0" err="1">
                <a:latin typeface="Baskerville" panose="02020502070401020303" pitchFamily="18" charset="0"/>
                <a:ea typeface="Baskerville" panose="02020502070401020303" pitchFamily="18" charset="0"/>
              </a:rPr>
              <a:t>i,j</a:t>
            </a:r>
            <a:r>
              <a:rPr lang="en-US" baseline="-25000" dirty="0">
                <a:latin typeface="Baskerville" panose="02020502070401020303" pitchFamily="18" charset="0"/>
                <a:ea typeface="Baskerville" panose="02020502070401020303" pitchFamily="18" charset="0"/>
              </a:rPr>
              <a:t> </a:t>
            </a:r>
            <a:r>
              <a:rPr lang="en-US" dirty="0" err="1">
                <a:latin typeface="Baskerville" panose="02020502070401020303" pitchFamily="18" charset="0"/>
                <a:ea typeface="Baskerville" panose="02020502070401020303" pitchFamily="18" charset="0"/>
              </a:rPr>
              <a:t>u</a:t>
            </a:r>
            <a:r>
              <a:rPr lang="en-US" baseline="-25000" dirty="0" err="1">
                <a:latin typeface="Baskerville" panose="02020502070401020303" pitchFamily="18" charset="0"/>
                <a:ea typeface="Baskerville" panose="02020502070401020303" pitchFamily="18" charset="0"/>
              </a:rPr>
              <a:t>i,j</a:t>
            </a:r>
            <a:endParaRPr lang="en-US" baseline="-25000" dirty="0">
              <a:latin typeface="Baskerville" panose="02020502070401020303" pitchFamily="18" charset="0"/>
              <a:ea typeface="Baskerville" panose="02020502070401020303" pitchFamily="18" charset="0"/>
            </a:endParaRPr>
          </a:p>
          <a:p>
            <a:pPr marL="742950" lvl="1" indent="-285750">
              <a:spcAft>
                <a:spcPts val="600"/>
              </a:spcAft>
              <a:buFont typeface="Arial" panose="020B0604020202020204" pitchFamily="34" charset="0"/>
              <a:buChar char="•"/>
            </a:pPr>
            <a:endParaRPr lang="en-US" dirty="0">
              <a:latin typeface="Baskerville" panose="02020502070401020303" pitchFamily="18" charset="0"/>
              <a:ea typeface="Baskerville" panose="02020502070401020303" pitchFamily="18" charset="0"/>
            </a:endParaRPr>
          </a:p>
          <a:p>
            <a:pPr lvl="1">
              <a:spcAft>
                <a:spcPts val="600"/>
              </a:spcAft>
            </a:pPr>
            <a:endParaRPr lang="en-US" dirty="0">
              <a:latin typeface="Baskerville" panose="02020502070401020303" pitchFamily="18" charset="0"/>
              <a:ea typeface="Baskerville" panose="02020502070401020303" pitchFamily="18" charset="0"/>
            </a:endParaRPr>
          </a:p>
        </p:txBody>
      </p:sp>
      <p:graphicFrame>
        <p:nvGraphicFramePr>
          <p:cNvPr id="64" name="Table 63">
            <a:extLst>
              <a:ext uri="{FF2B5EF4-FFF2-40B4-BE49-F238E27FC236}">
                <a16:creationId xmlns:a16="http://schemas.microsoft.com/office/drawing/2014/main" id="{7A621A1E-EC98-436E-9BD1-4874C542A0D6}"/>
              </a:ext>
            </a:extLst>
          </p:cNvPr>
          <p:cNvGraphicFramePr>
            <a:graphicFrameLocks noGrp="1"/>
          </p:cNvGraphicFramePr>
          <p:nvPr>
            <p:extLst>
              <p:ext uri="{D42A27DB-BD31-4B8C-83A1-F6EECF244321}">
                <p14:modId xmlns:p14="http://schemas.microsoft.com/office/powerpoint/2010/main" val="2169273757"/>
              </p:ext>
            </p:extLst>
          </p:nvPr>
        </p:nvGraphicFramePr>
        <p:xfrm>
          <a:off x="6883458" y="3127937"/>
          <a:ext cx="1908404" cy="3355434"/>
        </p:xfrm>
        <a:graphic>
          <a:graphicData uri="http://schemas.openxmlformats.org/drawingml/2006/table">
            <a:tbl>
              <a:tblPr firstRow="1" bandRow="1">
                <a:tableStyleId>{00A15C55-8517-42AA-B614-E9B94910E393}</a:tableStyleId>
              </a:tblPr>
              <a:tblGrid>
                <a:gridCol w="477101">
                  <a:extLst>
                    <a:ext uri="{9D8B030D-6E8A-4147-A177-3AD203B41FA5}">
                      <a16:colId xmlns:a16="http://schemas.microsoft.com/office/drawing/2014/main" val="3457313363"/>
                    </a:ext>
                  </a:extLst>
                </a:gridCol>
                <a:gridCol w="477101">
                  <a:extLst>
                    <a:ext uri="{9D8B030D-6E8A-4147-A177-3AD203B41FA5}">
                      <a16:colId xmlns:a16="http://schemas.microsoft.com/office/drawing/2014/main" val="416593576"/>
                    </a:ext>
                  </a:extLst>
                </a:gridCol>
                <a:gridCol w="477101">
                  <a:extLst>
                    <a:ext uri="{9D8B030D-6E8A-4147-A177-3AD203B41FA5}">
                      <a16:colId xmlns:a16="http://schemas.microsoft.com/office/drawing/2014/main" val="1964919395"/>
                    </a:ext>
                  </a:extLst>
                </a:gridCol>
                <a:gridCol w="477101">
                  <a:extLst>
                    <a:ext uri="{9D8B030D-6E8A-4147-A177-3AD203B41FA5}">
                      <a16:colId xmlns:a16="http://schemas.microsoft.com/office/drawing/2014/main" val="2956801750"/>
                    </a:ext>
                  </a:extLst>
                </a:gridCol>
              </a:tblGrid>
              <a:tr h="559239">
                <a:tc>
                  <a:txBody>
                    <a:bodyPr/>
                    <a:lstStyle/>
                    <a:p>
                      <a:r>
                        <a:rPr lang="en-US" dirty="0"/>
                        <a:t>B</a:t>
                      </a:r>
                      <a:r>
                        <a:rPr lang="en-US" baseline="-25000" dirty="0"/>
                        <a:t>1</a:t>
                      </a:r>
                    </a:p>
                  </a:txBody>
                  <a:tcPr/>
                </a:tc>
                <a:tc>
                  <a:txBody>
                    <a:bodyPr/>
                    <a:lstStyle/>
                    <a:p>
                      <a:r>
                        <a:rPr lang="en-US" dirty="0"/>
                        <a:t>B</a:t>
                      </a:r>
                      <a:r>
                        <a:rPr lang="en-US" baseline="-25000" dirty="0"/>
                        <a:t>2</a:t>
                      </a:r>
                    </a:p>
                  </a:txBody>
                  <a:tcPr/>
                </a:tc>
                <a:tc>
                  <a:txBody>
                    <a:bodyPr/>
                    <a:lstStyle/>
                    <a:p>
                      <a:r>
                        <a:rPr lang="en-US" dirty="0"/>
                        <a:t>B</a:t>
                      </a:r>
                      <a:r>
                        <a:rPr lang="en-US" baseline="-25000" dirty="0"/>
                        <a:t>3</a:t>
                      </a:r>
                    </a:p>
                  </a:txBody>
                  <a:tcPr/>
                </a:tc>
                <a:tc>
                  <a:txBody>
                    <a:bodyPr/>
                    <a:lstStyle/>
                    <a:p>
                      <a:r>
                        <a:rPr lang="en-US" dirty="0"/>
                        <a:t>B</a:t>
                      </a:r>
                      <a:r>
                        <a:rPr lang="en-US" baseline="-25000" dirty="0"/>
                        <a:t>4</a:t>
                      </a:r>
                    </a:p>
                  </a:txBody>
                  <a:tcPr/>
                </a:tc>
                <a:extLst>
                  <a:ext uri="{0D108BD9-81ED-4DB2-BD59-A6C34878D82A}">
                    <a16:rowId xmlns:a16="http://schemas.microsoft.com/office/drawing/2014/main" val="877159896"/>
                  </a:ext>
                </a:extLst>
              </a:tr>
              <a:tr h="559239">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359109374"/>
                  </a:ext>
                </a:extLst>
              </a:tr>
              <a:tr h="559239">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34902708"/>
                  </a:ext>
                </a:extLst>
              </a:tr>
              <a:tr h="559239">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261439467"/>
                  </a:ext>
                </a:extLst>
              </a:tr>
              <a:tr h="559239">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151901471"/>
                  </a:ext>
                </a:extLst>
              </a:tr>
              <a:tr h="559239">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779177016"/>
                  </a:ext>
                </a:extLst>
              </a:tr>
            </a:tbl>
          </a:graphicData>
        </a:graphic>
      </p:graphicFrame>
      <p:sp>
        <p:nvSpPr>
          <p:cNvPr id="65" name="Rectangle 64">
            <a:extLst>
              <a:ext uri="{FF2B5EF4-FFF2-40B4-BE49-F238E27FC236}">
                <a16:creationId xmlns:a16="http://schemas.microsoft.com/office/drawing/2014/main" id="{1833C002-85A8-40EC-8E67-52DF4B4A3E64}"/>
              </a:ext>
            </a:extLst>
          </p:cNvPr>
          <p:cNvSpPr/>
          <p:nvPr/>
        </p:nvSpPr>
        <p:spPr>
          <a:xfrm>
            <a:off x="6495317" y="3749396"/>
            <a:ext cx="324128" cy="369332"/>
          </a:xfrm>
          <a:prstGeom prst="rect">
            <a:avLst/>
          </a:prstGeom>
        </p:spPr>
        <p:txBody>
          <a:bodyPr wrap="none">
            <a:spAutoFit/>
          </a:bodyPr>
          <a:lstStyle/>
          <a:p>
            <a:r>
              <a:rPr lang="en-US" b="1" dirty="0">
                <a:solidFill>
                  <a:srgbClr val="00B050"/>
                </a:solidFill>
                <a:latin typeface="Baskerville" panose="02020502070401020303"/>
              </a:rPr>
              <a:t>f</a:t>
            </a:r>
            <a:r>
              <a:rPr lang="en-US" b="1" baseline="-25000" dirty="0">
                <a:solidFill>
                  <a:srgbClr val="00B050"/>
                </a:solidFill>
                <a:latin typeface="Baskerville" panose="02020502070401020303"/>
              </a:rPr>
              <a:t>1</a:t>
            </a:r>
          </a:p>
        </p:txBody>
      </p:sp>
      <p:sp>
        <p:nvSpPr>
          <p:cNvPr id="70" name="Rectangle 69">
            <a:extLst>
              <a:ext uri="{FF2B5EF4-FFF2-40B4-BE49-F238E27FC236}">
                <a16:creationId xmlns:a16="http://schemas.microsoft.com/office/drawing/2014/main" id="{97F4A6BA-E25F-4802-91B5-8020056F0B84}"/>
              </a:ext>
            </a:extLst>
          </p:cNvPr>
          <p:cNvSpPr/>
          <p:nvPr/>
        </p:nvSpPr>
        <p:spPr>
          <a:xfrm>
            <a:off x="6948162" y="3830488"/>
            <a:ext cx="425116" cy="369332"/>
          </a:xfrm>
          <a:prstGeom prst="rect">
            <a:avLst/>
          </a:prstGeom>
        </p:spPr>
        <p:txBody>
          <a:bodyPr wrap="none">
            <a:spAutoFit/>
          </a:bodyPr>
          <a:lstStyle/>
          <a:p>
            <a:r>
              <a:rPr lang="en-US" dirty="0">
                <a:latin typeface="Cambria Math" panose="02040503050406030204" pitchFamily="18" charset="0"/>
                <a:ea typeface="Cambria Math" panose="02040503050406030204" pitchFamily="18" charset="0"/>
              </a:rPr>
              <a:t>f</a:t>
            </a:r>
            <a:r>
              <a:rPr lang="en-US" baseline="-25000" dirty="0">
                <a:latin typeface="Cambria Math" panose="02040503050406030204" pitchFamily="18" charset="0"/>
                <a:ea typeface="Cambria Math" panose="02040503050406030204" pitchFamily="18" charset="0"/>
              </a:rPr>
              <a:t>11</a:t>
            </a:r>
            <a:endParaRPr lang="en-US" baseline="-25000" dirty="0"/>
          </a:p>
        </p:txBody>
      </p:sp>
      <p:sp>
        <p:nvSpPr>
          <p:cNvPr id="71" name="Rectangle 70">
            <a:extLst>
              <a:ext uri="{FF2B5EF4-FFF2-40B4-BE49-F238E27FC236}">
                <a16:creationId xmlns:a16="http://schemas.microsoft.com/office/drawing/2014/main" id="{C0C60E45-B984-4CB3-997B-07AEB540FBCD}"/>
              </a:ext>
            </a:extLst>
          </p:cNvPr>
          <p:cNvSpPr/>
          <p:nvPr/>
        </p:nvSpPr>
        <p:spPr>
          <a:xfrm>
            <a:off x="7404651" y="3833250"/>
            <a:ext cx="425116" cy="369332"/>
          </a:xfrm>
          <a:prstGeom prst="rect">
            <a:avLst/>
          </a:prstGeom>
        </p:spPr>
        <p:txBody>
          <a:bodyPr wrap="none">
            <a:spAutoFit/>
          </a:bodyPr>
          <a:lstStyle/>
          <a:p>
            <a:r>
              <a:rPr lang="en-US" dirty="0">
                <a:latin typeface="Cambria Math" panose="02040503050406030204" pitchFamily="18" charset="0"/>
                <a:ea typeface="Cambria Math" panose="02040503050406030204" pitchFamily="18" charset="0"/>
              </a:rPr>
              <a:t>f</a:t>
            </a:r>
            <a:r>
              <a:rPr lang="en-US" baseline="-25000" dirty="0">
                <a:latin typeface="Cambria Math" panose="02040503050406030204" pitchFamily="18" charset="0"/>
                <a:ea typeface="Cambria Math" panose="02040503050406030204" pitchFamily="18" charset="0"/>
              </a:rPr>
              <a:t>12</a:t>
            </a:r>
            <a:endParaRPr lang="en-US" baseline="-25000" dirty="0"/>
          </a:p>
        </p:txBody>
      </p:sp>
      <p:sp>
        <p:nvSpPr>
          <p:cNvPr id="72" name="Rectangle 71">
            <a:extLst>
              <a:ext uri="{FF2B5EF4-FFF2-40B4-BE49-F238E27FC236}">
                <a16:creationId xmlns:a16="http://schemas.microsoft.com/office/drawing/2014/main" id="{B8373139-9766-4F2E-8D1A-1C27CD2E54C8}"/>
              </a:ext>
            </a:extLst>
          </p:cNvPr>
          <p:cNvSpPr/>
          <p:nvPr/>
        </p:nvSpPr>
        <p:spPr>
          <a:xfrm>
            <a:off x="7894987" y="3833250"/>
            <a:ext cx="425116" cy="369332"/>
          </a:xfrm>
          <a:prstGeom prst="rect">
            <a:avLst/>
          </a:prstGeom>
        </p:spPr>
        <p:txBody>
          <a:bodyPr wrap="none">
            <a:spAutoFit/>
          </a:bodyPr>
          <a:lstStyle/>
          <a:p>
            <a:r>
              <a:rPr lang="en-US" dirty="0">
                <a:latin typeface="Cambria Math" panose="02040503050406030204" pitchFamily="18" charset="0"/>
                <a:ea typeface="Cambria Math" panose="02040503050406030204" pitchFamily="18" charset="0"/>
              </a:rPr>
              <a:t>f</a:t>
            </a:r>
            <a:r>
              <a:rPr lang="en-US" baseline="-25000" dirty="0">
                <a:latin typeface="Cambria Math" panose="02040503050406030204" pitchFamily="18" charset="0"/>
                <a:ea typeface="Cambria Math" panose="02040503050406030204" pitchFamily="18" charset="0"/>
              </a:rPr>
              <a:t>13</a:t>
            </a:r>
            <a:endParaRPr lang="en-US" baseline="-25000" dirty="0"/>
          </a:p>
        </p:txBody>
      </p:sp>
      <p:sp>
        <p:nvSpPr>
          <p:cNvPr id="73" name="Rectangle 72">
            <a:extLst>
              <a:ext uri="{FF2B5EF4-FFF2-40B4-BE49-F238E27FC236}">
                <a16:creationId xmlns:a16="http://schemas.microsoft.com/office/drawing/2014/main" id="{00A1379C-2E1C-4125-8C2D-498B4C875763}"/>
              </a:ext>
            </a:extLst>
          </p:cNvPr>
          <p:cNvSpPr/>
          <p:nvPr/>
        </p:nvSpPr>
        <p:spPr>
          <a:xfrm>
            <a:off x="8385323" y="3842774"/>
            <a:ext cx="425116" cy="369332"/>
          </a:xfrm>
          <a:prstGeom prst="rect">
            <a:avLst/>
          </a:prstGeom>
        </p:spPr>
        <p:txBody>
          <a:bodyPr wrap="none">
            <a:spAutoFit/>
          </a:bodyPr>
          <a:lstStyle/>
          <a:p>
            <a:r>
              <a:rPr lang="en-US" dirty="0">
                <a:latin typeface="Cambria Math" panose="02040503050406030204" pitchFamily="18" charset="0"/>
                <a:ea typeface="Cambria Math" panose="02040503050406030204" pitchFamily="18" charset="0"/>
              </a:rPr>
              <a:t>f</a:t>
            </a:r>
            <a:r>
              <a:rPr lang="en-US" baseline="-25000" dirty="0">
                <a:latin typeface="Cambria Math" panose="02040503050406030204" pitchFamily="18" charset="0"/>
                <a:ea typeface="Cambria Math" panose="02040503050406030204" pitchFamily="18" charset="0"/>
              </a:rPr>
              <a:t>14</a:t>
            </a:r>
            <a:endParaRPr lang="en-US" baseline="-25000" dirty="0"/>
          </a:p>
        </p:txBody>
      </p:sp>
      <p:sp>
        <p:nvSpPr>
          <p:cNvPr id="90" name="Rectangle 89">
            <a:extLst>
              <a:ext uri="{FF2B5EF4-FFF2-40B4-BE49-F238E27FC236}">
                <a16:creationId xmlns:a16="http://schemas.microsoft.com/office/drawing/2014/main" id="{1E637BF1-237B-4B57-BD91-EABD0F5EDBC2}"/>
              </a:ext>
            </a:extLst>
          </p:cNvPr>
          <p:cNvSpPr/>
          <p:nvPr/>
        </p:nvSpPr>
        <p:spPr>
          <a:xfrm>
            <a:off x="6486926" y="4305651"/>
            <a:ext cx="349776" cy="369332"/>
          </a:xfrm>
          <a:prstGeom prst="rect">
            <a:avLst/>
          </a:prstGeom>
        </p:spPr>
        <p:txBody>
          <a:bodyPr wrap="none">
            <a:spAutoFit/>
          </a:bodyPr>
          <a:lstStyle/>
          <a:p>
            <a:r>
              <a:rPr lang="en-US" b="1" dirty="0">
                <a:solidFill>
                  <a:srgbClr val="00B050"/>
                </a:solidFill>
                <a:latin typeface="Baskerville" panose="02020502070401020303"/>
              </a:rPr>
              <a:t>f</a:t>
            </a:r>
            <a:r>
              <a:rPr lang="en-US" b="1" baseline="-25000" dirty="0">
                <a:solidFill>
                  <a:srgbClr val="00B050"/>
                </a:solidFill>
                <a:latin typeface="Baskerville" panose="02020502070401020303"/>
              </a:rPr>
              <a:t>2</a:t>
            </a:r>
          </a:p>
        </p:txBody>
      </p:sp>
      <p:sp>
        <p:nvSpPr>
          <p:cNvPr id="91" name="Rectangle 90">
            <a:extLst>
              <a:ext uri="{FF2B5EF4-FFF2-40B4-BE49-F238E27FC236}">
                <a16:creationId xmlns:a16="http://schemas.microsoft.com/office/drawing/2014/main" id="{484CC9BE-54FD-45BB-9F22-897CE1031407}"/>
              </a:ext>
            </a:extLst>
          </p:cNvPr>
          <p:cNvSpPr/>
          <p:nvPr/>
        </p:nvSpPr>
        <p:spPr>
          <a:xfrm>
            <a:off x="6526212" y="4912087"/>
            <a:ext cx="349776" cy="369332"/>
          </a:xfrm>
          <a:prstGeom prst="rect">
            <a:avLst/>
          </a:prstGeom>
        </p:spPr>
        <p:txBody>
          <a:bodyPr wrap="none">
            <a:spAutoFit/>
          </a:bodyPr>
          <a:lstStyle/>
          <a:p>
            <a:r>
              <a:rPr lang="en-US" b="1" dirty="0">
                <a:solidFill>
                  <a:srgbClr val="00B050"/>
                </a:solidFill>
                <a:latin typeface="Baskerville" panose="02020502070401020303"/>
              </a:rPr>
              <a:t>f</a:t>
            </a:r>
            <a:r>
              <a:rPr lang="en-US" b="1" baseline="-25000" dirty="0">
                <a:solidFill>
                  <a:srgbClr val="00B050"/>
                </a:solidFill>
                <a:latin typeface="Baskerville" panose="02020502070401020303"/>
              </a:rPr>
              <a:t>3</a:t>
            </a:r>
          </a:p>
        </p:txBody>
      </p:sp>
      <p:sp>
        <p:nvSpPr>
          <p:cNvPr id="92" name="Rectangle 91">
            <a:extLst>
              <a:ext uri="{FF2B5EF4-FFF2-40B4-BE49-F238E27FC236}">
                <a16:creationId xmlns:a16="http://schemas.microsoft.com/office/drawing/2014/main" id="{76909686-A13E-416C-B4BD-3091AD19F161}"/>
              </a:ext>
            </a:extLst>
          </p:cNvPr>
          <p:cNvSpPr/>
          <p:nvPr/>
        </p:nvSpPr>
        <p:spPr>
          <a:xfrm>
            <a:off x="6536513" y="5497869"/>
            <a:ext cx="349776" cy="369332"/>
          </a:xfrm>
          <a:prstGeom prst="rect">
            <a:avLst/>
          </a:prstGeom>
        </p:spPr>
        <p:txBody>
          <a:bodyPr wrap="none">
            <a:spAutoFit/>
          </a:bodyPr>
          <a:lstStyle/>
          <a:p>
            <a:r>
              <a:rPr lang="en-US" b="1" dirty="0">
                <a:solidFill>
                  <a:srgbClr val="00B050"/>
                </a:solidFill>
                <a:latin typeface="Baskerville" panose="02020502070401020303"/>
              </a:rPr>
              <a:t>f</a:t>
            </a:r>
            <a:r>
              <a:rPr lang="en-US" b="1" baseline="-25000" dirty="0">
                <a:solidFill>
                  <a:srgbClr val="00B050"/>
                </a:solidFill>
                <a:latin typeface="Baskerville" panose="02020502070401020303"/>
              </a:rPr>
              <a:t>4</a:t>
            </a:r>
          </a:p>
        </p:txBody>
      </p:sp>
      <p:sp>
        <p:nvSpPr>
          <p:cNvPr id="93" name="Rectangle 92">
            <a:extLst>
              <a:ext uri="{FF2B5EF4-FFF2-40B4-BE49-F238E27FC236}">
                <a16:creationId xmlns:a16="http://schemas.microsoft.com/office/drawing/2014/main" id="{B1FBF959-3DAC-413D-BF5D-F5ED0F6DB0CE}"/>
              </a:ext>
            </a:extLst>
          </p:cNvPr>
          <p:cNvSpPr/>
          <p:nvPr/>
        </p:nvSpPr>
        <p:spPr>
          <a:xfrm>
            <a:off x="6545259" y="6111887"/>
            <a:ext cx="349776" cy="369332"/>
          </a:xfrm>
          <a:prstGeom prst="rect">
            <a:avLst/>
          </a:prstGeom>
        </p:spPr>
        <p:txBody>
          <a:bodyPr wrap="none">
            <a:spAutoFit/>
          </a:bodyPr>
          <a:lstStyle/>
          <a:p>
            <a:r>
              <a:rPr lang="en-US" b="1" dirty="0">
                <a:solidFill>
                  <a:srgbClr val="00B050"/>
                </a:solidFill>
                <a:latin typeface="Baskerville" panose="02020502070401020303"/>
              </a:rPr>
              <a:t>f</a:t>
            </a:r>
            <a:r>
              <a:rPr lang="en-US" b="1" baseline="-25000" dirty="0">
                <a:solidFill>
                  <a:srgbClr val="00B050"/>
                </a:solidFill>
                <a:latin typeface="Baskerville" panose="02020502070401020303"/>
              </a:rPr>
              <a:t>5</a:t>
            </a:r>
          </a:p>
        </p:txBody>
      </p:sp>
      <p:sp>
        <p:nvSpPr>
          <p:cNvPr id="94" name="Rectangle 93">
            <a:extLst>
              <a:ext uri="{FF2B5EF4-FFF2-40B4-BE49-F238E27FC236}">
                <a16:creationId xmlns:a16="http://schemas.microsoft.com/office/drawing/2014/main" id="{5EA5E82C-38E5-4362-BEF7-18A5057C0154}"/>
              </a:ext>
            </a:extLst>
          </p:cNvPr>
          <p:cNvSpPr/>
          <p:nvPr/>
        </p:nvSpPr>
        <p:spPr>
          <a:xfrm>
            <a:off x="6930727" y="4335358"/>
            <a:ext cx="425116" cy="369332"/>
          </a:xfrm>
          <a:prstGeom prst="rect">
            <a:avLst/>
          </a:prstGeom>
        </p:spPr>
        <p:txBody>
          <a:bodyPr wrap="none">
            <a:spAutoFit/>
          </a:bodyPr>
          <a:lstStyle/>
          <a:p>
            <a:r>
              <a:rPr lang="en-US" dirty="0">
                <a:latin typeface="Cambria Math" panose="02040503050406030204" pitchFamily="18" charset="0"/>
                <a:ea typeface="Cambria Math" panose="02040503050406030204" pitchFamily="18" charset="0"/>
              </a:rPr>
              <a:t>f</a:t>
            </a:r>
            <a:r>
              <a:rPr lang="en-US" baseline="-25000" dirty="0">
                <a:latin typeface="Cambria Math" panose="02040503050406030204" pitchFamily="18" charset="0"/>
                <a:ea typeface="Cambria Math" panose="02040503050406030204" pitchFamily="18" charset="0"/>
              </a:rPr>
              <a:t>21</a:t>
            </a:r>
            <a:endParaRPr lang="en-US" baseline="-25000" dirty="0"/>
          </a:p>
        </p:txBody>
      </p:sp>
      <p:sp>
        <p:nvSpPr>
          <p:cNvPr id="95" name="Rectangle 94">
            <a:extLst>
              <a:ext uri="{FF2B5EF4-FFF2-40B4-BE49-F238E27FC236}">
                <a16:creationId xmlns:a16="http://schemas.microsoft.com/office/drawing/2014/main" id="{75A802E4-EB4F-4C96-A942-CC1CFB8D6F1A}"/>
              </a:ext>
            </a:extLst>
          </p:cNvPr>
          <p:cNvSpPr/>
          <p:nvPr/>
        </p:nvSpPr>
        <p:spPr>
          <a:xfrm>
            <a:off x="7387216" y="4338120"/>
            <a:ext cx="425116" cy="369332"/>
          </a:xfrm>
          <a:prstGeom prst="rect">
            <a:avLst/>
          </a:prstGeom>
        </p:spPr>
        <p:txBody>
          <a:bodyPr wrap="none">
            <a:spAutoFit/>
          </a:bodyPr>
          <a:lstStyle/>
          <a:p>
            <a:r>
              <a:rPr lang="en-US" dirty="0">
                <a:latin typeface="Cambria Math" panose="02040503050406030204" pitchFamily="18" charset="0"/>
                <a:ea typeface="Cambria Math" panose="02040503050406030204" pitchFamily="18" charset="0"/>
              </a:rPr>
              <a:t>f</a:t>
            </a:r>
            <a:r>
              <a:rPr lang="en-US" baseline="-25000" dirty="0">
                <a:latin typeface="Cambria Math" panose="02040503050406030204" pitchFamily="18" charset="0"/>
                <a:ea typeface="Cambria Math" panose="02040503050406030204" pitchFamily="18" charset="0"/>
              </a:rPr>
              <a:t>22</a:t>
            </a:r>
            <a:endParaRPr lang="en-US" baseline="-25000" dirty="0"/>
          </a:p>
        </p:txBody>
      </p:sp>
      <p:sp>
        <p:nvSpPr>
          <p:cNvPr id="96" name="Rectangle 95">
            <a:extLst>
              <a:ext uri="{FF2B5EF4-FFF2-40B4-BE49-F238E27FC236}">
                <a16:creationId xmlns:a16="http://schemas.microsoft.com/office/drawing/2014/main" id="{687060CF-5803-416E-AD61-F9BB7478799E}"/>
              </a:ext>
            </a:extLst>
          </p:cNvPr>
          <p:cNvSpPr/>
          <p:nvPr/>
        </p:nvSpPr>
        <p:spPr>
          <a:xfrm>
            <a:off x="7877552" y="4338120"/>
            <a:ext cx="425116" cy="369332"/>
          </a:xfrm>
          <a:prstGeom prst="rect">
            <a:avLst/>
          </a:prstGeom>
        </p:spPr>
        <p:txBody>
          <a:bodyPr wrap="none">
            <a:spAutoFit/>
          </a:bodyPr>
          <a:lstStyle/>
          <a:p>
            <a:r>
              <a:rPr lang="en-US" dirty="0">
                <a:latin typeface="Cambria Math" panose="02040503050406030204" pitchFamily="18" charset="0"/>
                <a:ea typeface="Cambria Math" panose="02040503050406030204" pitchFamily="18" charset="0"/>
              </a:rPr>
              <a:t>f</a:t>
            </a:r>
            <a:r>
              <a:rPr lang="en-US" baseline="-25000" dirty="0">
                <a:latin typeface="Cambria Math" panose="02040503050406030204" pitchFamily="18" charset="0"/>
                <a:ea typeface="Cambria Math" panose="02040503050406030204" pitchFamily="18" charset="0"/>
              </a:rPr>
              <a:t>23</a:t>
            </a:r>
            <a:endParaRPr lang="en-US" baseline="-25000" dirty="0"/>
          </a:p>
        </p:txBody>
      </p:sp>
      <p:sp>
        <p:nvSpPr>
          <p:cNvPr id="97" name="Rectangle 96">
            <a:extLst>
              <a:ext uri="{FF2B5EF4-FFF2-40B4-BE49-F238E27FC236}">
                <a16:creationId xmlns:a16="http://schemas.microsoft.com/office/drawing/2014/main" id="{62306F37-2FFC-463A-930E-710BDE6D2C2F}"/>
              </a:ext>
            </a:extLst>
          </p:cNvPr>
          <p:cNvSpPr/>
          <p:nvPr/>
        </p:nvSpPr>
        <p:spPr>
          <a:xfrm>
            <a:off x="8367888" y="4347644"/>
            <a:ext cx="425116" cy="369332"/>
          </a:xfrm>
          <a:prstGeom prst="rect">
            <a:avLst/>
          </a:prstGeom>
        </p:spPr>
        <p:txBody>
          <a:bodyPr wrap="none">
            <a:spAutoFit/>
          </a:bodyPr>
          <a:lstStyle/>
          <a:p>
            <a:r>
              <a:rPr lang="en-US" dirty="0">
                <a:latin typeface="Cambria Math" panose="02040503050406030204" pitchFamily="18" charset="0"/>
                <a:ea typeface="Cambria Math" panose="02040503050406030204" pitchFamily="18" charset="0"/>
              </a:rPr>
              <a:t>f</a:t>
            </a:r>
            <a:r>
              <a:rPr lang="en-US" baseline="-25000" dirty="0">
                <a:latin typeface="Cambria Math" panose="02040503050406030204" pitchFamily="18" charset="0"/>
                <a:ea typeface="Cambria Math" panose="02040503050406030204" pitchFamily="18" charset="0"/>
              </a:rPr>
              <a:t>24</a:t>
            </a:r>
            <a:endParaRPr lang="en-US" baseline="-25000" dirty="0"/>
          </a:p>
        </p:txBody>
      </p:sp>
      <p:sp>
        <p:nvSpPr>
          <p:cNvPr id="98" name="Rectangle 97">
            <a:extLst>
              <a:ext uri="{FF2B5EF4-FFF2-40B4-BE49-F238E27FC236}">
                <a16:creationId xmlns:a16="http://schemas.microsoft.com/office/drawing/2014/main" id="{F2E8C181-4522-4868-8C89-B5F5ABA7F173}"/>
              </a:ext>
            </a:extLst>
          </p:cNvPr>
          <p:cNvSpPr/>
          <p:nvPr/>
        </p:nvSpPr>
        <p:spPr>
          <a:xfrm>
            <a:off x="6922744" y="4864910"/>
            <a:ext cx="425116" cy="369332"/>
          </a:xfrm>
          <a:prstGeom prst="rect">
            <a:avLst/>
          </a:prstGeom>
        </p:spPr>
        <p:txBody>
          <a:bodyPr wrap="none">
            <a:spAutoFit/>
          </a:bodyPr>
          <a:lstStyle/>
          <a:p>
            <a:r>
              <a:rPr lang="en-US" dirty="0">
                <a:latin typeface="Cambria Math" panose="02040503050406030204" pitchFamily="18" charset="0"/>
                <a:ea typeface="Cambria Math" panose="02040503050406030204" pitchFamily="18" charset="0"/>
              </a:rPr>
              <a:t>f</a:t>
            </a:r>
            <a:r>
              <a:rPr lang="en-US" baseline="-25000" dirty="0">
                <a:latin typeface="Cambria Math" panose="02040503050406030204" pitchFamily="18" charset="0"/>
                <a:ea typeface="Cambria Math" panose="02040503050406030204" pitchFamily="18" charset="0"/>
              </a:rPr>
              <a:t>31</a:t>
            </a:r>
            <a:endParaRPr lang="en-US" baseline="-25000" dirty="0"/>
          </a:p>
        </p:txBody>
      </p:sp>
      <p:sp>
        <p:nvSpPr>
          <p:cNvPr id="99" name="Rectangle 98">
            <a:extLst>
              <a:ext uri="{FF2B5EF4-FFF2-40B4-BE49-F238E27FC236}">
                <a16:creationId xmlns:a16="http://schemas.microsoft.com/office/drawing/2014/main" id="{5A1D63CF-7E38-4951-B7D1-DA8EE7657E06}"/>
              </a:ext>
            </a:extLst>
          </p:cNvPr>
          <p:cNvSpPr/>
          <p:nvPr/>
        </p:nvSpPr>
        <p:spPr>
          <a:xfrm>
            <a:off x="7379233" y="4867672"/>
            <a:ext cx="425116" cy="369332"/>
          </a:xfrm>
          <a:prstGeom prst="rect">
            <a:avLst/>
          </a:prstGeom>
        </p:spPr>
        <p:txBody>
          <a:bodyPr wrap="none">
            <a:spAutoFit/>
          </a:bodyPr>
          <a:lstStyle/>
          <a:p>
            <a:r>
              <a:rPr lang="en-US" dirty="0">
                <a:latin typeface="Cambria Math" panose="02040503050406030204" pitchFamily="18" charset="0"/>
                <a:ea typeface="Cambria Math" panose="02040503050406030204" pitchFamily="18" charset="0"/>
              </a:rPr>
              <a:t>f</a:t>
            </a:r>
            <a:r>
              <a:rPr lang="en-US" baseline="-25000" dirty="0">
                <a:latin typeface="Cambria Math" panose="02040503050406030204" pitchFamily="18" charset="0"/>
                <a:ea typeface="Cambria Math" panose="02040503050406030204" pitchFamily="18" charset="0"/>
              </a:rPr>
              <a:t>32</a:t>
            </a:r>
            <a:endParaRPr lang="en-US" baseline="-25000" dirty="0"/>
          </a:p>
        </p:txBody>
      </p:sp>
      <p:sp>
        <p:nvSpPr>
          <p:cNvPr id="100" name="Rectangle 99">
            <a:extLst>
              <a:ext uri="{FF2B5EF4-FFF2-40B4-BE49-F238E27FC236}">
                <a16:creationId xmlns:a16="http://schemas.microsoft.com/office/drawing/2014/main" id="{C1720AEA-1F62-4705-821F-CAB90C1E9DB0}"/>
              </a:ext>
            </a:extLst>
          </p:cNvPr>
          <p:cNvSpPr/>
          <p:nvPr/>
        </p:nvSpPr>
        <p:spPr>
          <a:xfrm>
            <a:off x="7869569" y="4867672"/>
            <a:ext cx="425116" cy="369332"/>
          </a:xfrm>
          <a:prstGeom prst="rect">
            <a:avLst/>
          </a:prstGeom>
        </p:spPr>
        <p:txBody>
          <a:bodyPr wrap="none">
            <a:spAutoFit/>
          </a:bodyPr>
          <a:lstStyle/>
          <a:p>
            <a:r>
              <a:rPr lang="en-US" dirty="0">
                <a:latin typeface="Cambria Math" panose="02040503050406030204" pitchFamily="18" charset="0"/>
                <a:ea typeface="Cambria Math" panose="02040503050406030204" pitchFamily="18" charset="0"/>
              </a:rPr>
              <a:t>f</a:t>
            </a:r>
            <a:r>
              <a:rPr lang="en-US" baseline="-25000" dirty="0">
                <a:latin typeface="Cambria Math" panose="02040503050406030204" pitchFamily="18" charset="0"/>
                <a:ea typeface="Cambria Math" panose="02040503050406030204" pitchFamily="18" charset="0"/>
              </a:rPr>
              <a:t>33</a:t>
            </a:r>
            <a:endParaRPr lang="en-US" baseline="-25000" dirty="0"/>
          </a:p>
        </p:txBody>
      </p:sp>
      <p:sp>
        <p:nvSpPr>
          <p:cNvPr id="101" name="Rectangle 100">
            <a:extLst>
              <a:ext uri="{FF2B5EF4-FFF2-40B4-BE49-F238E27FC236}">
                <a16:creationId xmlns:a16="http://schemas.microsoft.com/office/drawing/2014/main" id="{7A070E7D-4CEC-4595-BA75-EE876C9631AA}"/>
              </a:ext>
            </a:extLst>
          </p:cNvPr>
          <p:cNvSpPr/>
          <p:nvPr/>
        </p:nvSpPr>
        <p:spPr>
          <a:xfrm>
            <a:off x="8359905" y="4877196"/>
            <a:ext cx="425116" cy="369332"/>
          </a:xfrm>
          <a:prstGeom prst="rect">
            <a:avLst/>
          </a:prstGeom>
        </p:spPr>
        <p:txBody>
          <a:bodyPr wrap="none">
            <a:spAutoFit/>
          </a:bodyPr>
          <a:lstStyle/>
          <a:p>
            <a:r>
              <a:rPr lang="en-US" dirty="0">
                <a:latin typeface="Cambria Math" panose="02040503050406030204" pitchFamily="18" charset="0"/>
                <a:ea typeface="Cambria Math" panose="02040503050406030204" pitchFamily="18" charset="0"/>
              </a:rPr>
              <a:t>f</a:t>
            </a:r>
            <a:r>
              <a:rPr lang="en-US" baseline="-25000" dirty="0">
                <a:latin typeface="Cambria Math" panose="02040503050406030204" pitchFamily="18" charset="0"/>
                <a:ea typeface="Cambria Math" panose="02040503050406030204" pitchFamily="18" charset="0"/>
              </a:rPr>
              <a:t>34</a:t>
            </a:r>
            <a:endParaRPr lang="en-US" baseline="-25000" dirty="0"/>
          </a:p>
        </p:txBody>
      </p:sp>
      <p:sp>
        <p:nvSpPr>
          <p:cNvPr id="102" name="Rectangle 101">
            <a:extLst>
              <a:ext uri="{FF2B5EF4-FFF2-40B4-BE49-F238E27FC236}">
                <a16:creationId xmlns:a16="http://schemas.microsoft.com/office/drawing/2014/main" id="{69C7AB56-78D7-4D69-9E47-C7DEA4CAA1FF}"/>
              </a:ext>
            </a:extLst>
          </p:cNvPr>
          <p:cNvSpPr/>
          <p:nvPr/>
        </p:nvSpPr>
        <p:spPr>
          <a:xfrm>
            <a:off x="6931446" y="5441327"/>
            <a:ext cx="425116" cy="369332"/>
          </a:xfrm>
          <a:prstGeom prst="rect">
            <a:avLst/>
          </a:prstGeom>
        </p:spPr>
        <p:txBody>
          <a:bodyPr wrap="none">
            <a:spAutoFit/>
          </a:bodyPr>
          <a:lstStyle/>
          <a:p>
            <a:r>
              <a:rPr lang="en-US" dirty="0">
                <a:latin typeface="Cambria Math" panose="02040503050406030204" pitchFamily="18" charset="0"/>
                <a:ea typeface="Cambria Math" panose="02040503050406030204" pitchFamily="18" charset="0"/>
              </a:rPr>
              <a:t>f</a:t>
            </a:r>
            <a:r>
              <a:rPr lang="en-US" baseline="-25000" dirty="0">
                <a:latin typeface="Cambria Math" panose="02040503050406030204" pitchFamily="18" charset="0"/>
                <a:ea typeface="Cambria Math" panose="02040503050406030204" pitchFamily="18" charset="0"/>
              </a:rPr>
              <a:t>41</a:t>
            </a:r>
            <a:endParaRPr lang="en-US" baseline="-25000" dirty="0"/>
          </a:p>
        </p:txBody>
      </p:sp>
      <p:sp>
        <p:nvSpPr>
          <p:cNvPr id="103" name="Rectangle 102">
            <a:extLst>
              <a:ext uri="{FF2B5EF4-FFF2-40B4-BE49-F238E27FC236}">
                <a16:creationId xmlns:a16="http://schemas.microsoft.com/office/drawing/2014/main" id="{167F3D56-65F6-444A-AE77-1938FFF282E6}"/>
              </a:ext>
            </a:extLst>
          </p:cNvPr>
          <p:cNvSpPr/>
          <p:nvPr/>
        </p:nvSpPr>
        <p:spPr>
          <a:xfrm>
            <a:off x="7387935" y="5444089"/>
            <a:ext cx="425116" cy="369332"/>
          </a:xfrm>
          <a:prstGeom prst="rect">
            <a:avLst/>
          </a:prstGeom>
        </p:spPr>
        <p:txBody>
          <a:bodyPr wrap="none">
            <a:spAutoFit/>
          </a:bodyPr>
          <a:lstStyle/>
          <a:p>
            <a:r>
              <a:rPr lang="en-US" dirty="0">
                <a:latin typeface="Cambria Math" panose="02040503050406030204" pitchFamily="18" charset="0"/>
                <a:ea typeface="Cambria Math" panose="02040503050406030204" pitchFamily="18" charset="0"/>
              </a:rPr>
              <a:t>f</a:t>
            </a:r>
            <a:r>
              <a:rPr lang="en-US" baseline="-25000" dirty="0">
                <a:latin typeface="Cambria Math" panose="02040503050406030204" pitchFamily="18" charset="0"/>
                <a:ea typeface="Cambria Math" panose="02040503050406030204" pitchFamily="18" charset="0"/>
              </a:rPr>
              <a:t>42</a:t>
            </a:r>
            <a:endParaRPr lang="en-US" baseline="-25000" dirty="0"/>
          </a:p>
        </p:txBody>
      </p:sp>
      <p:sp>
        <p:nvSpPr>
          <p:cNvPr id="104" name="Rectangle 103">
            <a:extLst>
              <a:ext uri="{FF2B5EF4-FFF2-40B4-BE49-F238E27FC236}">
                <a16:creationId xmlns:a16="http://schemas.microsoft.com/office/drawing/2014/main" id="{232E34EB-7698-4C02-81F4-1DB6991736F1}"/>
              </a:ext>
            </a:extLst>
          </p:cNvPr>
          <p:cNvSpPr/>
          <p:nvPr/>
        </p:nvSpPr>
        <p:spPr>
          <a:xfrm>
            <a:off x="7878271" y="5444089"/>
            <a:ext cx="425116" cy="369332"/>
          </a:xfrm>
          <a:prstGeom prst="rect">
            <a:avLst/>
          </a:prstGeom>
        </p:spPr>
        <p:txBody>
          <a:bodyPr wrap="none">
            <a:spAutoFit/>
          </a:bodyPr>
          <a:lstStyle/>
          <a:p>
            <a:r>
              <a:rPr lang="en-US" dirty="0">
                <a:latin typeface="Cambria Math" panose="02040503050406030204" pitchFamily="18" charset="0"/>
                <a:ea typeface="Cambria Math" panose="02040503050406030204" pitchFamily="18" charset="0"/>
              </a:rPr>
              <a:t>f</a:t>
            </a:r>
            <a:r>
              <a:rPr lang="en-US" baseline="-25000" dirty="0">
                <a:latin typeface="Cambria Math" panose="02040503050406030204" pitchFamily="18" charset="0"/>
                <a:ea typeface="Cambria Math" panose="02040503050406030204" pitchFamily="18" charset="0"/>
              </a:rPr>
              <a:t>43</a:t>
            </a:r>
            <a:endParaRPr lang="en-US" baseline="-25000" dirty="0"/>
          </a:p>
        </p:txBody>
      </p:sp>
      <p:sp>
        <p:nvSpPr>
          <p:cNvPr id="105" name="Rectangle 104">
            <a:extLst>
              <a:ext uri="{FF2B5EF4-FFF2-40B4-BE49-F238E27FC236}">
                <a16:creationId xmlns:a16="http://schemas.microsoft.com/office/drawing/2014/main" id="{674D8F66-BFA8-4E2D-A64E-9427A2B266AD}"/>
              </a:ext>
            </a:extLst>
          </p:cNvPr>
          <p:cNvSpPr/>
          <p:nvPr/>
        </p:nvSpPr>
        <p:spPr>
          <a:xfrm>
            <a:off x="8368607" y="5453613"/>
            <a:ext cx="425116" cy="369332"/>
          </a:xfrm>
          <a:prstGeom prst="rect">
            <a:avLst/>
          </a:prstGeom>
        </p:spPr>
        <p:txBody>
          <a:bodyPr wrap="none">
            <a:spAutoFit/>
          </a:bodyPr>
          <a:lstStyle/>
          <a:p>
            <a:r>
              <a:rPr lang="en-US" dirty="0">
                <a:latin typeface="Cambria Math" panose="02040503050406030204" pitchFamily="18" charset="0"/>
                <a:ea typeface="Cambria Math" panose="02040503050406030204" pitchFamily="18" charset="0"/>
              </a:rPr>
              <a:t>f</a:t>
            </a:r>
            <a:r>
              <a:rPr lang="en-US" baseline="-25000" dirty="0">
                <a:latin typeface="Cambria Math" panose="02040503050406030204" pitchFamily="18" charset="0"/>
                <a:ea typeface="Cambria Math" panose="02040503050406030204" pitchFamily="18" charset="0"/>
              </a:rPr>
              <a:t>44</a:t>
            </a:r>
            <a:endParaRPr lang="en-US" baseline="-25000" dirty="0"/>
          </a:p>
        </p:txBody>
      </p:sp>
      <p:sp>
        <p:nvSpPr>
          <p:cNvPr id="106" name="Rectangle 105">
            <a:extLst>
              <a:ext uri="{FF2B5EF4-FFF2-40B4-BE49-F238E27FC236}">
                <a16:creationId xmlns:a16="http://schemas.microsoft.com/office/drawing/2014/main" id="{7B4CAB15-D4D7-4C80-BD28-84E7641865FA}"/>
              </a:ext>
            </a:extLst>
          </p:cNvPr>
          <p:cNvSpPr/>
          <p:nvPr/>
        </p:nvSpPr>
        <p:spPr>
          <a:xfrm>
            <a:off x="6933165" y="5998158"/>
            <a:ext cx="425116" cy="369332"/>
          </a:xfrm>
          <a:prstGeom prst="rect">
            <a:avLst/>
          </a:prstGeom>
        </p:spPr>
        <p:txBody>
          <a:bodyPr wrap="none">
            <a:spAutoFit/>
          </a:bodyPr>
          <a:lstStyle/>
          <a:p>
            <a:r>
              <a:rPr lang="en-US" dirty="0">
                <a:latin typeface="Cambria Math" panose="02040503050406030204" pitchFamily="18" charset="0"/>
                <a:ea typeface="Cambria Math" panose="02040503050406030204" pitchFamily="18" charset="0"/>
              </a:rPr>
              <a:t>f</a:t>
            </a:r>
            <a:r>
              <a:rPr lang="en-US" baseline="-25000" dirty="0">
                <a:latin typeface="Cambria Math" panose="02040503050406030204" pitchFamily="18" charset="0"/>
                <a:ea typeface="Cambria Math" panose="02040503050406030204" pitchFamily="18" charset="0"/>
              </a:rPr>
              <a:t>51</a:t>
            </a:r>
            <a:endParaRPr lang="en-US" baseline="-25000" dirty="0"/>
          </a:p>
        </p:txBody>
      </p:sp>
      <p:sp>
        <p:nvSpPr>
          <p:cNvPr id="107" name="Rectangle 106">
            <a:extLst>
              <a:ext uri="{FF2B5EF4-FFF2-40B4-BE49-F238E27FC236}">
                <a16:creationId xmlns:a16="http://schemas.microsoft.com/office/drawing/2014/main" id="{5615D706-BDC5-4EAC-95CD-C3C27FA9C1ED}"/>
              </a:ext>
            </a:extLst>
          </p:cNvPr>
          <p:cNvSpPr/>
          <p:nvPr/>
        </p:nvSpPr>
        <p:spPr>
          <a:xfrm>
            <a:off x="7389654" y="6000920"/>
            <a:ext cx="425116" cy="369332"/>
          </a:xfrm>
          <a:prstGeom prst="rect">
            <a:avLst/>
          </a:prstGeom>
        </p:spPr>
        <p:txBody>
          <a:bodyPr wrap="none">
            <a:spAutoFit/>
          </a:bodyPr>
          <a:lstStyle/>
          <a:p>
            <a:r>
              <a:rPr lang="en-US" dirty="0">
                <a:latin typeface="Cambria Math" panose="02040503050406030204" pitchFamily="18" charset="0"/>
                <a:ea typeface="Cambria Math" panose="02040503050406030204" pitchFamily="18" charset="0"/>
              </a:rPr>
              <a:t>f</a:t>
            </a:r>
            <a:r>
              <a:rPr lang="en-US" baseline="-25000" dirty="0">
                <a:latin typeface="Cambria Math" panose="02040503050406030204" pitchFamily="18" charset="0"/>
                <a:ea typeface="Cambria Math" panose="02040503050406030204" pitchFamily="18" charset="0"/>
              </a:rPr>
              <a:t>52</a:t>
            </a:r>
            <a:endParaRPr lang="en-US" baseline="-25000" dirty="0"/>
          </a:p>
        </p:txBody>
      </p:sp>
      <p:sp>
        <p:nvSpPr>
          <p:cNvPr id="108" name="Rectangle 107">
            <a:extLst>
              <a:ext uri="{FF2B5EF4-FFF2-40B4-BE49-F238E27FC236}">
                <a16:creationId xmlns:a16="http://schemas.microsoft.com/office/drawing/2014/main" id="{E4451F1A-A968-4742-B87D-968442E7126A}"/>
              </a:ext>
            </a:extLst>
          </p:cNvPr>
          <p:cNvSpPr/>
          <p:nvPr/>
        </p:nvSpPr>
        <p:spPr>
          <a:xfrm>
            <a:off x="7879990" y="6000920"/>
            <a:ext cx="425116" cy="369332"/>
          </a:xfrm>
          <a:prstGeom prst="rect">
            <a:avLst/>
          </a:prstGeom>
        </p:spPr>
        <p:txBody>
          <a:bodyPr wrap="none">
            <a:spAutoFit/>
          </a:bodyPr>
          <a:lstStyle/>
          <a:p>
            <a:r>
              <a:rPr lang="en-US" dirty="0">
                <a:latin typeface="Cambria Math" panose="02040503050406030204" pitchFamily="18" charset="0"/>
                <a:ea typeface="Cambria Math" panose="02040503050406030204" pitchFamily="18" charset="0"/>
              </a:rPr>
              <a:t>f</a:t>
            </a:r>
            <a:r>
              <a:rPr lang="en-US" baseline="-25000" dirty="0">
                <a:latin typeface="Cambria Math" panose="02040503050406030204" pitchFamily="18" charset="0"/>
                <a:ea typeface="Cambria Math" panose="02040503050406030204" pitchFamily="18" charset="0"/>
              </a:rPr>
              <a:t>53</a:t>
            </a:r>
            <a:endParaRPr lang="en-US" baseline="-25000" dirty="0"/>
          </a:p>
        </p:txBody>
      </p:sp>
      <p:sp>
        <p:nvSpPr>
          <p:cNvPr id="109" name="Rectangle 108">
            <a:extLst>
              <a:ext uri="{FF2B5EF4-FFF2-40B4-BE49-F238E27FC236}">
                <a16:creationId xmlns:a16="http://schemas.microsoft.com/office/drawing/2014/main" id="{27DA448B-40CE-491A-ACAA-11BE5BE5A5AC}"/>
              </a:ext>
            </a:extLst>
          </p:cNvPr>
          <p:cNvSpPr/>
          <p:nvPr/>
        </p:nvSpPr>
        <p:spPr>
          <a:xfrm>
            <a:off x="8370326" y="6010444"/>
            <a:ext cx="425116" cy="369332"/>
          </a:xfrm>
          <a:prstGeom prst="rect">
            <a:avLst/>
          </a:prstGeom>
        </p:spPr>
        <p:txBody>
          <a:bodyPr wrap="none">
            <a:spAutoFit/>
          </a:bodyPr>
          <a:lstStyle/>
          <a:p>
            <a:r>
              <a:rPr lang="en-US" dirty="0">
                <a:latin typeface="Cambria Math" panose="02040503050406030204" pitchFamily="18" charset="0"/>
                <a:ea typeface="Cambria Math" panose="02040503050406030204" pitchFamily="18" charset="0"/>
              </a:rPr>
              <a:t>f</a:t>
            </a:r>
            <a:r>
              <a:rPr lang="en-US" baseline="-25000" dirty="0">
                <a:latin typeface="Cambria Math" panose="02040503050406030204" pitchFamily="18" charset="0"/>
                <a:ea typeface="Cambria Math" panose="02040503050406030204" pitchFamily="18" charset="0"/>
              </a:rPr>
              <a:t>54</a:t>
            </a:r>
            <a:endParaRPr lang="en-US" baseline="-25000" dirty="0"/>
          </a:p>
        </p:txBody>
      </p:sp>
      <mc:AlternateContent xmlns:mc="http://schemas.openxmlformats.org/markup-compatibility/2006" xmlns:a14="http://schemas.microsoft.com/office/drawing/2010/main">
        <mc:Choice Requires="a14">
          <p:sp>
            <p:nvSpPr>
              <p:cNvPr id="110" name="Rectangle 109">
                <a:extLst>
                  <a:ext uri="{FF2B5EF4-FFF2-40B4-BE49-F238E27FC236}">
                    <a16:creationId xmlns:a16="http://schemas.microsoft.com/office/drawing/2014/main" id="{3196751D-9FAE-4C87-ACD5-99BFD090F785}"/>
                  </a:ext>
                </a:extLst>
              </p:cNvPr>
              <p:cNvSpPr/>
              <p:nvPr/>
            </p:nvSpPr>
            <p:spPr>
              <a:xfrm>
                <a:off x="10275887" y="2764588"/>
                <a:ext cx="40748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l-GR" b="1" i="1" smtClean="0">
                          <a:latin typeface="Cambria Math" panose="02040503050406030204" pitchFamily="18" charset="0"/>
                        </a:rPr>
                        <m:t>𝝅</m:t>
                      </m:r>
                    </m:oMath>
                  </m:oMathPara>
                </a14:m>
                <a:endParaRPr lang="en-US" b="1" dirty="0"/>
              </a:p>
            </p:txBody>
          </p:sp>
        </mc:Choice>
        <mc:Fallback xmlns="">
          <p:sp>
            <p:nvSpPr>
              <p:cNvPr id="110" name="Rectangle 109">
                <a:extLst>
                  <a:ext uri="{FF2B5EF4-FFF2-40B4-BE49-F238E27FC236}">
                    <a16:creationId xmlns:a16="http://schemas.microsoft.com/office/drawing/2014/main" id="{3196751D-9FAE-4C87-ACD5-99BFD090F785}"/>
                  </a:ext>
                </a:extLst>
              </p:cNvPr>
              <p:cNvSpPr>
                <a:spLocks noRot="1" noChangeAspect="1" noMove="1" noResize="1" noEditPoints="1" noAdjustHandles="1" noChangeArrowheads="1" noChangeShapeType="1" noTextEdit="1"/>
              </p:cNvSpPr>
              <p:nvPr/>
            </p:nvSpPr>
            <p:spPr>
              <a:xfrm>
                <a:off x="10275887" y="2764588"/>
                <a:ext cx="407483" cy="369332"/>
              </a:xfrm>
              <a:prstGeom prst="rect">
                <a:avLst/>
              </a:prstGeom>
              <a:blipFill>
                <a:blip r:embed="rId4"/>
                <a:stretch>
                  <a:fillRect/>
                </a:stretch>
              </a:blipFill>
            </p:spPr>
            <p:txBody>
              <a:bodyPr/>
              <a:lstStyle/>
              <a:p>
                <a:r>
                  <a:rPr lang="en-US">
                    <a:noFill/>
                  </a:rPr>
                  <a:t> </a:t>
                </a:r>
              </a:p>
            </p:txBody>
          </p:sp>
        </mc:Fallback>
      </mc:AlternateContent>
      <p:sp>
        <p:nvSpPr>
          <p:cNvPr id="191" name="Rectangle 190">
            <a:extLst>
              <a:ext uri="{FF2B5EF4-FFF2-40B4-BE49-F238E27FC236}">
                <a16:creationId xmlns:a16="http://schemas.microsoft.com/office/drawing/2014/main" id="{F7552547-9292-49D1-8A38-EC9FCE101BE6}"/>
              </a:ext>
            </a:extLst>
          </p:cNvPr>
          <p:cNvSpPr/>
          <p:nvPr/>
        </p:nvSpPr>
        <p:spPr>
          <a:xfrm>
            <a:off x="478445" y="3245080"/>
            <a:ext cx="3594771" cy="2723823"/>
          </a:xfrm>
          <a:prstGeom prst="rect">
            <a:avLst/>
          </a:prstGeom>
        </p:spPr>
        <p:txBody>
          <a:bodyPr wrap="square">
            <a:spAutoFit/>
          </a:bodyPr>
          <a:lstStyle/>
          <a:p>
            <a:pPr>
              <a:spcAft>
                <a:spcPts val="600"/>
              </a:spcAft>
            </a:pPr>
            <a:r>
              <a:rPr lang="en-US" u="sng" dirty="0">
                <a:latin typeface="Baskerville" panose="02020502070401020303" pitchFamily="18" charset="0"/>
                <a:ea typeface="Baskerville" panose="02020502070401020303" pitchFamily="18" charset="0"/>
              </a:rPr>
              <a:t>Optimal Policy with Hints:</a:t>
            </a:r>
          </a:p>
          <a:p>
            <a:pPr marL="285750" indent="-285750">
              <a:spcAft>
                <a:spcPts val="600"/>
              </a:spcAft>
              <a:buFont typeface="Arial" panose="020B0604020202020204" pitchFamily="34" charset="0"/>
              <a:buChar char="•"/>
            </a:pPr>
            <a:r>
              <a:rPr lang="en-US" sz="1600" dirty="0">
                <a:latin typeface="Baskerville" panose="02020502070401020303" pitchFamily="18" charset="0"/>
                <a:ea typeface="Baskerville" panose="02020502070401020303" pitchFamily="18" charset="0"/>
              </a:rPr>
              <a:t>Just recommend in order of (</a:t>
            </a:r>
            <a:r>
              <a:rPr lang="en-US" sz="1600" dirty="0" err="1">
                <a:latin typeface="Baskerville" panose="02020502070401020303" pitchFamily="18" charset="0"/>
                <a:ea typeface="Baskerville" panose="02020502070401020303" pitchFamily="18" charset="0"/>
              </a:rPr>
              <a:t>f</a:t>
            </a:r>
            <a:r>
              <a:rPr lang="en-US" sz="1600" baseline="-25000" dirty="0" err="1">
                <a:latin typeface="Baskerville" panose="02020502070401020303" pitchFamily="18" charset="0"/>
                <a:ea typeface="Baskerville" panose="02020502070401020303" pitchFamily="18" charset="0"/>
              </a:rPr>
              <a:t>i,j</a:t>
            </a:r>
            <a:r>
              <a:rPr lang="en-US" sz="1600" dirty="0">
                <a:latin typeface="Baskerville" panose="02020502070401020303" pitchFamily="18" charset="0"/>
                <a:ea typeface="Baskerville" panose="02020502070401020303" pitchFamily="18" charset="0"/>
              </a:rPr>
              <a:t> + </a:t>
            </a:r>
            <a:r>
              <a:rPr lang="en-US" sz="1600" dirty="0" err="1">
                <a:latin typeface="Baskerville" panose="02020502070401020303" pitchFamily="18" charset="0"/>
                <a:ea typeface="Baskerville" panose="02020502070401020303" pitchFamily="18" charset="0"/>
              </a:rPr>
              <a:t>u</a:t>
            </a:r>
            <a:r>
              <a:rPr lang="en-US" sz="1600" baseline="-25000" dirty="0" err="1">
                <a:latin typeface="Baskerville" panose="02020502070401020303" pitchFamily="18" charset="0"/>
                <a:ea typeface="Baskerville" panose="02020502070401020303" pitchFamily="18" charset="0"/>
              </a:rPr>
              <a:t>i,j</a:t>
            </a:r>
            <a:r>
              <a:rPr lang="en-US" sz="1600" dirty="0">
                <a:latin typeface="Baskerville" panose="02020502070401020303" pitchFamily="18" charset="0"/>
                <a:ea typeface="Baskerville" panose="02020502070401020303" pitchFamily="18" charset="0"/>
              </a:rPr>
              <a:t>) </a:t>
            </a:r>
          </a:p>
          <a:p>
            <a:pPr marL="285750" indent="-285750">
              <a:spcAft>
                <a:spcPts val="600"/>
              </a:spcAft>
              <a:buFont typeface="Arial" panose="020B0604020202020204" pitchFamily="34" charset="0"/>
              <a:buChar char="•"/>
            </a:pPr>
            <a:r>
              <a:rPr lang="en-US" sz="1600" u="sng" dirty="0">
                <a:latin typeface="Baskerville" panose="02020502070401020303" pitchFamily="18" charset="0"/>
                <a:ea typeface="Baskerville" panose="02020502070401020303" pitchFamily="18" charset="0"/>
              </a:rPr>
              <a:t>Note</a:t>
            </a:r>
            <a:r>
              <a:rPr lang="en-US" sz="1600" dirty="0">
                <a:latin typeface="Baskerville" panose="02020502070401020303" pitchFamily="18" charset="0"/>
                <a:ea typeface="Baskerville" panose="02020502070401020303" pitchFamily="18" charset="0"/>
              </a:rPr>
              <a:t>: A big hint can force any recommendation order.</a:t>
            </a:r>
          </a:p>
          <a:p>
            <a:pPr marL="285750" indent="-285750">
              <a:spcAft>
                <a:spcPts val="600"/>
              </a:spcAft>
              <a:buFont typeface="Arial" panose="020B0604020202020204" pitchFamily="34" charset="0"/>
              <a:buChar char="•"/>
            </a:pPr>
            <a:r>
              <a:rPr lang="en-US" sz="1600" dirty="0">
                <a:latin typeface="Baskerville" panose="02020502070401020303" pitchFamily="18" charset="0"/>
                <a:ea typeface="Baskerville" panose="02020502070401020303" pitchFamily="18" charset="0"/>
              </a:rPr>
              <a:t>We say a sequence of hints that induces a recommendation </a:t>
            </a:r>
            <a:r>
              <a:rPr lang="en-US" sz="1600" b="1" dirty="0">
                <a:latin typeface="Baskerville" panose="02020502070401020303" pitchFamily="18" charset="0"/>
                <a:ea typeface="Baskerville" panose="02020502070401020303" pitchFamily="18" charset="0"/>
              </a:rPr>
              <a:t>implements</a:t>
            </a:r>
            <a:r>
              <a:rPr lang="en-US" sz="1600" dirty="0">
                <a:latin typeface="Baskerville" panose="02020502070401020303" pitchFamily="18" charset="0"/>
                <a:ea typeface="Baskerville" panose="02020502070401020303" pitchFamily="18" charset="0"/>
              </a:rPr>
              <a:t> that policy</a:t>
            </a:r>
          </a:p>
          <a:p>
            <a:pPr marL="285750" indent="-285750">
              <a:spcAft>
                <a:spcPts val="600"/>
              </a:spcAft>
              <a:buFont typeface="Arial" panose="020B0604020202020204" pitchFamily="34" charset="0"/>
              <a:buChar char="•"/>
            </a:pPr>
            <a:endParaRPr lang="en-US" sz="1600" dirty="0">
              <a:latin typeface="Baskerville" panose="02020502070401020303" pitchFamily="18" charset="0"/>
              <a:ea typeface="Baskerville" panose="02020502070401020303" pitchFamily="18" charset="0"/>
            </a:endParaRPr>
          </a:p>
          <a:p>
            <a:pPr marL="285750" indent="-285750">
              <a:spcAft>
                <a:spcPts val="600"/>
              </a:spcAft>
              <a:buFont typeface="Arial" panose="020B0604020202020204" pitchFamily="34" charset="0"/>
              <a:buChar char="•"/>
            </a:pPr>
            <a:r>
              <a:rPr lang="en-US" sz="1600" dirty="0">
                <a:latin typeface="Baskerville" panose="02020502070401020303" pitchFamily="18" charset="0"/>
                <a:ea typeface="Baskerville" panose="02020502070401020303" pitchFamily="18" charset="0"/>
              </a:rPr>
              <a:t>Helpful?</a:t>
            </a:r>
          </a:p>
        </p:txBody>
      </p:sp>
      <p:sp>
        <p:nvSpPr>
          <p:cNvPr id="3" name="TextBox 2">
            <a:extLst>
              <a:ext uri="{FF2B5EF4-FFF2-40B4-BE49-F238E27FC236}">
                <a16:creationId xmlns:a16="http://schemas.microsoft.com/office/drawing/2014/main" id="{D4338B0F-26B6-1941-4023-8E61E2013959}"/>
              </a:ext>
            </a:extLst>
          </p:cNvPr>
          <p:cNvSpPr txBox="1"/>
          <p:nvPr/>
        </p:nvSpPr>
        <p:spPr>
          <a:xfrm>
            <a:off x="554085" y="966467"/>
            <a:ext cx="6494898" cy="2108269"/>
          </a:xfrm>
          <a:prstGeom prst="rect">
            <a:avLst/>
          </a:prstGeom>
          <a:noFill/>
        </p:spPr>
        <p:txBody>
          <a:bodyPr wrap="square" rtlCol="0">
            <a:spAutoFit/>
          </a:bodyPr>
          <a:lstStyle/>
          <a:p>
            <a:pPr>
              <a:spcAft>
                <a:spcPts val="600"/>
              </a:spcAft>
            </a:pPr>
            <a:r>
              <a:rPr lang="en-US" u="sng" dirty="0">
                <a:latin typeface="Baskerville" panose="02020502070401020303" pitchFamily="18" charset="0"/>
                <a:ea typeface="Baskerville" panose="02020502070401020303" pitchFamily="18" charset="0"/>
              </a:rPr>
              <a:t>Model for Recommendation:</a:t>
            </a:r>
          </a:p>
          <a:p>
            <a:pPr marL="285750" indent="-285750">
              <a:spcAft>
                <a:spcPts val="600"/>
              </a:spcAft>
              <a:buFont typeface="Arial" panose="020B0604020202020204" pitchFamily="34" charset="0"/>
              <a:buChar char="•"/>
            </a:pPr>
            <a:r>
              <a:rPr lang="en-US" dirty="0">
                <a:latin typeface="Baskerville" panose="02020502070401020303" pitchFamily="18" charset="0"/>
                <a:ea typeface="Baskerville" panose="02020502070401020303" pitchFamily="18" charset="0"/>
              </a:rPr>
              <a:t>Encode preferences as binary weighted vector in </a:t>
            </a:r>
            <a:r>
              <a:rPr lang="en-US" b="1" dirty="0" err="1">
                <a:latin typeface="Baskerville" panose="02020502070401020303" pitchFamily="18" charset="0"/>
                <a:ea typeface="Baskerville" panose="02020502070401020303" pitchFamily="18" charset="0"/>
              </a:rPr>
              <a:t>u</a:t>
            </a:r>
            <a:r>
              <a:rPr lang="en-US" b="1" baseline="-25000" dirty="0" err="1">
                <a:latin typeface="Baskerville" panose="02020502070401020303" pitchFamily="18" charset="0"/>
                <a:ea typeface="Baskerville" panose="02020502070401020303" pitchFamily="18" charset="0"/>
              </a:rPr>
              <a:t>i</a:t>
            </a:r>
            <a:r>
              <a:rPr lang="en-US" dirty="0">
                <a:latin typeface="Baskerville" panose="02020502070401020303" pitchFamily="18" charset="0"/>
                <a:ea typeface="Baskerville" panose="02020502070401020303" pitchFamily="18" charset="0"/>
              </a:rPr>
              <a:t> in {</a:t>
            </a:r>
            <a:r>
              <a:rPr lang="el-GR" dirty="0">
                <a:latin typeface="Baskerville" panose="02020502070401020303" pitchFamily="18" charset="0"/>
                <a:ea typeface="Baskerville" panose="02020502070401020303" pitchFamily="18" charset="0"/>
              </a:rPr>
              <a:t>α</a:t>
            </a:r>
            <a:r>
              <a:rPr lang="en-US" dirty="0">
                <a:latin typeface="Baskerville" panose="02020502070401020303" pitchFamily="18" charset="0"/>
                <a:ea typeface="Baskerville" panose="02020502070401020303" pitchFamily="18" charset="0"/>
              </a:rPr>
              <a:t>, </a:t>
            </a:r>
            <a:r>
              <a:rPr lang="el-GR" dirty="0">
                <a:latin typeface="Baskerville" panose="02020502070401020303" pitchFamily="18" charset="0"/>
                <a:ea typeface="Baskerville" panose="02020502070401020303" pitchFamily="18" charset="0"/>
              </a:rPr>
              <a:t>β</a:t>
            </a:r>
            <a:r>
              <a:rPr lang="en-US" dirty="0">
                <a:latin typeface="Baskerville" panose="02020502070401020303" pitchFamily="18" charset="0"/>
                <a:ea typeface="Baskerville" panose="02020502070401020303" pitchFamily="18" charset="0"/>
              </a:rPr>
              <a:t>}</a:t>
            </a:r>
            <a:r>
              <a:rPr lang="en-US" baseline="30000" dirty="0">
                <a:latin typeface="Baskerville" panose="02020502070401020303" pitchFamily="18" charset="0"/>
                <a:ea typeface="Baskerville" panose="02020502070401020303" pitchFamily="18" charset="0"/>
              </a:rPr>
              <a:t>K</a:t>
            </a:r>
          </a:p>
          <a:p>
            <a:pPr marL="285750" indent="-285750">
              <a:spcAft>
                <a:spcPts val="600"/>
              </a:spcAft>
              <a:buFont typeface="Arial" panose="020B0604020202020204" pitchFamily="34" charset="0"/>
              <a:buChar char="•"/>
            </a:pPr>
            <a:r>
              <a:rPr lang="en-US" dirty="0">
                <a:latin typeface="Baskerville" panose="02020502070401020303" pitchFamily="18" charset="0"/>
                <a:ea typeface="Baskerville" panose="02020502070401020303" pitchFamily="18" charset="0"/>
              </a:rPr>
              <a:t>Recommendations are permutations </a:t>
            </a:r>
            <a:r>
              <a:rPr lang="en-US" b="1" dirty="0" err="1">
                <a:latin typeface="Baskerville" panose="02020502070401020303" pitchFamily="18" charset="0"/>
                <a:ea typeface="Baskerville" panose="02020502070401020303" pitchFamily="18" charset="0"/>
              </a:rPr>
              <a:t>r</a:t>
            </a:r>
            <a:r>
              <a:rPr lang="en-US" b="1" baseline="-25000" dirty="0" err="1">
                <a:latin typeface="Baskerville" panose="02020502070401020303" pitchFamily="18" charset="0"/>
                <a:ea typeface="Baskerville" panose="02020502070401020303" pitchFamily="18" charset="0"/>
              </a:rPr>
              <a:t>i</a:t>
            </a:r>
            <a:r>
              <a:rPr lang="en-US" dirty="0">
                <a:latin typeface="Baskerville" panose="02020502070401020303" pitchFamily="18" charset="0"/>
                <a:ea typeface="Baskerville" panose="02020502070401020303" pitchFamily="18" charset="0"/>
              </a:rPr>
              <a:t> = </a:t>
            </a:r>
            <a:r>
              <a:rPr lang="en-US" dirty="0">
                <a:latin typeface="Cambria Math" panose="02040503050406030204" pitchFamily="18" charset="0"/>
                <a:ea typeface="Cambria Math" panose="02040503050406030204" pitchFamily="18" charset="0"/>
              </a:rPr>
              <a:t>𝜎</a:t>
            </a:r>
            <a:r>
              <a:rPr lang="en-US" baseline="-25000" dirty="0" err="1">
                <a:latin typeface="Cambria Math" panose="02040503050406030204" pitchFamily="18" charset="0"/>
                <a:ea typeface="Cambria Math" panose="02040503050406030204" pitchFamily="18" charset="0"/>
              </a:rPr>
              <a:t>i</a:t>
            </a:r>
            <a:r>
              <a:rPr lang="en-US" dirty="0">
                <a:latin typeface="Baskerville" panose="02020502070401020303" pitchFamily="18" charset="0"/>
                <a:ea typeface="Baskerville" panose="02020502070401020303" pitchFamily="18" charset="0"/>
              </a:rPr>
              <a:t>(</a:t>
            </a:r>
            <a:r>
              <a:rPr lang="el-GR" dirty="0">
                <a:latin typeface="Cambria Math" panose="02040503050406030204" pitchFamily="18" charset="0"/>
                <a:ea typeface="Cambria Math" panose="02040503050406030204" pitchFamily="18" charset="0"/>
              </a:rPr>
              <a:t>𝛿</a:t>
            </a:r>
            <a:r>
              <a:rPr lang="en-US" baseline="30000" dirty="0">
                <a:latin typeface="Cambria Math" panose="02040503050406030204" pitchFamily="18" charset="0"/>
                <a:ea typeface="Cambria Math" panose="02040503050406030204" pitchFamily="18" charset="0"/>
              </a:rPr>
              <a:t>1</a:t>
            </a:r>
            <a:r>
              <a:rPr lang="en-US" dirty="0">
                <a:latin typeface="Baskerville" panose="02020502070401020303" pitchFamily="18" charset="0"/>
                <a:ea typeface="Baskerville" panose="02020502070401020303" pitchFamily="18" charset="0"/>
              </a:rPr>
              <a:t>, </a:t>
            </a:r>
            <a:r>
              <a:rPr lang="el-GR" dirty="0">
                <a:latin typeface="Cambria Math" panose="02040503050406030204" pitchFamily="18" charset="0"/>
                <a:ea typeface="Cambria Math" panose="02040503050406030204" pitchFamily="18" charset="0"/>
              </a:rPr>
              <a:t>𝛿</a:t>
            </a:r>
            <a:r>
              <a:rPr lang="en-US" baseline="30000" dirty="0">
                <a:latin typeface="Cambria Math" panose="02040503050406030204" pitchFamily="18" charset="0"/>
                <a:ea typeface="Cambria Math" panose="02040503050406030204" pitchFamily="18" charset="0"/>
              </a:rPr>
              <a:t>2</a:t>
            </a:r>
            <a:r>
              <a:rPr lang="en-US" dirty="0">
                <a:latin typeface="Baskerville" panose="02020502070401020303" pitchFamily="18" charset="0"/>
                <a:ea typeface="Baskerville" panose="02020502070401020303" pitchFamily="18" charset="0"/>
              </a:rPr>
              <a:t>, </a:t>
            </a:r>
            <a:r>
              <a:rPr lang="el-GR" dirty="0">
                <a:latin typeface="Cambria Math" panose="02040503050406030204" pitchFamily="18" charset="0"/>
                <a:ea typeface="Cambria Math" panose="02040503050406030204" pitchFamily="18" charset="0"/>
              </a:rPr>
              <a:t>𝛿</a:t>
            </a:r>
            <a:r>
              <a:rPr lang="en-US" baseline="30000" dirty="0">
                <a:latin typeface="Cambria Math" panose="02040503050406030204" pitchFamily="18" charset="0"/>
                <a:ea typeface="Cambria Math" panose="02040503050406030204" pitchFamily="18" charset="0"/>
              </a:rPr>
              <a:t>3</a:t>
            </a:r>
            <a:r>
              <a:rPr lang="en-US" dirty="0">
                <a:latin typeface="Cambria Math" panose="02040503050406030204" pitchFamily="18" charset="0"/>
                <a:ea typeface="Cambria Math" panose="02040503050406030204" pitchFamily="18" charset="0"/>
              </a:rPr>
              <a:t>… </a:t>
            </a:r>
            <a:r>
              <a:rPr lang="el-GR" dirty="0">
                <a:latin typeface="Cambria Math" panose="02040503050406030204" pitchFamily="18" charset="0"/>
                <a:ea typeface="Cambria Math" panose="02040503050406030204" pitchFamily="18" charset="0"/>
              </a:rPr>
              <a:t>𝛿</a:t>
            </a:r>
            <a:r>
              <a:rPr lang="en-US" baseline="30000" dirty="0">
                <a:latin typeface="Cambria Math" panose="02040503050406030204" pitchFamily="18" charset="0"/>
                <a:ea typeface="Cambria Math" panose="02040503050406030204" pitchFamily="18" charset="0"/>
              </a:rPr>
              <a:t>K</a:t>
            </a:r>
            <a:r>
              <a:rPr lang="en-US" dirty="0">
                <a:latin typeface="Baskerville" panose="02020502070401020303" pitchFamily="18" charset="0"/>
                <a:ea typeface="Baskerville" panose="02020502070401020303" pitchFamily="18" charset="0"/>
              </a:rPr>
              <a:t>)</a:t>
            </a:r>
          </a:p>
          <a:p>
            <a:pPr marL="285750" indent="-285750">
              <a:spcAft>
                <a:spcPts val="600"/>
              </a:spcAft>
              <a:buFont typeface="Arial" panose="020B0604020202020204" pitchFamily="34" charset="0"/>
              <a:buChar char="•"/>
            </a:pPr>
            <a:r>
              <a:rPr lang="en-US" dirty="0">
                <a:latin typeface="Baskerville" panose="02020502070401020303" pitchFamily="18" charset="0"/>
                <a:ea typeface="Baskerville" panose="02020502070401020303" pitchFamily="18" charset="0"/>
              </a:rPr>
              <a:t>Value of recommendation: &lt;</a:t>
            </a:r>
            <a:r>
              <a:rPr lang="en-US" b="1" dirty="0" err="1">
                <a:latin typeface="Baskerville" panose="02020502070401020303" pitchFamily="18" charset="0"/>
                <a:ea typeface="Baskerville" panose="02020502070401020303" pitchFamily="18" charset="0"/>
              </a:rPr>
              <a:t>r</a:t>
            </a:r>
            <a:r>
              <a:rPr lang="en-US" b="1" baseline="-25000" dirty="0" err="1">
                <a:latin typeface="Baskerville" panose="02020502070401020303" pitchFamily="18" charset="0"/>
                <a:ea typeface="Baskerville" panose="02020502070401020303" pitchFamily="18" charset="0"/>
              </a:rPr>
              <a:t>i</a:t>
            </a:r>
            <a:r>
              <a:rPr lang="en-US" b="1" dirty="0">
                <a:latin typeface="Baskerville" panose="02020502070401020303" pitchFamily="18" charset="0"/>
                <a:ea typeface="Baskerville" panose="02020502070401020303" pitchFamily="18" charset="0"/>
              </a:rPr>
              <a:t> , </a:t>
            </a:r>
            <a:r>
              <a:rPr lang="en-US" b="1" dirty="0" err="1">
                <a:latin typeface="Baskerville" panose="02020502070401020303" pitchFamily="18" charset="0"/>
                <a:ea typeface="Baskerville" panose="02020502070401020303" pitchFamily="18" charset="0"/>
              </a:rPr>
              <a:t>u</a:t>
            </a:r>
            <a:r>
              <a:rPr lang="en-US" b="1" baseline="-25000" dirty="0" err="1">
                <a:latin typeface="Baskerville" panose="02020502070401020303" pitchFamily="18" charset="0"/>
                <a:ea typeface="Baskerville" panose="02020502070401020303" pitchFamily="18" charset="0"/>
              </a:rPr>
              <a:t>i</a:t>
            </a:r>
            <a:r>
              <a:rPr lang="en-US" b="1" baseline="-25000" dirty="0">
                <a:latin typeface="Baskerville" panose="02020502070401020303" pitchFamily="18" charset="0"/>
                <a:ea typeface="Baskerville" panose="02020502070401020303" pitchFamily="18" charset="0"/>
              </a:rPr>
              <a:t> </a:t>
            </a:r>
            <a:r>
              <a:rPr lang="en-US" dirty="0">
                <a:latin typeface="Baskerville" panose="02020502070401020303" pitchFamily="18" charset="0"/>
                <a:ea typeface="Baskerville" panose="02020502070401020303" pitchFamily="18" charset="0"/>
              </a:rPr>
              <a:t>&gt;</a:t>
            </a:r>
          </a:p>
          <a:p>
            <a:pPr marL="742950" lvl="1" indent="-285750">
              <a:spcAft>
                <a:spcPts val="600"/>
              </a:spcAft>
              <a:buFont typeface="Arial" panose="020B0604020202020204" pitchFamily="34" charset="0"/>
              <a:buChar char="•"/>
            </a:pPr>
            <a:r>
              <a:rPr lang="en-US" dirty="0">
                <a:latin typeface="Baskerville" panose="02020502070401020303" pitchFamily="18" charset="0"/>
                <a:ea typeface="Baskerville" panose="02020502070401020303" pitchFamily="18" charset="0"/>
              </a:rPr>
              <a:t>Value to </a:t>
            </a:r>
            <a:r>
              <a:rPr lang="en-US" dirty="0" err="1">
                <a:latin typeface="Baskerville" panose="02020502070401020303" pitchFamily="18" charset="0"/>
                <a:ea typeface="Baskerville" panose="02020502070401020303" pitchFamily="18" charset="0"/>
              </a:rPr>
              <a:t>B</a:t>
            </a:r>
            <a:r>
              <a:rPr lang="en-US" baseline="-25000" dirty="0" err="1">
                <a:latin typeface="Baskerville" panose="02020502070401020303" pitchFamily="18" charset="0"/>
                <a:ea typeface="Baskerville" panose="02020502070401020303" pitchFamily="18" charset="0"/>
              </a:rPr>
              <a:t>j</a:t>
            </a:r>
            <a:r>
              <a:rPr lang="en-US" dirty="0">
                <a:latin typeface="Baskerville" panose="02020502070401020303" pitchFamily="18" charset="0"/>
                <a:ea typeface="Baskerville" panose="02020502070401020303" pitchFamily="18" charset="0"/>
              </a:rPr>
              <a:t> is </a:t>
            </a:r>
            <a:r>
              <a:rPr lang="en-US" dirty="0" err="1">
                <a:latin typeface="Baskerville" panose="02020502070401020303" pitchFamily="18" charset="0"/>
                <a:ea typeface="Baskerville" panose="02020502070401020303" pitchFamily="18" charset="0"/>
              </a:rPr>
              <a:t>r</a:t>
            </a:r>
            <a:r>
              <a:rPr lang="en-US" baseline="-25000" dirty="0" err="1">
                <a:latin typeface="Baskerville" panose="02020502070401020303" pitchFamily="18" charset="0"/>
                <a:ea typeface="Baskerville" panose="02020502070401020303" pitchFamily="18" charset="0"/>
              </a:rPr>
              <a:t>i,j</a:t>
            </a:r>
            <a:r>
              <a:rPr lang="en-US" baseline="-25000" dirty="0">
                <a:latin typeface="Baskerville" panose="02020502070401020303" pitchFamily="18" charset="0"/>
                <a:ea typeface="Baskerville" panose="02020502070401020303" pitchFamily="18" charset="0"/>
              </a:rPr>
              <a:t> </a:t>
            </a:r>
            <a:r>
              <a:rPr lang="en-US" dirty="0" err="1">
                <a:latin typeface="Baskerville" panose="02020502070401020303" pitchFamily="18" charset="0"/>
                <a:ea typeface="Baskerville" panose="02020502070401020303" pitchFamily="18" charset="0"/>
              </a:rPr>
              <a:t>u</a:t>
            </a:r>
            <a:r>
              <a:rPr lang="en-US" baseline="-25000" dirty="0" err="1">
                <a:latin typeface="Baskerville" panose="02020502070401020303" pitchFamily="18" charset="0"/>
                <a:ea typeface="Baskerville" panose="02020502070401020303" pitchFamily="18" charset="0"/>
              </a:rPr>
              <a:t>i,j</a:t>
            </a:r>
            <a:endParaRPr lang="en-US" baseline="-25000" dirty="0">
              <a:latin typeface="Baskerville" panose="02020502070401020303" pitchFamily="18" charset="0"/>
              <a:ea typeface="Baskerville" panose="02020502070401020303" pitchFamily="18" charset="0"/>
            </a:endParaRPr>
          </a:p>
          <a:p>
            <a:pPr lvl="1">
              <a:spcAft>
                <a:spcPts val="600"/>
              </a:spcAft>
            </a:pPr>
            <a:endParaRPr lang="en-US" sz="1600" dirty="0">
              <a:latin typeface="Baskerville" panose="02020502070401020303" pitchFamily="18" charset="0"/>
              <a:ea typeface="Baskerville" panose="02020502070401020303" pitchFamily="18" charset="0"/>
            </a:endParaRPr>
          </a:p>
        </p:txBody>
      </p:sp>
      <p:sp>
        <p:nvSpPr>
          <p:cNvPr id="4" name="Rectangle 3">
            <a:extLst>
              <a:ext uri="{FF2B5EF4-FFF2-40B4-BE49-F238E27FC236}">
                <a16:creationId xmlns:a16="http://schemas.microsoft.com/office/drawing/2014/main" id="{8D692E71-A388-48AA-8910-CC83AF4017A0}"/>
              </a:ext>
            </a:extLst>
          </p:cNvPr>
          <p:cNvSpPr/>
          <p:nvPr/>
        </p:nvSpPr>
        <p:spPr>
          <a:xfrm>
            <a:off x="9566949" y="3735970"/>
            <a:ext cx="393056" cy="369332"/>
          </a:xfrm>
          <a:prstGeom prst="rect">
            <a:avLst/>
          </a:prstGeom>
        </p:spPr>
        <p:txBody>
          <a:bodyPr wrap="none">
            <a:spAutoFit/>
          </a:bodyPr>
          <a:lstStyle/>
          <a:p>
            <a:r>
              <a:rPr lang="el-GR" dirty="0">
                <a:latin typeface="Cambria Math" panose="02040503050406030204" pitchFamily="18" charset="0"/>
                <a:ea typeface="Cambria Math" panose="02040503050406030204" pitchFamily="18" charset="0"/>
              </a:rPr>
              <a:t>𝛿</a:t>
            </a:r>
            <a:r>
              <a:rPr lang="en-US" baseline="30000" dirty="0">
                <a:latin typeface="Cambria Math" panose="02040503050406030204" pitchFamily="18" charset="0"/>
                <a:ea typeface="Cambria Math" panose="02040503050406030204" pitchFamily="18" charset="0"/>
              </a:rPr>
              <a:t>1</a:t>
            </a:r>
            <a:endParaRPr lang="en-US" dirty="0"/>
          </a:p>
        </p:txBody>
      </p:sp>
      <p:sp>
        <p:nvSpPr>
          <p:cNvPr id="7" name="Rectangle 6">
            <a:extLst>
              <a:ext uri="{FF2B5EF4-FFF2-40B4-BE49-F238E27FC236}">
                <a16:creationId xmlns:a16="http://schemas.microsoft.com/office/drawing/2014/main" id="{4CB1200F-6359-CA8D-4622-B8180CC38A4D}"/>
              </a:ext>
            </a:extLst>
          </p:cNvPr>
          <p:cNvSpPr/>
          <p:nvPr/>
        </p:nvSpPr>
        <p:spPr>
          <a:xfrm>
            <a:off x="10023438" y="3738732"/>
            <a:ext cx="393056" cy="369332"/>
          </a:xfrm>
          <a:prstGeom prst="rect">
            <a:avLst/>
          </a:prstGeom>
        </p:spPr>
        <p:txBody>
          <a:bodyPr wrap="none">
            <a:spAutoFit/>
          </a:bodyPr>
          <a:lstStyle/>
          <a:p>
            <a:r>
              <a:rPr lang="el-GR" dirty="0">
                <a:latin typeface="Cambria Math" panose="02040503050406030204" pitchFamily="18" charset="0"/>
                <a:ea typeface="Cambria Math" panose="02040503050406030204" pitchFamily="18" charset="0"/>
              </a:rPr>
              <a:t>𝛿</a:t>
            </a:r>
            <a:r>
              <a:rPr lang="en-US" baseline="30000" dirty="0">
                <a:latin typeface="Cambria Math" panose="02040503050406030204" pitchFamily="18" charset="0"/>
                <a:ea typeface="Cambria Math" panose="02040503050406030204" pitchFamily="18" charset="0"/>
              </a:rPr>
              <a:t>2</a:t>
            </a:r>
            <a:endParaRPr lang="en-US" dirty="0"/>
          </a:p>
        </p:txBody>
      </p:sp>
      <p:sp>
        <p:nvSpPr>
          <p:cNvPr id="8" name="Rectangle 7">
            <a:extLst>
              <a:ext uri="{FF2B5EF4-FFF2-40B4-BE49-F238E27FC236}">
                <a16:creationId xmlns:a16="http://schemas.microsoft.com/office/drawing/2014/main" id="{00631DAC-6C62-C9A1-D8FA-A241FA783EEA}"/>
              </a:ext>
            </a:extLst>
          </p:cNvPr>
          <p:cNvSpPr/>
          <p:nvPr/>
        </p:nvSpPr>
        <p:spPr>
          <a:xfrm>
            <a:off x="10513774" y="3738732"/>
            <a:ext cx="393056" cy="369332"/>
          </a:xfrm>
          <a:prstGeom prst="rect">
            <a:avLst/>
          </a:prstGeom>
        </p:spPr>
        <p:txBody>
          <a:bodyPr wrap="none">
            <a:spAutoFit/>
          </a:bodyPr>
          <a:lstStyle/>
          <a:p>
            <a:r>
              <a:rPr lang="el-GR" dirty="0">
                <a:latin typeface="Cambria Math" panose="02040503050406030204" pitchFamily="18" charset="0"/>
                <a:ea typeface="Cambria Math" panose="02040503050406030204" pitchFamily="18" charset="0"/>
              </a:rPr>
              <a:t>𝛿</a:t>
            </a:r>
            <a:r>
              <a:rPr lang="en-US" baseline="30000" dirty="0">
                <a:latin typeface="Cambria Math" panose="02040503050406030204" pitchFamily="18" charset="0"/>
                <a:ea typeface="Cambria Math" panose="02040503050406030204" pitchFamily="18" charset="0"/>
              </a:rPr>
              <a:t>3</a:t>
            </a:r>
            <a:endParaRPr lang="en-US" dirty="0"/>
          </a:p>
        </p:txBody>
      </p:sp>
      <p:sp>
        <p:nvSpPr>
          <p:cNvPr id="9" name="Rectangle 8">
            <a:extLst>
              <a:ext uri="{FF2B5EF4-FFF2-40B4-BE49-F238E27FC236}">
                <a16:creationId xmlns:a16="http://schemas.microsoft.com/office/drawing/2014/main" id="{4A0D6F52-8EA7-F8C3-FB3A-BB8DA5E25182}"/>
              </a:ext>
            </a:extLst>
          </p:cNvPr>
          <p:cNvSpPr/>
          <p:nvPr/>
        </p:nvSpPr>
        <p:spPr>
          <a:xfrm>
            <a:off x="11004110" y="3748256"/>
            <a:ext cx="393056" cy="369332"/>
          </a:xfrm>
          <a:prstGeom prst="rect">
            <a:avLst/>
          </a:prstGeom>
        </p:spPr>
        <p:txBody>
          <a:bodyPr wrap="none">
            <a:spAutoFit/>
          </a:bodyPr>
          <a:lstStyle/>
          <a:p>
            <a:r>
              <a:rPr lang="el-GR" dirty="0">
                <a:latin typeface="Cambria Math" panose="02040503050406030204" pitchFamily="18" charset="0"/>
                <a:ea typeface="Cambria Math" panose="02040503050406030204" pitchFamily="18" charset="0"/>
              </a:rPr>
              <a:t>𝛿</a:t>
            </a:r>
            <a:r>
              <a:rPr lang="en-US" baseline="30000" dirty="0">
                <a:latin typeface="Cambria Math" panose="02040503050406030204" pitchFamily="18" charset="0"/>
                <a:ea typeface="Cambria Math" panose="02040503050406030204" pitchFamily="18" charset="0"/>
              </a:rPr>
              <a:t>4</a:t>
            </a:r>
            <a:endParaRPr lang="en-US" dirty="0"/>
          </a:p>
        </p:txBody>
      </p:sp>
      <p:sp>
        <p:nvSpPr>
          <p:cNvPr id="66" name="Rectangle 65">
            <a:extLst>
              <a:ext uri="{FF2B5EF4-FFF2-40B4-BE49-F238E27FC236}">
                <a16:creationId xmlns:a16="http://schemas.microsoft.com/office/drawing/2014/main" id="{D7F0FD20-57DD-168A-64AF-B0D80C734289}"/>
              </a:ext>
            </a:extLst>
          </p:cNvPr>
          <p:cNvSpPr/>
          <p:nvPr/>
        </p:nvSpPr>
        <p:spPr>
          <a:xfrm>
            <a:off x="9579181" y="4292196"/>
            <a:ext cx="393056" cy="369332"/>
          </a:xfrm>
          <a:prstGeom prst="rect">
            <a:avLst/>
          </a:prstGeom>
        </p:spPr>
        <p:txBody>
          <a:bodyPr wrap="none">
            <a:spAutoFit/>
          </a:bodyPr>
          <a:lstStyle/>
          <a:p>
            <a:r>
              <a:rPr lang="el-GR" dirty="0">
                <a:latin typeface="Cambria Math" panose="02040503050406030204" pitchFamily="18" charset="0"/>
                <a:ea typeface="Cambria Math" panose="02040503050406030204" pitchFamily="18" charset="0"/>
              </a:rPr>
              <a:t>𝛿</a:t>
            </a:r>
            <a:r>
              <a:rPr lang="en-US" baseline="30000" dirty="0">
                <a:latin typeface="Cambria Math" panose="02040503050406030204" pitchFamily="18" charset="0"/>
                <a:ea typeface="Cambria Math" panose="02040503050406030204" pitchFamily="18" charset="0"/>
              </a:rPr>
              <a:t>3</a:t>
            </a:r>
            <a:endParaRPr lang="en-US" dirty="0"/>
          </a:p>
        </p:txBody>
      </p:sp>
      <p:sp>
        <p:nvSpPr>
          <p:cNvPr id="67" name="Rectangle 66">
            <a:extLst>
              <a:ext uri="{FF2B5EF4-FFF2-40B4-BE49-F238E27FC236}">
                <a16:creationId xmlns:a16="http://schemas.microsoft.com/office/drawing/2014/main" id="{1304D70B-1270-DDB3-B302-31CBD67145C8}"/>
              </a:ext>
            </a:extLst>
          </p:cNvPr>
          <p:cNvSpPr/>
          <p:nvPr/>
        </p:nvSpPr>
        <p:spPr>
          <a:xfrm>
            <a:off x="10035670" y="4294958"/>
            <a:ext cx="393056" cy="369332"/>
          </a:xfrm>
          <a:prstGeom prst="rect">
            <a:avLst/>
          </a:prstGeom>
        </p:spPr>
        <p:txBody>
          <a:bodyPr wrap="none">
            <a:spAutoFit/>
          </a:bodyPr>
          <a:lstStyle/>
          <a:p>
            <a:r>
              <a:rPr lang="el-GR" dirty="0">
                <a:latin typeface="Cambria Math" panose="02040503050406030204" pitchFamily="18" charset="0"/>
                <a:ea typeface="Cambria Math" panose="02040503050406030204" pitchFamily="18" charset="0"/>
              </a:rPr>
              <a:t>𝛿</a:t>
            </a:r>
            <a:r>
              <a:rPr lang="en-US" baseline="30000" dirty="0">
                <a:latin typeface="Cambria Math" panose="02040503050406030204" pitchFamily="18" charset="0"/>
                <a:ea typeface="Cambria Math" panose="02040503050406030204" pitchFamily="18" charset="0"/>
              </a:rPr>
              <a:t>4</a:t>
            </a:r>
            <a:endParaRPr lang="en-US" dirty="0"/>
          </a:p>
        </p:txBody>
      </p:sp>
      <p:sp>
        <p:nvSpPr>
          <p:cNvPr id="68" name="Rectangle 67">
            <a:extLst>
              <a:ext uri="{FF2B5EF4-FFF2-40B4-BE49-F238E27FC236}">
                <a16:creationId xmlns:a16="http://schemas.microsoft.com/office/drawing/2014/main" id="{B83EC2E4-1BF7-64BE-E1DD-F767C75A57A2}"/>
              </a:ext>
            </a:extLst>
          </p:cNvPr>
          <p:cNvSpPr/>
          <p:nvPr/>
        </p:nvSpPr>
        <p:spPr>
          <a:xfrm>
            <a:off x="10526006" y="4294958"/>
            <a:ext cx="393056" cy="369332"/>
          </a:xfrm>
          <a:prstGeom prst="rect">
            <a:avLst/>
          </a:prstGeom>
        </p:spPr>
        <p:txBody>
          <a:bodyPr wrap="none">
            <a:spAutoFit/>
          </a:bodyPr>
          <a:lstStyle/>
          <a:p>
            <a:r>
              <a:rPr lang="el-GR" dirty="0">
                <a:latin typeface="Cambria Math" panose="02040503050406030204" pitchFamily="18" charset="0"/>
                <a:ea typeface="Cambria Math" panose="02040503050406030204" pitchFamily="18" charset="0"/>
              </a:rPr>
              <a:t>𝛿</a:t>
            </a:r>
            <a:r>
              <a:rPr lang="en-US" baseline="30000" dirty="0">
                <a:latin typeface="Cambria Math" panose="02040503050406030204" pitchFamily="18" charset="0"/>
                <a:ea typeface="Cambria Math" panose="02040503050406030204" pitchFamily="18" charset="0"/>
              </a:rPr>
              <a:t>1</a:t>
            </a:r>
            <a:endParaRPr lang="en-US" dirty="0"/>
          </a:p>
        </p:txBody>
      </p:sp>
      <p:sp>
        <p:nvSpPr>
          <p:cNvPr id="69" name="Rectangle 68">
            <a:extLst>
              <a:ext uri="{FF2B5EF4-FFF2-40B4-BE49-F238E27FC236}">
                <a16:creationId xmlns:a16="http://schemas.microsoft.com/office/drawing/2014/main" id="{A3F679F7-6486-F0CC-B517-42AC12698DCA}"/>
              </a:ext>
            </a:extLst>
          </p:cNvPr>
          <p:cNvSpPr/>
          <p:nvPr/>
        </p:nvSpPr>
        <p:spPr>
          <a:xfrm>
            <a:off x="11016342" y="4304482"/>
            <a:ext cx="393056" cy="369332"/>
          </a:xfrm>
          <a:prstGeom prst="rect">
            <a:avLst/>
          </a:prstGeom>
        </p:spPr>
        <p:txBody>
          <a:bodyPr wrap="none">
            <a:spAutoFit/>
          </a:bodyPr>
          <a:lstStyle/>
          <a:p>
            <a:r>
              <a:rPr lang="el-GR" dirty="0">
                <a:latin typeface="Cambria Math" panose="02040503050406030204" pitchFamily="18" charset="0"/>
                <a:ea typeface="Cambria Math" panose="02040503050406030204" pitchFamily="18" charset="0"/>
              </a:rPr>
              <a:t>𝛿</a:t>
            </a:r>
            <a:r>
              <a:rPr lang="en-US" baseline="30000" dirty="0">
                <a:latin typeface="Cambria Math" panose="02040503050406030204" pitchFamily="18" charset="0"/>
                <a:ea typeface="Cambria Math" panose="02040503050406030204" pitchFamily="18" charset="0"/>
              </a:rPr>
              <a:t>2</a:t>
            </a:r>
            <a:endParaRPr lang="en-US" dirty="0"/>
          </a:p>
        </p:txBody>
      </p:sp>
      <p:sp>
        <p:nvSpPr>
          <p:cNvPr id="74" name="Rectangle 73">
            <a:extLst>
              <a:ext uri="{FF2B5EF4-FFF2-40B4-BE49-F238E27FC236}">
                <a16:creationId xmlns:a16="http://schemas.microsoft.com/office/drawing/2014/main" id="{1730908B-03B7-1D7A-C4AD-15158F54F805}"/>
              </a:ext>
            </a:extLst>
          </p:cNvPr>
          <p:cNvSpPr/>
          <p:nvPr/>
        </p:nvSpPr>
        <p:spPr>
          <a:xfrm>
            <a:off x="9566949" y="4881716"/>
            <a:ext cx="393056" cy="369332"/>
          </a:xfrm>
          <a:prstGeom prst="rect">
            <a:avLst/>
          </a:prstGeom>
        </p:spPr>
        <p:txBody>
          <a:bodyPr wrap="none">
            <a:spAutoFit/>
          </a:bodyPr>
          <a:lstStyle/>
          <a:p>
            <a:r>
              <a:rPr lang="el-GR" dirty="0">
                <a:latin typeface="Cambria Math" panose="02040503050406030204" pitchFamily="18" charset="0"/>
                <a:ea typeface="Cambria Math" panose="02040503050406030204" pitchFamily="18" charset="0"/>
              </a:rPr>
              <a:t>𝛿</a:t>
            </a:r>
            <a:r>
              <a:rPr lang="en-US" baseline="30000" dirty="0">
                <a:latin typeface="Cambria Math" panose="02040503050406030204" pitchFamily="18" charset="0"/>
                <a:ea typeface="Cambria Math" panose="02040503050406030204" pitchFamily="18" charset="0"/>
              </a:rPr>
              <a:t>2</a:t>
            </a:r>
            <a:endParaRPr lang="en-US" dirty="0"/>
          </a:p>
        </p:txBody>
      </p:sp>
      <p:sp>
        <p:nvSpPr>
          <p:cNvPr id="75" name="Rectangle 74">
            <a:extLst>
              <a:ext uri="{FF2B5EF4-FFF2-40B4-BE49-F238E27FC236}">
                <a16:creationId xmlns:a16="http://schemas.microsoft.com/office/drawing/2014/main" id="{31797BAD-1AB9-B1A6-5AB0-601FF058154C}"/>
              </a:ext>
            </a:extLst>
          </p:cNvPr>
          <p:cNvSpPr/>
          <p:nvPr/>
        </p:nvSpPr>
        <p:spPr>
          <a:xfrm>
            <a:off x="10023438" y="4884478"/>
            <a:ext cx="393056" cy="369332"/>
          </a:xfrm>
          <a:prstGeom prst="rect">
            <a:avLst/>
          </a:prstGeom>
        </p:spPr>
        <p:txBody>
          <a:bodyPr wrap="none">
            <a:spAutoFit/>
          </a:bodyPr>
          <a:lstStyle/>
          <a:p>
            <a:r>
              <a:rPr lang="el-GR" dirty="0">
                <a:latin typeface="Cambria Math" panose="02040503050406030204" pitchFamily="18" charset="0"/>
                <a:ea typeface="Cambria Math" panose="02040503050406030204" pitchFamily="18" charset="0"/>
              </a:rPr>
              <a:t>𝛿</a:t>
            </a:r>
            <a:r>
              <a:rPr lang="en-US" baseline="30000" dirty="0">
                <a:latin typeface="Cambria Math" panose="02040503050406030204" pitchFamily="18" charset="0"/>
                <a:ea typeface="Cambria Math" panose="02040503050406030204" pitchFamily="18" charset="0"/>
              </a:rPr>
              <a:t>3</a:t>
            </a:r>
            <a:endParaRPr lang="en-US" dirty="0"/>
          </a:p>
        </p:txBody>
      </p:sp>
      <p:sp>
        <p:nvSpPr>
          <p:cNvPr id="76" name="Rectangle 75">
            <a:extLst>
              <a:ext uri="{FF2B5EF4-FFF2-40B4-BE49-F238E27FC236}">
                <a16:creationId xmlns:a16="http://schemas.microsoft.com/office/drawing/2014/main" id="{B6AE89FD-CF0B-EB06-0FB0-8A28416A8873}"/>
              </a:ext>
            </a:extLst>
          </p:cNvPr>
          <p:cNvSpPr/>
          <p:nvPr/>
        </p:nvSpPr>
        <p:spPr>
          <a:xfrm>
            <a:off x="10513774" y="4884478"/>
            <a:ext cx="393056" cy="369332"/>
          </a:xfrm>
          <a:prstGeom prst="rect">
            <a:avLst/>
          </a:prstGeom>
        </p:spPr>
        <p:txBody>
          <a:bodyPr wrap="none">
            <a:spAutoFit/>
          </a:bodyPr>
          <a:lstStyle/>
          <a:p>
            <a:r>
              <a:rPr lang="el-GR" dirty="0">
                <a:latin typeface="Cambria Math" panose="02040503050406030204" pitchFamily="18" charset="0"/>
                <a:ea typeface="Cambria Math" panose="02040503050406030204" pitchFamily="18" charset="0"/>
              </a:rPr>
              <a:t>𝛿</a:t>
            </a:r>
            <a:r>
              <a:rPr lang="en-US" baseline="30000" dirty="0">
                <a:latin typeface="Cambria Math" panose="02040503050406030204" pitchFamily="18" charset="0"/>
                <a:ea typeface="Cambria Math" panose="02040503050406030204" pitchFamily="18" charset="0"/>
              </a:rPr>
              <a:t>4</a:t>
            </a:r>
            <a:endParaRPr lang="en-US" dirty="0"/>
          </a:p>
        </p:txBody>
      </p:sp>
      <p:sp>
        <p:nvSpPr>
          <p:cNvPr id="77" name="Rectangle 76">
            <a:extLst>
              <a:ext uri="{FF2B5EF4-FFF2-40B4-BE49-F238E27FC236}">
                <a16:creationId xmlns:a16="http://schemas.microsoft.com/office/drawing/2014/main" id="{EEAF1C0A-76F6-E140-6779-4C2DE0F72090}"/>
              </a:ext>
            </a:extLst>
          </p:cNvPr>
          <p:cNvSpPr/>
          <p:nvPr/>
        </p:nvSpPr>
        <p:spPr>
          <a:xfrm>
            <a:off x="11004110" y="4894002"/>
            <a:ext cx="393056" cy="369332"/>
          </a:xfrm>
          <a:prstGeom prst="rect">
            <a:avLst/>
          </a:prstGeom>
        </p:spPr>
        <p:txBody>
          <a:bodyPr wrap="none">
            <a:spAutoFit/>
          </a:bodyPr>
          <a:lstStyle/>
          <a:p>
            <a:r>
              <a:rPr lang="el-GR" dirty="0">
                <a:latin typeface="Cambria Math" panose="02040503050406030204" pitchFamily="18" charset="0"/>
                <a:ea typeface="Cambria Math" panose="02040503050406030204" pitchFamily="18" charset="0"/>
              </a:rPr>
              <a:t>𝛿</a:t>
            </a:r>
            <a:r>
              <a:rPr lang="en-US" baseline="30000" dirty="0">
                <a:latin typeface="Cambria Math" panose="02040503050406030204" pitchFamily="18" charset="0"/>
                <a:ea typeface="Cambria Math" panose="02040503050406030204" pitchFamily="18" charset="0"/>
              </a:rPr>
              <a:t>1</a:t>
            </a:r>
            <a:endParaRPr lang="en-US" dirty="0"/>
          </a:p>
        </p:txBody>
      </p:sp>
      <p:sp>
        <p:nvSpPr>
          <p:cNvPr id="78" name="Rectangle 77">
            <a:extLst>
              <a:ext uri="{FF2B5EF4-FFF2-40B4-BE49-F238E27FC236}">
                <a16:creationId xmlns:a16="http://schemas.microsoft.com/office/drawing/2014/main" id="{CF947D68-DDC4-F14A-7622-02E2A1185926}"/>
              </a:ext>
            </a:extLst>
          </p:cNvPr>
          <p:cNvSpPr/>
          <p:nvPr/>
        </p:nvSpPr>
        <p:spPr>
          <a:xfrm>
            <a:off x="9579181" y="5469777"/>
            <a:ext cx="393056" cy="369332"/>
          </a:xfrm>
          <a:prstGeom prst="rect">
            <a:avLst/>
          </a:prstGeom>
        </p:spPr>
        <p:txBody>
          <a:bodyPr wrap="none">
            <a:spAutoFit/>
          </a:bodyPr>
          <a:lstStyle/>
          <a:p>
            <a:r>
              <a:rPr lang="el-GR" dirty="0">
                <a:latin typeface="Cambria Math" panose="02040503050406030204" pitchFamily="18" charset="0"/>
                <a:ea typeface="Cambria Math" panose="02040503050406030204" pitchFamily="18" charset="0"/>
              </a:rPr>
              <a:t>𝛿</a:t>
            </a:r>
            <a:r>
              <a:rPr lang="en-US" baseline="30000" dirty="0">
                <a:latin typeface="Cambria Math" panose="02040503050406030204" pitchFamily="18" charset="0"/>
                <a:ea typeface="Cambria Math" panose="02040503050406030204" pitchFamily="18" charset="0"/>
              </a:rPr>
              <a:t>1</a:t>
            </a:r>
            <a:endParaRPr lang="en-US" dirty="0"/>
          </a:p>
        </p:txBody>
      </p:sp>
      <p:sp>
        <p:nvSpPr>
          <p:cNvPr id="79" name="Rectangle 78">
            <a:extLst>
              <a:ext uri="{FF2B5EF4-FFF2-40B4-BE49-F238E27FC236}">
                <a16:creationId xmlns:a16="http://schemas.microsoft.com/office/drawing/2014/main" id="{FF480074-F22C-FDC6-4D44-EFD30F5B4207}"/>
              </a:ext>
            </a:extLst>
          </p:cNvPr>
          <p:cNvSpPr/>
          <p:nvPr/>
        </p:nvSpPr>
        <p:spPr>
          <a:xfrm>
            <a:off x="10035670" y="5472539"/>
            <a:ext cx="393056" cy="369332"/>
          </a:xfrm>
          <a:prstGeom prst="rect">
            <a:avLst/>
          </a:prstGeom>
        </p:spPr>
        <p:txBody>
          <a:bodyPr wrap="none">
            <a:spAutoFit/>
          </a:bodyPr>
          <a:lstStyle/>
          <a:p>
            <a:r>
              <a:rPr lang="el-GR" dirty="0">
                <a:latin typeface="Cambria Math" panose="02040503050406030204" pitchFamily="18" charset="0"/>
                <a:ea typeface="Cambria Math" panose="02040503050406030204" pitchFamily="18" charset="0"/>
              </a:rPr>
              <a:t>𝛿</a:t>
            </a:r>
            <a:r>
              <a:rPr lang="en-US" baseline="30000" dirty="0">
                <a:latin typeface="Cambria Math" panose="02040503050406030204" pitchFamily="18" charset="0"/>
                <a:ea typeface="Cambria Math" panose="02040503050406030204" pitchFamily="18" charset="0"/>
              </a:rPr>
              <a:t>2</a:t>
            </a:r>
            <a:endParaRPr lang="en-US" dirty="0"/>
          </a:p>
        </p:txBody>
      </p:sp>
      <p:sp>
        <p:nvSpPr>
          <p:cNvPr id="80" name="Rectangle 79">
            <a:extLst>
              <a:ext uri="{FF2B5EF4-FFF2-40B4-BE49-F238E27FC236}">
                <a16:creationId xmlns:a16="http://schemas.microsoft.com/office/drawing/2014/main" id="{023322C3-CA64-6284-DE6E-B43AE4089971}"/>
              </a:ext>
            </a:extLst>
          </p:cNvPr>
          <p:cNvSpPr/>
          <p:nvPr/>
        </p:nvSpPr>
        <p:spPr>
          <a:xfrm>
            <a:off x="10526006" y="5472539"/>
            <a:ext cx="393056" cy="369332"/>
          </a:xfrm>
          <a:prstGeom prst="rect">
            <a:avLst/>
          </a:prstGeom>
        </p:spPr>
        <p:txBody>
          <a:bodyPr wrap="none">
            <a:spAutoFit/>
          </a:bodyPr>
          <a:lstStyle/>
          <a:p>
            <a:r>
              <a:rPr lang="el-GR" dirty="0">
                <a:latin typeface="Cambria Math" panose="02040503050406030204" pitchFamily="18" charset="0"/>
                <a:ea typeface="Cambria Math" panose="02040503050406030204" pitchFamily="18" charset="0"/>
              </a:rPr>
              <a:t>𝛿</a:t>
            </a:r>
            <a:r>
              <a:rPr lang="en-US" baseline="30000" dirty="0">
                <a:latin typeface="Cambria Math" panose="02040503050406030204" pitchFamily="18" charset="0"/>
                <a:ea typeface="Cambria Math" panose="02040503050406030204" pitchFamily="18" charset="0"/>
              </a:rPr>
              <a:t>3</a:t>
            </a:r>
            <a:endParaRPr lang="en-US" dirty="0"/>
          </a:p>
        </p:txBody>
      </p:sp>
      <p:sp>
        <p:nvSpPr>
          <p:cNvPr id="81" name="Rectangle 80">
            <a:extLst>
              <a:ext uri="{FF2B5EF4-FFF2-40B4-BE49-F238E27FC236}">
                <a16:creationId xmlns:a16="http://schemas.microsoft.com/office/drawing/2014/main" id="{AADB1AD3-59D2-743D-4BEE-C90D307D3D63}"/>
              </a:ext>
            </a:extLst>
          </p:cNvPr>
          <p:cNvSpPr/>
          <p:nvPr/>
        </p:nvSpPr>
        <p:spPr>
          <a:xfrm>
            <a:off x="11016342" y="5482063"/>
            <a:ext cx="393056" cy="369332"/>
          </a:xfrm>
          <a:prstGeom prst="rect">
            <a:avLst/>
          </a:prstGeom>
        </p:spPr>
        <p:txBody>
          <a:bodyPr wrap="none">
            <a:spAutoFit/>
          </a:bodyPr>
          <a:lstStyle/>
          <a:p>
            <a:r>
              <a:rPr lang="el-GR" dirty="0">
                <a:latin typeface="Cambria Math" panose="02040503050406030204" pitchFamily="18" charset="0"/>
                <a:ea typeface="Cambria Math" panose="02040503050406030204" pitchFamily="18" charset="0"/>
              </a:rPr>
              <a:t>𝛿</a:t>
            </a:r>
            <a:r>
              <a:rPr lang="en-US" baseline="30000" dirty="0">
                <a:latin typeface="Cambria Math" panose="02040503050406030204" pitchFamily="18" charset="0"/>
                <a:ea typeface="Cambria Math" panose="02040503050406030204" pitchFamily="18" charset="0"/>
              </a:rPr>
              <a:t>4</a:t>
            </a:r>
            <a:endParaRPr lang="en-US" dirty="0"/>
          </a:p>
        </p:txBody>
      </p:sp>
      <p:sp>
        <p:nvSpPr>
          <p:cNvPr id="82" name="Rectangle 81">
            <a:extLst>
              <a:ext uri="{FF2B5EF4-FFF2-40B4-BE49-F238E27FC236}">
                <a16:creationId xmlns:a16="http://schemas.microsoft.com/office/drawing/2014/main" id="{43071B57-98AC-4F7B-706F-AC2CBE1F88A4}"/>
              </a:ext>
            </a:extLst>
          </p:cNvPr>
          <p:cNvSpPr/>
          <p:nvPr/>
        </p:nvSpPr>
        <p:spPr>
          <a:xfrm>
            <a:off x="9566949" y="6007235"/>
            <a:ext cx="393056" cy="369332"/>
          </a:xfrm>
          <a:prstGeom prst="rect">
            <a:avLst/>
          </a:prstGeom>
        </p:spPr>
        <p:txBody>
          <a:bodyPr wrap="none">
            <a:spAutoFit/>
          </a:bodyPr>
          <a:lstStyle/>
          <a:p>
            <a:r>
              <a:rPr lang="el-GR" dirty="0">
                <a:latin typeface="Cambria Math" panose="02040503050406030204" pitchFamily="18" charset="0"/>
                <a:ea typeface="Cambria Math" panose="02040503050406030204" pitchFamily="18" charset="0"/>
              </a:rPr>
              <a:t>𝛿</a:t>
            </a:r>
            <a:r>
              <a:rPr lang="en-US" baseline="30000" dirty="0">
                <a:latin typeface="Cambria Math" panose="02040503050406030204" pitchFamily="18" charset="0"/>
                <a:ea typeface="Cambria Math" panose="02040503050406030204" pitchFamily="18" charset="0"/>
              </a:rPr>
              <a:t>4</a:t>
            </a:r>
            <a:endParaRPr lang="en-US" dirty="0"/>
          </a:p>
        </p:txBody>
      </p:sp>
      <p:sp>
        <p:nvSpPr>
          <p:cNvPr id="83" name="Rectangle 82">
            <a:extLst>
              <a:ext uri="{FF2B5EF4-FFF2-40B4-BE49-F238E27FC236}">
                <a16:creationId xmlns:a16="http://schemas.microsoft.com/office/drawing/2014/main" id="{0EC02C90-2908-1272-A3DA-E1F723633B5E}"/>
              </a:ext>
            </a:extLst>
          </p:cNvPr>
          <p:cNvSpPr/>
          <p:nvPr/>
        </p:nvSpPr>
        <p:spPr>
          <a:xfrm>
            <a:off x="10023438" y="6009997"/>
            <a:ext cx="393056" cy="369332"/>
          </a:xfrm>
          <a:prstGeom prst="rect">
            <a:avLst/>
          </a:prstGeom>
        </p:spPr>
        <p:txBody>
          <a:bodyPr wrap="none">
            <a:spAutoFit/>
          </a:bodyPr>
          <a:lstStyle/>
          <a:p>
            <a:r>
              <a:rPr lang="el-GR" dirty="0">
                <a:latin typeface="Cambria Math" panose="02040503050406030204" pitchFamily="18" charset="0"/>
                <a:ea typeface="Cambria Math" panose="02040503050406030204" pitchFamily="18" charset="0"/>
              </a:rPr>
              <a:t>𝛿</a:t>
            </a:r>
            <a:r>
              <a:rPr lang="en-US" baseline="30000" dirty="0">
                <a:latin typeface="Cambria Math" panose="02040503050406030204" pitchFamily="18" charset="0"/>
                <a:ea typeface="Cambria Math" panose="02040503050406030204" pitchFamily="18" charset="0"/>
              </a:rPr>
              <a:t>3</a:t>
            </a:r>
            <a:endParaRPr lang="en-US" dirty="0"/>
          </a:p>
        </p:txBody>
      </p:sp>
      <p:sp>
        <p:nvSpPr>
          <p:cNvPr id="84" name="Rectangle 83">
            <a:extLst>
              <a:ext uri="{FF2B5EF4-FFF2-40B4-BE49-F238E27FC236}">
                <a16:creationId xmlns:a16="http://schemas.microsoft.com/office/drawing/2014/main" id="{CDDC0893-08DA-AD61-674D-A0B58B9A1422}"/>
              </a:ext>
            </a:extLst>
          </p:cNvPr>
          <p:cNvSpPr/>
          <p:nvPr/>
        </p:nvSpPr>
        <p:spPr>
          <a:xfrm>
            <a:off x="10513774" y="6009997"/>
            <a:ext cx="393056" cy="369332"/>
          </a:xfrm>
          <a:prstGeom prst="rect">
            <a:avLst/>
          </a:prstGeom>
        </p:spPr>
        <p:txBody>
          <a:bodyPr wrap="none">
            <a:spAutoFit/>
          </a:bodyPr>
          <a:lstStyle/>
          <a:p>
            <a:r>
              <a:rPr lang="el-GR" dirty="0">
                <a:latin typeface="Cambria Math" panose="02040503050406030204" pitchFamily="18" charset="0"/>
                <a:ea typeface="Cambria Math" panose="02040503050406030204" pitchFamily="18" charset="0"/>
              </a:rPr>
              <a:t>𝛿</a:t>
            </a:r>
            <a:r>
              <a:rPr lang="en-US" baseline="30000" dirty="0">
                <a:latin typeface="Cambria Math" panose="02040503050406030204" pitchFamily="18" charset="0"/>
                <a:ea typeface="Cambria Math" panose="02040503050406030204" pitchFamily="18" charset="0"/>
              </a:rPr>
              <a:t>2</a:t>
            </a:r>
            <a:endParaRPr lang="en-US" dirty="0"/>
          </a:p>
        </p:txBody>
      </p:sp>
      <p:sp>
        <p:nvSpPr>
          <p:cNvPr id="85" name="Rectangle 84">
            <a:extLst>
              <a:ext uri="{FF2B5EF4-FFF2-40B4-BE49-F238E27FC236}">
                <a16:creationId xmlns:a16="http://schemas.microsoft.com/office/drawing/2014/main" id="{DBC57B38-4C61-D6B5-D53F-DD07670F0EDF}"/>
              </a:ext>
            </a:extLst>
          </p:cNvPr>
          <p:cNvSpPr/>
          <p:nvPr/>
        </p:nvSpPr>
        <p:spPr>
          <a:xfrm>
            <a:off x="11004110" y="6019521"/>
            <a:ext cx="393056" cy="369332"/>
          </a:xfrm>
          <a:prstGeom prst="rect">
            <a:avLst/>
          </a:prstGeom>
        </p:spPr>
        <p:txBody>
          <a:bodyPr wrap="none">
            <a:spAutoFit/>
          </a:bodyPr>
          <a:lstStyle/>
          <a:p>
            <a:r>
              <a:rPr lang="el-GR" dirty="0">
                <a:latin typeface="Cambria Math" panose="02040503050406030204" pitchFamily="18" charset="0"/>
                <a:ea typeface="Cambria Math" panose="02040503050406030204" pitchFamily="18" charset="0"/>
              </a:rPr>
              <a:t>𝛿</a:t>
            </a:r>
            <a:r>
              <a:rPr lang="en-US" baseline="30000" dirty="0">
                <a:latin typeface="Cambria Math" panose="02040503050406030204" pitchFamily="18" charset="0"/>
                <a:ea typeface="Cambria Math" panose="02040503050406030204" pitchFamily="18" charset="0"/>
              </a:rPr>
              <a:t>1</a:t>
            </a:r>
            <a:endParaRPr lang="en-US" dirty="0"/>
          </a:p>
        </p:txBody>
      </p:sp>
    </p:spTree>
    <p:custDataLst>
      <p:tags r:id="rId1"/>
    </p:custDataLst>
    <p:extLst>
      <p:ext uri="{BB962C8B-B14F-4D97-AF65-F5344CB8AC3E}">
        <p14:creationId xmlns:p14="http://schemas.microsoft.com/office/powerpoint/2010/main" val="48056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9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9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9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5"/>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9"/>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0"/>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91"/>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98"/>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99"/>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00"/>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01"/>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24"/>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74"/>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75"/>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76"/>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77"/>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16"/>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7"/>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25"/>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26"/>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33"/>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35"/>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36"/>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37"/>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38"/>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61"/>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62"/>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92"/>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93"/>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102"/>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103"/>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104"/>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105"/>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106"/>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107"/>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108"/>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109"/>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78"/>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79"/>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80"/>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81"/>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82"/>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83"/>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84"/>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34"/>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85"/>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191"/>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grpId="1" nodeType="clickEffect">
                                  <p:stCondLst>
                                    <p:cond delay="0"/>
                                  </p:stCondLst>
                                  <p:childTnLst>
                                    <p:set>
                                      <p:cBhvr>
                                        <p:cTn id="18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59" grpId="0"/>
      <p:bldP spid="60" grpId="0"/>
      <p:bldP spid="61" grpId="0"/>
      <p:bldP spid="62" grpId="0"/>
      <p:bldP spid="62" grpId="1"/>
      <p:bldP spid="63" grpId="0"/>
      <p:bldP spid="65" grpId="0"/>
      <p:bldP spid="70" grpId="0"/>
      <p:bldP spid="71" grpId="0"/>
      <p:bldP spid="72" grpId="0"/>
      <p:bldP spid="73" grpId="0"/>
      <p:bldP spid="90" grpId="0"/>
      <p:bldP spid="91" grpId="0"/>
      <p:bldP spid="92" grpId="0"/>
      <p:bldP spid="93" grpId="0"/>
      <p:bldP spid="94" grpId="0"/>
      <p:bldP spid="95" grpId="0"/>
      <p:bldP spid="96" grpId="0"/>
      <p:bldP spid="97" grpId="0"/>
      <p:bldP spid="98" grpId="0"/>
      <p:bldP spid="99" grpId="0"/>
      <p:bldP spid="100" grpId="0"/>
      <p:bldP spid="101" grpId="0"/>
      <p:bldP spid="102" grpId="0"/>
      <p:bldP spid="103" grpId="0"/>
      <p:bldP spid="104" grpId="0"/>
      <p:bldP spid="105" grpId="0"/>
      <p:bldP spid="106" grpId="0"/>
      <p:bldP spid="107" grpId="0"/>
      <p:bldP spid="108" grpId="0"/>
      <p:bldP spid="109" grpId="0"/>
      <p:bldP spid="191" grpId="0"/>
      <p:bldP spid="4" grpId="0"/>
      <p:bldP spid="7" grpId="0"/>
      <p:bldP spid="8" grpId="0"/>
      <p:bldP spid="9" grpId="0"/>
      <p:bldP spid="66" grpId="0"/>
      <p:bldP spid="67" grpId="0"/>
      <p:bldP spid="68" grpId="0"/>
      <p:bldP spid="69" grpId="0"/>
      <p:bldP spid="74" grpId="0"/>
      <p:bldP spid="75" grpId="0"/>
      <p:bldP spid="76" grpId="0"/>
      <p:bldP spid="77" grpId="0"/>
      <p:bldP spid="78" grpId="0"/>
      <p:bldP spid="79" grpId="0"/>
      <p:bldP spid="80" grpId="0"/>
      <p:bldP spid="81" grpId="0"/>
      <p:bldP spid="82" grpId="0"/>
      <p:bldP spid="83" grpId="0"/>
      <p:bldP spid="84" grpId="0"/>
      <p:bldP spid="8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7277D46-7D76-F44B-A09E-B9910EBCD56F}"/>
              </a:ext>
            </a:extLst>
          </p:cNvPr>
          <p:cNvCxnSpPr>
            <a:cxnSpLocks/>
          </p:cNvCxnSpPr>
          <p:nvPr/>
        </p:nvCxnSpPr>
        <p:spPr>
          <a:xfrm>
            <a:off x="11728606" y="228600"/>
            <a:ext cx="0" cy="64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3DE43DC-FE87-B449-98CE-234D7B333E53}"/>
              </a:ext>
            </a:extLst>
          </p:cNvPr>
          <p:cNvCxnSpPr>
            <a:cxnSpLocks/>
          </p:cNvCxnSpPr>
          <p:nvPr/>
        </p:nvCxnSpPr>
        <p:spPr>
          <a:xfrm flipH="1">
            <a:off x="231371" y="6403571"/>
            <a:ext cx="1172925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0D05B0A-64C7-7141-855E-0640852DF730}"/>
              </a:ext>
            </a:extLst>
          </p:cNvPr>
          <p:cNvSpPr txBox="1"/>
          <p:nvPr/>
        </p:nvSpPr>
        <p:spPr>
          <a:xfrm>
            <a:off x="463393" y="454428"/>
            <a:ext cx="11198007" cy="461665"/>
          </a:xfrm>
          <a:prstGeom prst="rect">
            <a:avLst/>
          </a:prstGeom>
          <a:noFill/>
        </p:spPr>
        <p:txBody>
          <a:bodyPr wrap="square" rtlCol="0" anchor="ctr">
            <a:spAutoFit/>
          </a:bodyPr>
          <a:lstStyle/>
          <a:p>
            <a:r>
              <a:rPr lang="en-US" sz="2400" dirty="0">
                <a:latin typeface="Baskerville" panose="02020502070401020303" pitchFamily="18" charset="0"/>
                <a:ea typeface="Baskerville" panose="02020502070401020303" pitchFamily="18" charset="0"/>
              </a:rPr>
              <a:t>Pittsburgh, Black-Owned Businesses, and COVID-19</a:t>
            </a:r>
          </a:p>
        </p:txBody>
      </p:sp>
      <p:sp>
        <p:nvSpPr>
          <p:cNvPr id="7" name="TextBox 6">
            <a:extLst>
              <a:ext uri="{FF2B5EF4-FFF2-40B4-BE49-F238E27FC236}">
                <a16:creationId xmlns:a16="http://schemas.microsoft.com/office/drawing/2014/main" id="{5639FCE3-CB7F-6A4F-A538-11D3F0BAA79F}"/>
              </a:ext>
            </a:extLst>
          </p:cNvPr>
          <p:cNvSpPr txBox="1"/>
          <p:nvPr/>
        </p:nvSpPr>
        <p:spPr>
          <a:xfrm>
            <a:off x="686669" y="1310440"/>
            <a:ext cx="4751906" cy="3990836"/>
          </a:xfrm>
          <a:prstGeom prst="rect">
            <a:avLst/>
          </a:prstGeom>
          <a:noFill/>
        </p:spPr>
        <p:txBody>
          <a:bodyPr wrap="square" rtlCol="0">
            <a:spAutoFit/>
          </a:bodyPr>
          <a:lstStyle/>
          <a:p>
            <a:pPr>
              <a:spcAft>
                <a:spcPts val="600"/>
              </a:spcAft>
            </a:pPr>
            <a:endParaRPr lang="en-US" sz="1600" dirty="0">
              <a:latin typeface="Baskerville" panose="02020502070401020303" pitchFamily="18" charset="0"/>
              <a:ea typeface="Baskerville" panose="02020502070401020303" pitchFamily="18" charset="0"/>
            </a:endParaRPr>
          </a:p>
          <a:p>
            <a:pPr marL="285750" indent="-285750">
              <a:spcAft>
                <a:spcPts val="600"/>
              </a:spcAft>
              <a:buFont typeface="Arial" panose="020B0604020202020204" pitchFamily="34" charset="0"/>
              <a:buChar char="•"/>
            </a:pPr>
            <a:r>
              <a:rPr lang="en-US" sz="1600" dirty="0">
                <a:latin typeface="Baskerville" panose="02020502070401020303" pitchFamily="18" charset="0"/>
                <a:ea typeface="Baskerville" panose="02020502070401020303" pitchFamily="18" charset="0"/>
              </a:rPr>
              <a:t>Right is a map of neighborhood designations for mortgage appraisal from the 1930s</a:t>
            </a:r>
            <a:r>
              <a:rPr lang="en-US" sz="1600" baseline="30000" dirty="0">
                <a:latin typeface="Baskerville" panose="02020502070401020303" pitchFamily="18" charset="0"/>
                <a:ea typeface="Baskerville" panose="02020502070401020303" pitchFamily="18" charset="0"/>
              </a:rPr>
              <a:t>[2]</a:t>
            </a:r>
          </a:p>
          <a:p>
            <a:pPr marL="742950" lvl="1" indent="-285750">
              <a:spcAft>
                <a:spcPts val="600"/>
              </a:spcAft>
              <a:buFont typeface="Arial" panose="020B0604020202020204" pitchFamily="34" charset="0"/>
              <a:buChar char="•"/>
            </a:pPr>
            <a:r>
              <a:rPr lang="en-US" sz="1600" dirty="0">
                <a:latin typeface="Baskerville" panose="02020502070401020303" pitchFamily="18" charset="0"/>
                <a:ea typeface="Baskerville" panose="02020502070401020303" pitchFamily="18" charset="0"/>
              </a:rPr>
              <a:t>Privately used for lending decisions</a:t>
            </a:r>
          </a:p>
          <a:p>
            <a:pPr marL="285750" indent="-285750">
              <a:spcAft>
                <a:spcPts val="600"/>
              </a:spcAft>
              <a:buFont typeface="Arial" panose="020B0604020202020204" pitchFamily="34" charset="0"/>
              <a:buChar char="•"/>
            </a:pPr>
            <a:endParaRPr lang="en-US" sz="1600" dirty="0">
              <a:latin typeface="Baskerville" panose="02020502070401020303" pitchFamily="18" charset="0"/>
              <a:ea typeface="Baskerville" panose="02020502070401020303" pitchFamily="18" charset="0"/>
            </a:endParaRPr>
          </a:p>
          <a:p>
            <a:pPr marL="285750" indent="-285750">
              <a:spcAft>
                <a:spcPts val="600"/>
              </a:spcAft>
              <a:buFont typeface="Arial" panose="020B0604020202020204" pitchFamily="34" charset="0"/>
              <a:buChar char="•"/>
            </a:pPr>
            <a:r>
              <a:rPr lang="en-US" sz="1600" dirty="0">
                <a:latin typeface="Baskerville" panose="02020502070401020303" pitchFamily="18" charset="0"/>
                <a:ea typeface="Baskerville" panose="02020502070401020303" pitchFamily="18" charset="0"/>
              </a:rPr>
              <a:t>A time of new deal transformation in the mortgage market, making 30 years mortgage increasing available and affordable</a:t>
            </a:r>
            <a:r>
              <a:rPr lang="en-US" sz="1600" baseline="30000" dirty="0">
                <a:latin typeface="Baskerville" panose="02020502070401020303" pitchFamily="18" charset="0"/>
                <a:ea typeface="Baskerville" panose="02020502070401020303" pitchFamily="18" charset="0"/>
              </a:rPr>
              <a:t>[1]</a:t>
            </a:r>
          </a:p>
          <a:p>
            <a:pPr marL="285750" indent="-285750">
              <a:spcAft>
                <a:spcPts val="600"/>
              </a:spcAft>
              <a:buFont typeface="Arial" panose="020B0604020202020204" pitchFamily="34" charset="0"/>
              <a:buChar char="•"/>
            </a:pPr>
            <a:endParaRPr lang="en-US" sz="1600" dirty="0">
              <a:latin typeface="Baskerville" panose="02020502070401020303" pitchFamily="18" charset="0"/>
              <a:ea typeface="Baskerville" panose="02020502070401020303" pitchFamily="18" charset="0"/>
            </a:endParaRPr>
          </a:p>
          <a:p>
            <a:pPr marL="285750" indent="-285750">
              <a:spcAft>
                <a:spcPts val="600"/>
              </a:spcAft>
              <a:buFont typeface="Arial" panose="020B0604020202020204" pitchFamily="34" charset="0"/>
              <a:buChar char="•"/>
            </a:pPr>
            <a:r>
              <a:rPr lang="en-US" sz="1600" dirty="0">
                <a:latin typeface="Baskerville" panose="02020502070401020303" pitchFamily="18" charset="0"/>
                <a:ea typeface="Baskerville" panose="02020502070401020303" pitchFamily="18" charset="0"/>
              </a:rPr>
              <a:t>Strong neighborhood bias. </a:t>
            </a:r>
            <a:r>
              <a:rPr lang="en-US" sz="1600" dirty="0">
                <a:solidFill>
                  <a:srgbClr val="00B050"/>
                </a:solidFill>
                <a:latin typeface="Baskerville" panose="02020502070401020303" pitchFamily="18" charset="0"/>
                <a:ea typeface="Baskerville" panose="02020502070401020303" pitchFamily="18" charset="0"/>
              </a:rPr>
              <a:t>Green</a:t>
            </a:r>
            <a:r>
              <a:rPr lang="en-US" sz="1600" dirty="0">
                <a:latin typeface="Baskerville" panose="02020502070401020303" pitchFamily="18" charset="0"/>
                <a:ea typeface="Baskerville" panose="02020502070401020303" pitchFamily="18" charset="0"/>
              </a:rPr>
              <a:t> neighborhoods had access to capital and persistent high value home ownership, </a:t>
            </a:r>
            <a:r>
              <a:rPr lang="en-US" sz="1600" dirty="0">
                <a:solidFill>
                  <a:srgbClr val="FF0000"/>
                </a:solidFill>
                <a:latin typeface="Baskerville" panose="02020502070401020303" pitchFamily="18" charset="0"/>
                <a:ea typeface="Baskerville" panose="02020502070401020303" pitchFamily="18" charset="0"/>
              </a:rPr>
              <a:t>Red</a:t>
            </a:r>
            <a:r>
              <a:rPr lang="en-US" sz="1600" dirty="0">
                <a:latin typeface="Baskerville" panose="02020502070401020303" pitchFamily="18" charset="0"/>
                <a:ea typeface="Baskerville" panose="02020502070401020303" pitchFamily="18" charset="0"/>
              </a:rPr>
              <a:t> did not.</a:t>
            </a:r>
          </a:p>
          <a:p>
            <a:pPr>
              <a:spcAft>
                <a:spcPts val="600"/>
              </a:spcAft>
            </a:pPr>
            <a:endParaRPr lang="en-US" sz="1600" baseline="30000" dirty="0">
              <a:latin typeface="Baskerville" panose="02020502070401020303" pitchFamily="18" charset="0"/>
              <a:ea typeface="Baskerville" panose="02020502070401020303" pitchFamily="18" charset="0"/>
            </a:endParaRPr>
          </a:p>
          <a:p>
            <a:pPr marL="285750" indent="-285750">
              <a:spcAft>
                <a:spcPts val="600"/>
              </a:spcAft>
              <a:buFont typeface="Arial" panose="020B0604020202020204" pitchFamily="34" charset="0"/>
              <a:buChar char="•"/>
            </a:pPr>
            <a:endParaRPr lang="en-US" sz="1600" baseline="30000" dirty="0">
              <a:latin typeface="Baskerville" panose="02020502070401020303" pitchFamily="18" charset="0"/>
              <a:ea typeface="Baskerville" panose="02020502070401020303" pitchFamily="18" charset="0"/>
            </a:endParaRPr>
          </a:p>
        </p:txBody>
      </p:sp>
      <p:sp>
        <p:nvSpPr>
          <p:cNvPr id="4" name="TextBox 3">
            <a:extLst>
              <a:ext uri="{FF2B5EF4-FFF2-40B4-BE49-F238E27FC236}">
                <a16:creationId xmlns:a16="http://schemas.microsoft.com/office/drawing/2014/main" id="{83653C37-F299-3C17-13A7-50C6B9FD0C10}"/>
              </a:ext>
            </a:extLst>
          </p:cNvPr>
          <p:cNvSpPr txBox="1"/>
          <p:nvPr/>
        </p:nvSpPr>
        <p:spPr>
          <a:xfrm>
            <a:off x="5619856" y="5374917"/>
            <a:ext cx="6041544" cy="538609"/>
          </a:xfrm>
          <a:prstGeom prst="rect">
            <a:avLst/>
          </a:prstGeom>
          <a:noFill/>
        </p:spPr>
        <p:txBody>
          <a:bodyPr wrap="square" rtlCol="0">
            <a:spAutoFit/>
          </a:bodyPr>
          <a:lstStyle/>
          <a:p>
            <a:pPr algn="ctr">
              <a:spcAft>
                <a:spcPts val="600"/>
              </a:spcAft>
            </a:pPr>
            <a:r>
              <a:rPr lang="en-US" sz="1200" dirty="0">
                <a:latin typeface="Baskerville" panose="02020502070401020303" pitchFamily="18" charset="0"/>
                <a:ea typeface="Baskerville" panose="02020502070401020303" pitchFamily="18" charset="0"/>
              </a:rPr>
              <a:t>Map of Pittsburgh circa 1930. Colored for building quality</a:t>
            </a:r>
          </a:p>
          <a:p>
            <a:pPr algn="ctr">
              <a:spcAft>
                <a:spcPts val="600"/>
              </a:spcAft>
            </a:pPr>
            <a:r>
              <a:rPr lang="en-US" sz="1200" i="1" dirty="0">
                <a:latin typeface="Baskerville" panose="02020502070401020303" pitchFamily="18" charset="0"/>
                <a:ea typeface="Baskerville" panose="02020502070401020303" pitchFamily="18" charset="0"/>
              </a:rPr>
              <a:t>Key</a:t>
            </a:r>
            <a:r>
              <a:rPr lang="en-US" sz="1200" dirty="0">
                <a:latin typeface="Baskerville" panose="02020502070401020303" pitchFamily="18" charset="0"/>
                <a:ea typeface="Baskerville" panose="02020502070401020303" pitchFamily="18" charset="0"/>
              </a:rPr>
              <a:t>: Red – Hazardous, Yellow – Declining, Blue – Good, Green - Best </a:t>
            </a:r>
          </a:p>
        </p:txBody>
      </p:sp>
      <p:sp>
        <p:nvSpPr>
          <p:cNvPr id="2" name="Footer Placeholder 1">
            <a:extLst>
              <a:ext uri="{FF2B5EF4-FFF2-40B4-BE49-F238E27FC236}">
                <a16:creationId xmlns:a16="http://schemas.microsoft.com/office/drawing/2014/main" id="{C3AFBD43-AF0A-4FBB-8317-B658563D10B5}"/>
              </a:ext>
            </a:extLst>
          </p:cNvPr>
          <p:cNvSpPr>
            <a:spLocks noGrp="1"/>
          </p:cNvSpPr>
          <p:nvPr>
            <p:ph type="ftr" sz="quarter" idx="11"/>
          </p:nvPr>
        </p:nvSpPr>
        <p:spPr/>
        <p:txBody>
          <a:bodyPr/>
          <a:lstStyle/>
          <a:p>
            <a:r>
              <a:rPr lang="en-US"/>
              <a:t>YinzOR 2023</a:t>
            </a:r>
            <a:endParaRPr lang="en-US" dirty="0"/>
          </a:p>
        </p:txBody>
      </p:sp>
      <p:sp>
        <p:nvSpPr>
          <p:cNvPr id="6" name="Slide Number Placeholder 5">
            <a:extLst>
              <a:ext uri="{FF2B5EF4-FFF2-40B4-BE49-F238E27FC236}">
                <a16:creationId xmlns:a16="http://schemas.microsoft.com/office/drawing/2014/main" id="{702DD891-AE38-47FA-8EBE-89D4C3CF484E}"/>
              </a:ext>
            </a:extLst>
          </p:cNvPr>
          <p:cNvSpPr>
            <a:spLocks noGrp="1"/>
          </p:cNvSpPr>
          <p:nvPr>
            <p:ph type="sldNum" sz="quarter" idx="12"/>
          </p:nvPr>
        </p:nvSpPr>
        <p:spPr/>
        <p:txBody>
          <a:bodyPr/>
          <a:lstStyle/>
          <a:p>
            <a:fld id="{8A7A6979-0714-4377-B894-6BE4C2D6E202}" type="slidenum">
              <a:rPr lang="en-US" smtClean="0"/>
              <a:pPr/>
              <a:t>2</a:t>
            </a:fld>
            <a:endParaRPr lang="en-US" dirty="0"/>
          </a:p>
        </p:txBody>
      </p:sp>
      <p:pic>
        <p:nvPicPr>
          <p:cNvPr id="5" name="Picture 4" descr="A map of a city&#10;&#10;Description automatically generated">
            <a:extLst>
              <a:ext uri="{FF2B5EF4-FFF2-40B4-BE49-F238E27FC236}">
                <a16:creationId xmlns:a16="http://schemas.microsoft.com/office/drawing/2014/main" id="{668B6F8B-904B-B4B8-60C2-DA7701EEB5E6}"/>
              </a:ext>
            </a:extLst>
          </p:cNvPr>
          <p:cNvPicPr>
            <a:picLocks noChangeAspect="1"/>
          </p:cNvPicPr>
          <p:nvPr/>
        </p:nvPicPr>
        <p:blipFill>
          <a:blip r:embed="rId3"/>
          <a:stretch>
            <a:fillRect/>
          </a:stretch>
        </p:blipFill>
        <p:spPr>
          <a:xfrm>
            <a:off x="5745690" y="1320966"/>
            <a:ext cx="5675801" cy="3932996"/>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B61BE6AF-88B3-446F-A817-CB4D15E98BF6}"/>
              </a:ext>
            </a:extLst>
          </p:cNvPr>
          <p:cNvSpPr txBox="1"/>
          <p:nvPr/>
        </p:nvSpPr>
        <p:spPr>
          <a:xfrm>
            <a:off x="465042" y="6003461"/>
            <a:ext cx="11263564" cy="400110"/>
          </a:xfrm>
          <a:prstGeom prst="rect">
            <a:avLst/>
          </a:prstGeom>
          <a:noFill/>
        </p:spPr>
        <p:txBody>
          <a:bodyPr wrap="square" rtlCol="0" anchor="b">
            <a:spAutoFit/>
          </a:bodyPr>
          <a:lstStyle/>
          <a:p>
            <a:pPr algn="r"/>
            <a:r>
              <a:rPr lang="en-US" sz="1000" i="1" dirty="0">
                <a:latin typeface="Baskerville" panose="02020502070401020303" pitchFamily="18" charset="0"/>
                <a:ea typeface="Baskerville" panose="02020502070401020303" pitchFamily="18" charset="0"/>
              </a:rPr>
              <a:t>[1] Rothstein, R. 2017. The color of law: A forgotten history of how our government segregated America.</a:t>
            </a:r>
          </a:p>
          <a:p>
            <a:pPr algn="r"/>
            <a:r>
              <a:rPr lang="en-US" sz="1000" i="1" dirty="0">
                <a:latin typeface="Baskerville" panose="02020502070401020303" pitchFamily="18" charset="0"/>
                <a:ea typeface="Baskerville" panose="02020502070401020303" pitchFamily="18" charset="0"/>
              </a:rPr>
              <a:t>[2] Rutan, Devin. 2016. Legacies of Residential Security Maps: Measuring the Persistent Effects of </a:t>
            </a:r>
            <a:r>
              <a:rPr lang="en-US" sz="1000" i="1" dirty="0" err="1">
                <a:latin typeface="Baskerville" panose="02020502070401020303" pitchFamily="18" charset="0"/>
                <a:ea typeface="Baskerville" panose="02020502070401020303" pitchFamily="18" charset="0"/>
              </a:rPr>
              <a:t>Redling</a:t>
            </a:r>
            <a:r>
              <a:rPr lang="en-US" sz="1000" i="1" dirty="0">
                <a:latin typeface="Baskerville" panose="02020502070401020303" pitchFamily="18" charset="0"/>
                <a:ea typeface="Baskerville" panose="02020502070401020303" pitchFamily="18" charset="0"/>
              </a:rPr>
              <a:t> in Pittsburgh</a:t>
            </a:r>
          </a:p>
        </p:txBody>
      </p:sp>
    </p:spTree>
    <p:extLst>
      <p:ext uri="{BB962C8B-B14F-4D97-AF65-F5344CB8AC3E}">
        <p14:creationId xmlns:p14="http://schemas.microsoft.com/office/powerpoint/2010/main" val="3147130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7277D46-7D76-F44B-A09E-B9910EBCD56F}"/>
              </a:ext>
            </a:extLst>
          </p:cNvPr>
          <p:cNvCxnSpPr>
            <a:cxnSpLocks/>
          </p:cNvCxnSpPr>
          <p:nvPr/>
        </p:nvCxnSpPr>
        <p:spPr>
          <a:xfrm>
            <a:off x="11728606" y="228600"/>
            <a:ext cx="0" cy="64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3DE43DC-FE87-B449-98CE-234D7B333E53}"/>
              </a:ext>
            </a:extLst>
          </p:cNvPr>
          <p:cNvCxnSpPr>
            <a:cxnSpLocks/>
          </p:cNvCxnSpPr>
          <p:nvPr/>
        </p:nvCxnSpPr>
        <p:spPr>
          <a:xfrm flipH="1">
            <a:off x="231371" y="6403571"/>
            <a:ext cx="1172925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0D05B0A-64C7-7141-855E-0640852DF730}"/>
              </a:ext>
            </a:extLst>
          </p:cNvPr>
          <p:cNvSpPr txBox="1"/>
          <p:nvPr/>
        </p:nvSpPr>
        <p:spPr>
          <a:xfrm>
            <a:off x="463393" y="454428"/>
            <a:ext cx="11198007" cy="461665"/>
          </a:xfrm>
          <a:prstGeom prst="rect">
            <a:avLst/>
          </a:prstGeom>
          <a:noFill/>
        </p:spPr>
        <p:txBody>
          <a:bodyPr wrap="square" rtlCol="0" anchor="ctr">
            <a:spAutoFit/>
          </a:bodyPr>
          <a:lstStyle/>
          <a:p>
            <a:r>
              <a:rPr lang="en-US" sz="2400" dirty="0">
                <a:latin typeface="Baskerville" panose="02020502070401020303" pitchFamily="18" charset="0"/>
                <a:ea typeface="Baskerville" panose="02020502070401020303" pitchFamily="18" charset="0"/>
              </a:rPr>
              <a:t>412Connect Platform: Recommendation Model Theory</a:t>
            </a:r>
          </a:p>
        </p:txBody>
      </p:sp>
      <p:sp>
        <p:nvSpPr>
          <p:cNvPr id="2" name="Footer Placeholder 1">
            <a:extLst>
              <a:ext uri="{FF2B5EF4-FFF2-40B4-BE49-F238E27FC236}">
                <a16:creationId xmlns:a16="http://schemas.microsoft.com/office/drawing/2014/main" id="{42E3BBE5-AB62-4DAB-9990-CBDADA157120}"/>
              </a:ext>
            </a:extLst>
          </p:cNvPr>
          <p:cNvSpPr>
            <a:spLocks noGrp="1"/>
          </p:cNvSpPr>
          <p:nvPr>
            <p:ph type="ftr" sz="quarter" idx="11"/>
          </p:nvPr>
        </p:nvSpPr>
        <p:spPr/>
        <p:txBody>
          <a:bodyPr/>
          <a:lstStyle/>
          <a:p>
            <a:r>
              <a:rPr lang="en-US"/>
              <a:t>YinzOR 2023</a:t>
            </a:r>
            <a:endParaRPr lang="en-US" dirty="0"/>
          </a:p>
        </p:txBody>
      </p:sp>
      <p:sp>
        <p:nvSpPr>
          <p:cNvPr id="4" name="Slide Number Placeholder 3">
            <a:extLst>
              <a:ext uri="{FF2B5EF4-FFF2-40B4-BE49-F238E27FC236}">
                <a16:creationId xmlns:a16="http://schemas.microsoft.com/office/drawing/2014/main" id="{F8B28B47-5149-4401-AFCA-008EE585578E}"/>
              </a:ext>
            </a:extLst>
          </p:cNvPr>
          <p:cNvSpPr>
            <a:spLocks noGrp="1"/>
          </p:cNvSpPr>
          <p:nvPr>
            <p:ph type="sldNum" sz="quarter" idx="12"/>
          </p:nvPr>
        </p:nvSpPr>
        <p:spPr/>
        <p:txBody>
          <a:bodyPr/>
          <a:lstStyle/>
          <a:p>
            <a:fld id="{8A7A6979-0714-4377-B894-6BE4C2D6E202}" type="slidenum">
              <a:rPr lang="en-US" smtClean="0"/>
              <a:pPr/>
              <a:t>20</a:t>
            </a:fld>
            <a:endParaRPr lang="en-US" dirty="0"/>
          </a:p>
        </p:txBody>
      </p:sp>
      <p:sp>
        <p:nvSpPr>
          <p:cNvPr id="5" name="TextBox 4">
            <a:extLst>
              <a:ext uri="{FF2B5EF4-FFF2-40B4-BE49-F238E27FC236}">
                <a16:creationId xmlns:a16="http://schemas.microsoft.com/office/drawing/2014/main" id="{EEA1EFBB-6CDF-7EDF-AB71-B7AD1C3E3D61}"/>
              </a:ext>
            </a:extLst>
          </p:cNvPr>
          <p:cNvSpPr txBox="1"/>
          <p:nvPr/>
        </p:nvSpPr>
        <p:spPr>
          <a:xfrm>
            <a:off x="642057" y="4624331"/>
            <a:ext cx="8013906" cy="1031051"/>
          </a:xfrm>
          <a:prstGeom prst="rect">
            <a:avLst/>
          </a:prstGeom>
          <a:noFill/>
        </p:spPr>
        <p:txBody>
          <a:bodyPr wrap="square" rtlCol="0">
            <a:spAutoFit/>
          </a:bodyPr>
          <a:lstStyle/>
          <a:p>
            <a:pPr>
              <a:spcBef>
                <a:spcPts val="1200"/>
              </a:spcBef>
              <a:spcAft>
                <a:spcPts val="600"/>
              </a:spcAft>
            </a:pPr>
            <a:r>
              <a:rPr lang="en-US" sz="2000" b="1" dirty="0">
                <a:latin typeface="Baskerville" panose="02020502070401020303"/>
              </a:rPr>
              <a:t>Takeaway</a:t>
            </a:r>
          </a:p>
          <a:p>
            <a:pPr marL="342900" indent="-342900">
              <a:buBlip>
                <a:blip r:embed="rId3"/>
              </a:buBlip>
            </a:pPr>
            <a:r>
              <a:rPr lang="en-US" dirty="0">
                <a:latin typeface="Baskerville" panose="02020502070401020303"/>
              </a:rPr>
              <a:t>Hints tell us how to deviate from pref. set to increase fairness</a:t>
            </a:r>
          </a:p>
          <a:p>
            <a:pPr marL="342900" indent="-342900">
              <a:buBlip>
                <a:blip r:embed="rId3"/>
              </a:buBlip>
            </a:pPr>
            <a:r>
              <a:rPr lang="en-US" dirty="0">
                <a:latin typeface="Baskerville" panose="02020502070401020303"/>
              </a:rPr>
              <a:t>Lemma states hints are always in reverse order of current business reward!</a:t>
            </a:r>
            <a:endParaRPr lang="en-US" dirty="0"/>
          </a:p>
        </p:txBody>
      </p:sp>
      <p:sp>
        <p:nvSpPr>
          <p:cNvPr id="6" name="Content Placeholder 10">
            <a:extLst>
              <a:ext uri="{FF2B5EF4-FFF2-40B4-BE49-F238E27FC236}">
                <a16:creationId xmlns:a16="http://schemas.microsoft.com/office/drawing/2014/main" id="{45075772-83E1-6978-5F2B-59050F8EC663}"/>
              </a:ext>
            </a:extLst>
          </p:cNvPr>
          <p:cNvSpPr>
            <a:spLocks noGrp="1"/>
          </p:cNvSpPr>
          <p:nvPr>
            <p:ph idx="1"/>
          </p:nvPr>
        </p:nvSpPr>
        <p:spPr>
          <a:xfrm>
            <a:off x="642057" y="2461087"/>
            <a:ext cx="9491751" cy="1925704"/>
          </a:xfrm>
          <a:ln>
            <a:solidFill>
              <a:schemeClr val="tx1"/>
            </a:solidFill>
          </a:ln>
        </p:spPr>
        <p:txBody>
          <a:bodyPr>
            <a:normAutofit/>
          </a:bodyPr>
          <a:lstStyle/>
          <a:p>
            <a:pPr marL="0" indent="0">
              <a:lnSpc>
                <a:spcPct val="110000"/>
              </a:lnSpc>
              <a:buNone/>
            </a:pPr>
            <a:r>
              <a:rPr lang="en-US" b="1" u="sng" dirty="0">
                <a:solidFill>
                  <a:schemeClr val="tx1"/>
                </a:solidFill>
                <a:latin typeface="Baskerville" panose="02020502070401020303"/>
              </a:rPr>
              <a:t>Lemma </a:t>
            </a:r>
            <a:r>
              <a:rPr lang="en-US" u="sng" dirty="0">
                <a:solidFill>
                  <a:schemeClr val="tx1"/>
                </a:solidFill>
                <a:latin typeface="Baskerville" panose="02020502070401020303"/>
              </a:rPr>
              <a:t>[Hint Structure]. </a:t>
            </a:r>
          </a:p>
          <a:p>
            <a:pPr marL="0" indent="0">
              <a:lnSpc>
                <a:spcPct val="110000"/>
              </a:lnSpc>
              <a:spcAft>
                <a:spcPts val="600"/>
              </a:spcAft>
              <a:buNone/>
            </a:pPr>
            <a:r>
              <a:rPr lang="en-US" dirty="0">
                <a:solidFill>
                  <a:schemeClr val="tx1"/>
                </a:solidFill>
                <a:latin typeface="Baskerville" panose="02020502070401020303"/>
              </a:rPr>
              <a:t>Let R</a:t>
            </a:r>
            <a:r>
              <a:rPr lang="en-US" baseline="-25000" dirty="0">
                <a:solidFill>
                  <a:schemeClr val="tx1"/>
                </a:solidFill>
                <a:latin typeface="Baskerville" panose="02020502070401020303"/>
              </a:rPr>
              <a:t>t</a:t>
            </a:r>
            <a:r>
              <a:rPr lang="en-US" dirty="0">
                <a:solidFill>
                  <a:schemeClr val="tx1"/>
                </a:solidFill>
                <a:latin typeface="Baskerville" panose="02020502070401020303"/>
              </a:rPr>
              <a:t>(B</a:t>
            </a:r>
            <a:r>
              <a:rPr lang="en-US" baseline="-25000" dirty="0">
                <a:solidFill>
                  <a:schemeClr val="tx1"/>
                </a:solidFill>
                <a:latin typeface="Baskerville" panose="02020502070401020303"/>
              </a:rPr>
              <a:t>i</a:t>
            </a:r>
            <a:r>
              <a:rPr lang="en-US" dirty="0">
                <a:solidFill>
                  <a:schemeClr val="tx1"/>
                </a:solidFill>
                <a:latin typeface="Baskerville" panose="02020502070401020303"/>
              </a:rPr>
              <a:t>) be the total reward of business </a:t>
            </a:r>
            <a:r>
              <a:rPr lang="en-US" dirty="0" err="1">
                <a:solidFill>
                  <a:schemeClr val="tx1"/>
                </a:solidFill>
                <a:latin typeface="Baskerville" panose="02020502070401020303"/>
              </a:rPr>
              <a:t>i</a:t>
            </a:r>
            <a:r>
              <a:rPr lang="en-US" dirty="0">
                <a:solidFill>
                  <a:schemeClr val="tx1"/>
                </a:solidFill>
                <a:latin typeface="Baskerville" panose="02020502070401020303"/>
              </a:rPr>
              <a:t> at time t. For every binary {</a:t>
            </a:r>
            <a:r>
              <a:rPr lang="en-US" b="1" dirty="0" err="1">
                <a:solidFill>
                  <a:schemeClr val="tx1"/>
                </a:solidFill>
                <a:latin typeface="Baskerville" panose="02020502070401020303" pitchFamily="18" charset="0"/>
                <a:ea typeface="Baskerville" panose="02020502070401020303" pitchFamily="18" charset="0"/>
              </a:rPr>
              <a:t>u</a:t>
            </a:r>
            <a:r>
              <a:rPr lang="en-US" b="1" baseline="-25000" dirty="0" err="1">
                <a:solidFill>
                  <a:schemeClr val="tx1"/>
                </a:solidFill>
                <a:latin typeface="Baskerville" panose="02020502070401020303" pitchFamily="18" charset="0"/>
                <a:ea typeface="Baskerville" panose="02020502070401020303" pitchFamily="18" charset="0"/>
              </a:rPr>
              <a:t>t</a:t>
            </a:r>
            <a:r>
              <a:rPr lang="en-US" dirty="0">
                <a:solidFill>
                  <a:schemeClr val="tx1"/>
                </a:solidFill>
                <a:latin typeface="Baskerville" panose="02020502070401020303"/>
              </a:rPr>
              <a:t>}, and every possible undominated policy {</a:t>
            </a:r>
            <a:r>
              <a:rPr lang="en-US" b="1" dirty="0">
                <a:solidFill>
                  <a:schemeClr val="tx1"/>
                </a:solidFill>
                <a:latin typeface="Baskerville" panose="02020502070401020303" pitchFamily="18" charset="0"/>
              </a:rPr>
              <a:t>r</a:t>
            </a:r>
            <a:r>
              <a:rPr lang="en-US" b="1" baseline="-25000" dirty="0">
                <a:solidFill>
                  <a:schemeClr val="tx1"/>
                </a:solidFill>
                <a:latin typeface="Baskerville" panose="02020502070401020303" pitchFamily="18" charset="0"/>
              </a:rPr>
              <a:t>t</a:t>
            </a:r>
            <a:r>
              <a:rPr lang="en-US" dirty="0">
                <a:solidFill>
                  <a:schemeClr val="tx1"/>
                </a:solidFill>
                <a:latin typeface="Baskerville" panose="02020502070401020303"/>
              </a:rPr>
              <a:t>}, there exists a sequence of linear hints </a:t>
            </a:r>
            <a:r>
              <a:rPr lang="en-US" dirty="0">
                <a:solidFill>
                  <a:srgbClr val="00B050"/>
                </a:solidFill>
                <a:latin typeface="Baskerville" panose="02020502070401020303"/>
              </a:rPr>
              <a:t>{</a:t>
            </a:r>
            <a:r>
              <a:rPr lang="en-US" b="1" dirty="0">
                <a:solidFill>
                  <a:srgbClr val="00B050"/>
                </a:solidFill>
                <a:latin typeface="Baskerville" panose="02020502070401020303" pitchFamily="18" charset="0"/>
                <a:ea typeface="Baskerville" panose="02020502070401020303" pitchFamily="18" charset="0"/>
              </a:rPr>
              <a:t>f</a:t>
            </a:r>
            <a:r>
              <a:rPr lang="en-US" b="1" baseline="-25000" dirty="0">
                <a:solidFill>
                  <a:srgbClr val="00B050"/>
                </a:solidFill>
                <a:latin typeface="Baskerville" panose="02020502070401020303" pitchFamily="18" charset="0"/>
                <a:ea typeface="Baskerville" panose="02020502070401020303" pitchFamily="18" charset="0"/>
              </a:rPr>
              <a:t>t</a:t>
            </a:r>
            <a:r>
              <a:rPr lang="en-US" dirty="0">
                <a:solidFill>
                  <a:srgbClr val="00B050"/>
                </a:solidFill>
                <a:latin typeface="Baskerville" panose="02020502070401020303"/>
              </a:rPr>
              <a:t>}, </a:t>
            </a:r>
            <a:r>
              <a:rPr lang="en-US" dirty="0">
                <a:solidFill>
                  <a:schemeClr val="tx1"/>
                </a:solidFill>
                <a:latin typeface="Baskerville" panose="02020502070401020303"/>
              </a:rPr>
              <a:t>that implements it such that if:</a:t>
            </a:r>
          </a:p>
          <a:p>
            <a:pPr marL="0" indent="0" algn="ctr">
              <a:lnSpc>
                <a:spcPct val="110000"/>
              </a:lnSpc>
              <a:spcAft>
                <a:spcPts val="600"/>
              </a:spcAft>
              <a:buNone/>
            </a:pPr>
            <a:r>
              <a:rPr lang="en-US" dirty="0">
                <a:solidFill>
                  <a:schemeClr val="tx1"/>
                </a:solidFill>
                <a:latin typeface="Baskerville" panose="02020502070401020303"/>
              </a:rPr>
              <a:t>R</a:t>
            </a:r>
            <a:r>
              <a:rPr lang="en-US" baseline="-25000" dirty="0">
                <a:solidFill>
                  <a:schemeClr val="tx1"/>
                </a:solidFill>
                <a:latin typeface="Baskerville" panose="02020502070401020303"/>
              </a:rPr>
              <a:t>t</a:t>
            </a:r>
            <a:r>
              <a:rPr lang="en-US" dirty="0">
                <a:solidFill>
                  <a:schemeClr val="tx1"/>
                </a:solidFill>
                <a:latin typeface="Baskerville" panose="02020502070401020303"/>
              </a:rPr>
              <a:t>(B</a:t>
            </a:r>
            <a:r>
              <a:rPr lang="en-US" baseline="-25000" dirty="0">
                <a:solidFill>
                  <a:schemeClr val="tx1"/>
                </a:solidFill>
                <a:latin typeface="Baskerville" panose="02020502070401020303"/>
              </a:rPr>
              <a:t>i</a:t>
            </a:r>
            <a:r>
              <a:rPr lang="en-US" dirty="0">
                <a:solidFill>
                  <a:schemeClr val="tx1"/>
                </a:solidFill>
                <a:latin typeface="Baskerville" panose="02020502070401020303"/>
              </a:rPr>
              <a:t>) ≥ R</a:t>
            </a:r>
            <a:r>
              <a:rPr lang="en-US" baseline="-25000" dirty="0">
                <a:solidFill>
                  <a:schemeClr val="tx1"/>
                </a:solidFill>
                <a:latin typeface="Baskerville" panose="02020502070401020303"/>
              </a:rPr>
              <a:t>t</a:t>
            </a:r>
            <a:r>
              <a:rPr lang="en-US" dirty="0">
                <a:solidFill>
                  <a:schemeClr val="tx1"/>
                </a:solidFill>
                <a:latin typeface="Baskerville" panose="02020502070401020303"/>
              </a:rPr>
              <a:t>(</a:t>
            </a:r>
            <a:r>
              <a:rPr lang="en-US" dirty="0" err="1">
                <a:solidFill>
                  <a:schemeClr val="tx1"/>
                </a:solidFill>
                <a:latin typeface="Baskerville" panose="02020502070401020303"/>
              </a:rPr>
              <a:t>B</a:t>
            </a:r>
            <a:r>
              <a:rPr lang="en-US" baseline="-25000" dirty="0" err="1">
                <a:solidFill>
                  <a:schemeClr val="tx1"/>
                </a:solidFill>
                <a:latin typeface="Baskerville" panose="02020502070401020303"/>
              </a:rPr>
              <a:t>j</a:t>
            </a:r>
            <a:r>
              <a:rPr lang="en-US" dirty="0">
                <a:solidFill>
                  <a:schemeClr val="tx1"/>
                </a:solidFill>
                <a:latin typeface="Baskerville" panose="02020502070401020303"/>
              </a:rPr>
              <a:t>) then </a:t>
            </a:r>
            <a:r>
              <a:rPr lang="en-US" dirty="0" err="1">
                <a:solidFill>
                  <a:srgbClr val="00B050"/>
                </a:solidFill>
                <a:latin typeface="Baskerville" panose="02020502070401020303"/>
              </a:rPr>
              <a:t>f</a:t>
            </a:r>
            <a:r>
              <a:rPr lang="en-US" baseline="-25000" dirty="0" err="1">
                <a:solidFill>
                  <a:srgbClr val="00B050"/>
                </a:solidFill>
                <a:latin typeface="Baskerville" panose="02020502070401020303"/>
              </a:rPr>
              <a:t>t,j</a:t>
            </a:r>
            <a:r>
              <a:rPr lang="en-US" baseline="-25000" dirty="0">
                <a:solidFill>
                  <a:srgbClr val="00B050"/>
                </a:solidFill>
                <a:latin typeface="Baskerville" panose="02020502070401020303"/>
              </a:rPr>
              <a:t> </a:t>
            </a:r>
            <a:r>
              <a:rPr lang="en-US" dirty="0">
                <a:solidFill>
                  <a:srgbClr val="00B050"/>
                </a:solidFill>
                <a:latin typeface="Baskerville" panose="02020502070401020303"/>
              </a:rPr>
              <a:t>≥ </a:t>
            </a:r>
            <a:r>
              <a:rPr lang="en-US" dirty="0" err="1">
                <a:solidFill>
                  <a:srgbClr val="00B050"/>
                </a:solidFill>
                <a:latin typeface="Baskerville" panose="02020502070401020303"/>
              </a:rPr>
              <a:t>f</a:t>
            </a:r>
            <a:r>
              <a:rPr lang="en-US" baseline="-25000" dirty="0" err="1">
                <a:solidFill>
                  <a:srgbClr val="00B050"/>
                </a:solidFill>
                <a:latin typeface="Baskerville" panose="02020502070401020303"/>
              </a:rPr>
              <a:t>t,i</a:t>
            </a:r>
            <a:r>
              <a:rPr lang="en-US" baseline="-25000" dirty="0">
                <a:solidFill>
                  <a:schemeClr val="tx1"/>
                </a:solidFill>
                <a:latin typeface="Baskerville" panose="02020502070401020303"/>
              </a:rPr>
              <a:t> </a:t>
            </a:r>
            <a:r>
              <a:rPr lang="en-US" dirty="0">
                <a:solidFill>
                  <a:schemeClr val="tx1"/>
                </a:solidFill>
                <a:latin typeface="Baskerville" panose="02020502070401020303"/>
              </a:rPr>
              <a:t>for all pairs </a:t>
            </a:r>
            <a:r>
              <a:rPr lang="en-US" dirty="0" err="1">
                <a:solidFill>
                  <a:schemeClr val="tx1"/>
                </a:solidFill>
                <a:latin typeface="Baskerville" panose="02020502070401020303"/>
              </a:rPr>
              <a:t>i</a:t>
            </a:r>
            <a:r>
              <a:rPr lang="en-US" dirty="0">
                <a:solidFill>
                  <a:schemeClr val="tx1"/>
                </a:solidFill>
                <a:latin typeface="Baskerville" panose="02020502070401020303"/>
              </a:rPr>
              <a:t>, j</a:t>
            </a:r>
          </a:p>
        </p:txBody>
      </p:sp>
      <p:sp>
        <p:nvSpPr>
          <p:cNvPr id="11" name="TextBox 10">
            <a:extLst>
              <a:ext uri="{FF2B5EF4-FFF2-40B4-BE49-F238E27FC236}">
                <a16:creationId xmlns:a16="http://schemas.microsoft.com/office/drawing/2014/main" id="{1282C453-CF15-4AE7-BFC2-428F52A67CFB}"/>
              </a:ext>
            </a:extLst>
          </p:cNvPr>
          <p:cNvSpPr txBox="1"/>
          <p:nvPr/>
        </p:nvSpPr>
        <p:spPr>
          <a:xfrm>
            <a:off x="576069" y="1144912"/>
            <a:ext cx="9557735" cy="923330"/>
          </a:xfrm>
          <a:prstGeom prst="rect">
            <a:avLst/>
          </a:prstGeom>
          <a:noFill/>
        </p:spPr>
        <p:txBody>
          <a:bodyPr wrap="square" rtlCol="0">
            <a:spAutoFit/>
          </a:bodyPr>
          <a:lstStyle/>
          <a:p>
            <a:pPr>
              <a:spcBef>
                <a:spcPts val="1200"/>
              </a:spcBef>
              <a:spcAft>
                <a:spcPts val="600"/>
              </a:spcAft>
            </a:pPr>
            <a:r>
              <a:rPr lang="en-US" b="1" dirty="0">
                <a:solidFill>
                  <a:srgbClr val="000000"/>
                </a:solidFill>
                <a:latin typeface="Baskerville" panose="02020502070401020303"/>
              </a:rPr>
              <a:t>Definition: </a:t>
            </a:r>
            <a:r>
              <a:rPr lang="en-US" dirty="0">
                <a:solidFill>
                  <a:srgbClr val="000000"/>
                </a:solidFill>
                <a:latin typeface="Baskerville" panose="02020502070401020303"/>
              </a:rPr>
              <a:t>Given a sequence of customer arrivals {</a:t>
            </a:r>
            <a:r>
              <a:rPr lang="en-US" b="1" dirty="0" err="1">
                <a:latin typeface="Baskerville" panose="02020502070401020303" pitchFamily="18" charset="0"/>
                <a:ea typeface="Baskerville" panose="02020502070401020303" pitchFamily="18" charset="0"/>
              </a:rPr>
              <a:t>u</a:t>
            </a:r>
            <a:r>
              <a:rPr lang="en-US" b="1" baseline="-25000" dirty="0" err="1">
                <a:latin typeface="Baskerville" panose="02020502070401020303" pitchFamily="18" charset="0"/>
                <a:ea typeface="Baskerville" panose="02020502070401020303" pitchFamily="18" charset="0"/>
              </a:rPr>
              <a:t>i</a:t>
            </a:r>
            <a:r>
              <a:rPr lang="en-US" dirty="0">
                <a:solidFill>
                  <a:srgbClr val="000000"/>
                </a:solidFill>
                <a:latin typeface="Baskerville" panose="02020502070401020303"/>
              </a:rPr>
              <a:t>}, we call a policy </a:t>
            </a:r>
            <a:r>
              <a:rPr lang="en-US" b="1" dirty="0">
                <a:solidFill>
                  <a:srgbClr val="000000"/>
                </a:solidFill>
                <a:latin typeface="Baskerville" panose="02020502070401020303"/>
              </a:rPr>
              <a:t>undominated </a:t>
            </a:r>
            <a:r>
              <a:rPr lang="en-US" dirty="0">
                <a:solidFill>
                  <a:srgbClr val="000000"/>
                </a:solidFill>
                <a:latin typeface="Baskerville" panose="02020502070401020303"/>
              </a:rPr>
              <a:t>if there does </a:t>
            </a:r>
            <a:r>
              <a:rPr lang="en-US" u="sng" dirty="0">
                <a:solidFill>
                  <a:srgbClr val="000000"/>
                </a:solidFill>
                <a:latin typeface="Baskerville" panose="02020502070401020303"/>
              </a:rPr>
              <a:t>not</a:t>
            </a:r>
            <a:r>
              <a:rPr lang="en-US" dirty="0">
                <a:solidFill>
                  <a:srgbClr val="000000"/>
                </a:solidFill>
                <a:latin typeface="Baskerville" panose="02020502070401020303"/>
              </a:rPr>
              <a:t> exist another sequence of policy recommendations that achieves both </a:t>
            </a:r>
            <a:r>
              <a:rPr lang="en-US" u="sng" dirty="0">
                <a:solidFill>
                  <a:srgbClr val="000000"/>
                </a:solidFill>
                <a:latin typeface="Baskerville" panose="02020502070401020303"/>
              </a:rPr>
              <a:t>higher efficiency </a:t>
            </a:r>
            <a:r>
              <a:rPr lang="en-US" dirty="0">
                <a:solidFill>
                  <a:srgbClr val="000000"/>
                </a:solidFill>
                <a:latin typeface="Baskerville" panose="02020502070401020303"/>
              </a:rPr>
              <a:t>(i.e. dot products of rec. order and pref.) and </a:t>
            </a:r>
            <a:r>
              <a:rPr lang="en-US" u="sng" dirty="0">
                <a:solidFill>
                  <a:srgbClr val="000000"/>
                </a:solidFill>
                <a:latin typeface="Baskerville" panose="02020502070401020303"/>
              </a:rPr>
              <a:t>lower unfairness </a:t>
            </a:r>
            <a:r>
              <a:rPr lang="en-US" dirty="0">
                <a:solidFill>
                  <a:srgbClr val="000000"/>
                </a:solidFill>
                <a:latin typeface="Baskerville" panose="02020502070401020303"/>
              </a:rPr>
              <a:t>(variance of outcomes).</a:t>
            </a:r>
            <a:endParaRPr lang="en-US" i="1" baseline="-25000" dirty="0">
              <a:solidFill>
                <a:srgbClr val="000000"/>
              </a:solidFill>
              <a:latin typeface="Baskerville" panose="02020502070401020303"/>
            </a:endParaRPr>
          </a:p>
        </p:txBody>
      </p:sp>
    </p:spTree>
    <p:extLst>
      <p:ext uri="{BB962C8B-B14F-4D97-AF65-F5344CB8AC3E}">
        <p14:creationId xmlns:p14="http://schemas.microsoft.com/office/powerpoint/2010/main" val="385209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7277D46-7D76-F44B-A09E-B9910EBCD56F}"/>
              </a:ext>
            </a:extLst>
          </p:cNvPr>
          <p:cNvCxnSpPr>
            <a:cxnSpLocks/>
          </p:cNvCxnSpPr>
          <p:nvPr/>
        </p:nvCxnSpPr>
        <p:spPr>
          <a:xfrm>
            <a:off x="11728606" y="228600"/>
            <a:ext cx="0" cy="64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3DE43DC-FE87-B449-98CE-234D7B333E53}"/>
              </a:ext>
            </a:extLst>
          </p:cNvPr>
          <p:cNvCxnSpPr>
            <a:cxnSpLocks/>
          </p:cNvCxnSpPr>
          <p:nvPr/>
        </p:nvCxnSpPr>
        <p:spPr>
          <a:xfrm flipH="1">
            <a:off x="231371" y="6403571"/>
            <a:ext cx="1172925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0D05B0A-64C7-7141-855E-0640852DF730}"/>
              </a:ext>
            </a:extLst>
          </p:cNvPr>
          <p:cNvSpPr txBox="1"/>
          <p:nvPr/>
        </p:nvSpPr>
        <p:spPr>
          <a:xfrm>
            <a:off x="463393" y="454428"/>
            <a:ext cx="11198007" cy="461665"/>
          </a:xfrm>
          <a:prstGeom prst="rect">
            <a:avLst/>
          </a:prstGeom>
          <a:noFill/>
        </p:spPr>
        <p:txBody>
          <a:bodyPr wrap="square" rtlCol="0" anchor="ctr">
            <a:spAutoFit/>
          </a:bodyPr>
          <a:lstStyle/>
          <a:p>
            <a:r>
              <a:rPr lang="en-US" sz="2400" dirty="0">
                <a:latin typeface="Baskerville" panose="02020502070401020303" pitchFamily="18" charset="0"/>
                <a:ea typeface="Baskerville" panose="02020502070401020303" pitchFamily="18" charset="0"/>
              </a:rPr>
              <a:t>412Connect Platform: Recommendation Model Theory</a:t>
            </a:r>
          </a:p>
        </p:txBody>
      </p:sp>
      <p:sp>
        <p:nvSpPr>
          <p:cNvPr id="2" name="Footer Placeholder 1">
            <a:extLst>
              <a:ext uri="{FF2B5EF4-FFF2-40B4-BE49-F238E27FC236}">
                <a16:creationId xmlns:a16="http://schemas.microsoft.com/office/drawing/2014/main" id="{42E3BBE5-AB62-4DAB-9990-CBDADA157120}"/>
              </a:ext>
            </a:extLst>
          </p:cNvPr>
          <p:cNvSpPr>
            <a:spLocks noGrp="1"/>
          </p:cNvSpPr>
          <p:nvPr>
            <p:ph type="ftr" sz="quarter" idx="11"/>
          </p:nvPr>
        </p:nvSpPr>
        <p:spPr/>
        <p:txBody>
          <a:bodyPr/>
          <a:lstStyle/>
          <a:p>
            <a:r>
              <a:rPr lang="en-US"/>
              <a:t>YinzOR 2023</a:t>
            </a:r>
            <a:endParaRPr lang="en-US" dirty="0"/>
          </a:p>
        </p:txBody>
      </p:sp>
      <p:sp>
        <p:nvSpPr>
          <p:cNvPr id="4" name="Slide Number Placeholder 3">
            <a:extLst>
              <a:ext uri="{FF2B5EF4-FFF2-40B4-BE49-F238E27FC236}">
                <a16:creationId xmlns:a16="http://schemas.microsoft.com/office/drawing/2014/main" id="{F8B28B47-5149-4401-AFCA-008EE585578E}"/>
              </a:ext>
            </a:extLst>
          </p:cNvPr>
          <p:cNvSpPr>
            <a:spLocks noGrp="1"/>
          </p:cNvSpPr>
          <p:nvPr>
            <p:ph type="sldNum" sz="quarter" idx="12"/>
          </p:nvPr>
        </p:nvSpPr>
        <p:spPr/>
        <p:txBody>
          <a:bodyPr/>
          <a:lstStyle/>
          <a:p>
            <a:fld id="{8A7A6979-0714-4377-B894-6BE4C2D6E202}" type="slidenum">
              <a:rPr lang="en-US" smtClean="0"/>
              <a:pPr/>
              <a:t>21</a:t>
            </a:fld>
            <a:endParaRPr lang="en-US" dirty="0"/>
          </a:p>
        </p:txBody>
      </p:sp>
      <p:sp>
        <p:nvSpPr>
          <p:cNvPr id="6" name="Content Placeholder 10">
            <a:extLst>
              <a:ext uri="{FF2B5EF4-FFF2-40B4-BE49-F238E27FC236}">
                <a16:creationId xmlns:a16="http://schemas.microsoft.com/office/drawing/2014/main" id="{45075772-83E1-6978-5F2B-59050F8EC663}"/>
              </a:ext>
            </a:extLst>
          </p:cNvPr>
          <p:cNvSpPr>
            <a:spLocks noGrp="1"/>
          </p:cNvSpPr>
          <p:nvPr>
            <p:ph idx="1"/>
          </p:nvPr>
        </p:nvSpPr>
        <p:spPr>
          <a:xfrm>
            <a:off x="613777" y="4136981"/>
            <a:ext cx="8586781" cy="1362864"/>
          </a:xfrm>
          <a:ln>
            <a:solidFill>
              <a:schemeClr val="tx1"/>
            </a:solidFill>
          </a:ln>
        </p:spPr>
        <p:txBody>
          <a:bodyPr>
            <a:normAutofit/>
          </a:bodyPr>
          <a:lstStyle/>
          <a:p>
            <a:pPr marL="0" indent="0">
              <a:lnSpc>
                <a:spcPct val="110000"/>
              </a:lnSpc>
              <a:buNone/>
            </a:pPr>
            <a:r>
              <a:rPr lang="en-US" sz="2000" b="1" u="sng" dirty="0">
                <a:solidFill>
                  <a:schemeClr val="tx1"/>
                </a:solidFill>
                <a:latin typeface="Baskerville" panose="02020502070401020303"/>
              </a:rPr>
              <a:t>Theorem 2 </a:t>
            </a:r>
            <a:r>
              <a:rPr lang="en-US" sz="2000" u="sng" dirty="0">
                <a:solidFill>
                  <a:schemeClr val="tx1"/>
                </a:solidFill>
                <a:latin typeface="Baskerville" panose="02020502070401020303"/>
              </a:rPr>
              <a:t>[Robust Policy Structure System]. </a:t>
            </a:r>
          </a:p>
          <a:p>
            <a:pPr marL="0" indent="0">
              <a:lnSpc>
                <a:spcPct val="110000"/>
              </a:lnSpc>
              <a:spcAft>
                <a:spcPts val="600"/>
              </a:spcAft>
              <a:buNone/>
            </a:pPr>
            <a:r>
              <a:rPr lang="en-US" sz="2000" dirty="0">
                <a:latin typeface="Baskerville" panose="02020502070401020303"/>
              </a:rPr>
              <a:t>For every value of c and binary pref. </a:t>
            </a:r>
            <a:r>
              <a:rPr lang="en-US" sz="2000" b="1" dirty="0" err="1">
                <a:latin typeface="Baskerville" panose="02020502070401020303"/>
              </a:rPr>
              <a:t>u</a:t>
            </a:r>
            <a:r>
              <a:rPr lang="en-US" sz="2000" baseline="-25000" dirty="0" err="1">
                <a:latin typeface="Baskerville" panose="02020502070401020303"/>
              </a:rPr>
              <a:t>j</a:t>
            </a:r>
            <a:r>
              <a:rPr lang="en-US" sz="2000" dirty="0">
                <a:latin typeface="Baskerville" panose="02020502070401020303"/>
              </a:rPr>
              <a:t>, the optimal recommendation order of (P) either follows the sorted order of </a:t>
            </a:r>
            <a:r>
              <a:rPr lang="en-US" sz="2000" b="1" dirty="0" err="1">
                <a:latin typeface="Baskerville" panose="02020502070401020303"/>
              </a:rPr>
              <a:t>u</a:t>
            </a:r>
            <a:r>
              <a:rPr lang="en-US" sz="2000" baseline="-25000" dirty="0" err="1">
                <a:latin typeface="Baskerville" panose="02020502070401020303"/>
              </a:rPr>
              <a:t>j</a:t>
            </a:r>
            <a:r>
              <a:rPr lang="en-US" sz="2000" dirty="0">
                <a:latin typeface="Baskerville" panose="02020502070401020303"/>
              </a:rPr>
              <a:t>, or it follows the sorted order of </a:t>
            </a:r>
            <a:r>
              <a:rPr lang="en-US" sz="2000" b="1" dirty="0">
                <a:latin typeface="Baskerville" panose="02020502070401020303"/>
              </a:rPr>
              <a:t>f</a:t>
            </a:r>
            <a:r>
              <a:rPr lang="en-US" sz="2000" baseline="-25000" dirty="0">
                <a:latin typeface="Baskerville" panose="02020502070401020303"/>
              </a:rPr>
              <a:t>j</a:t>
            </a:r>
          </a:p>
        </p:txBody>
      </p:sp>
      <p:sp>
        <p:nvSpPr>
          <p:cNvPr id="12" name="TextBox 11">
            <a:extLst>
              <a:ext uri="{FF2B5EF4-FFF2-40B4-BE49-F238E27FC236}">
                <a16:creationId xmlns:a16="http://schemas.microsoft.com/office/drawing/2014/main" id="{D9D914D9-22A9-4F6D-94EC-1B4EC7518B33}"/>
              </a:ext>
            </a:extLst>
          </p:cNvPr>
          <p:cNvSpPr txBox="1"/>
          <p:nvPr/>
        </p:nvSpPr>
        <p:spPr>
          <a:xfrm>
            <a:off x="491549" y="1088063"/>
            <a:ext cx="8461948" cy="1708160"/>
          </a:xfrm>
          <a:prstGeom prst="rect">
            <a:avLst/>
          </a:prstGeom>
          <a:noFill/>
        </p:spPr>
        <p:txBody>
          <a:bodyPr wrap="square" rtlCol="0">
            <a:spAutoFit/>
          </a:bodyPr>
          <a:lstStyle/>
          <a:p>
            <a:pPr>
              <a:spcAft>
                <a:spcPts val="600"/>
              </a:spcAft>
            </a:pPr>
            <a:r>
              <a:rPr lang="en-US" u="sng" dirty="0">
                <a:latin typeface="Baskerville" panose="02020502070401020303" pitchFamily="18" charset="0"/>
                <a:ea typeface="Baskerville" panose="02020502070401020303" pitchFamily="18" charset="0"/>
              </a:rPr>
              <a:t>Natural Robust Optimization Problem</a:t>
            </a:r>
          </a:p>
          <a:p>
            <a:pPr marL="285750" indent="-285750">
              <a:spcAft>
                <a:spcPts val="600"/>
              </a:spcAft>
              <a:buFont typeface="Arial" panose="020B0604020202020204" pitchFamily="34" charset="0"/>
              <a:buChar char="•"/>
            </a:pPr>
            <a:r>
              <a:rPr lang="en-US" dirty="0">
                <a:latin typeface="Baskerville" panose="02020502070401020303" pitchFamily="18" charset="0"/>
                <a:ea typeface="Baskerville" panose="02020502070401020303" pitchFamily="18" charset="0"/>
              </a:rPr>
              <a:t>Treat hints as variables, find maximin optimal recommendation policy given that the hints must be in reverse order of the current business rewards </a:t>
            </a:r>
            <a:r>
              <a:rPr lang="en-US" dirty="0">
                <a:latin typeface="Baskerville" panose="02020502070401020303"/>
              </a:rPr>
              <a:t>R</a:t>
            </a:r>
            <a:r>
              <a:rPr lang="en-US" baseline="-25000" dirty="0">
                <a:latin typeface="Baskerville" panose="02020502070401020303"/>
              </a:rPr>
              <a:t>t</a:t>
            </a:r>
            <a:r>
              <a:rPr lang="en-US" dirty="0">
                <a:latin typeface="Baskerville" panose="02020502070401020303"/>
              </a:rPr>
              <a:t>(B</a:t>
            </a:r>
            <a:r>
              <a:rPr lang="en-US" baseline="-25000" dirty="0">
                <a:latin typeface="Baskerville" panose="02020502070401020303"/>
              </a:rPr>
              <a:t>i</a:t>
            </a:r>
            <a:r>
              <a:rPr lang="en-US" dirty="0">
                <a:latin typeface="Baskerville" panose="02020502070401020303"/>
              </a:rPr>
              <a:t>)</a:t>
            </a:r>
            <a:r>
              <a:rPr lang="en-US" dirty="0">
                <a:latin typeface="Baskerville" panose="02020502070401020303" pitchFamily="18" charset="0"/>
                <a:ea typeface="Baskerville" panose="02020502070401020303" pitchFamily="18" charset="0"/>
              </a:rPr>
              <a:t> </a:t>
            </a:r>
            <a:endParaRPr lang="en-US" baseline="30000" dirty="0">
              <a:latin typeface="Baskerville" panose="02020502070401020303" pitchFamily="18" charset="0"/>
              <a:ea typeface="Baskerville" panose="02020502070401020303" pitchFamily="18" charset="0"/>
            </a:endParaRPr>
          </a:p>
          <a:p>
            <a:pPr marL="742950" lvl="1" indent="-285750">
              <a:spcAft>
                <a:spcPts val="600"/>
              </a:spcAft>
              <a:buFont typeface="Arial" panose="020B0604020202020204" pitchFamily="34" charset="0"/>
              <a:buChar char="•"/>
            </a:pPr>
            <a:r>
              <a:rPr lang="en-US" dirty="0">
                <a:latin typeface="Baskerville" panose="02020502070401020303" pitchFamily="18" charset="0"/>
                <a:ea typeface="Baskerville" panose="02020502070401020303" pitchFamily="18" charset="0"/>
              </a:rPr>
              <a:t>Also imagine there is some c which controls the weight of the hint vector</a:t>
            </a:r>
          </a:p>
          <a:p>
            <a:pPr lvl="1">
              <a:spcAft>
                <a:spcPts val="600"/>
              </a:spcAft>
            </a:pPr>
            <a:endParaRPr lang="en-US" dirty="0">
              <a:latin typeface="Baskerville" panose="02020502070401020303" pitchFamily="18" charset="0"/>
              <a:ea typeface="Baskerville" panose="02020502070401020303" pitchFamily="18" charset="0"/>
            </a:endParaRPr>
          </a:p>
        </p:txBody>
      </p:sp>
      <p:sp>
        <p:nvSpPr>
          <p:cNvPr id="13" name="Rectangle 12">
            <a:extLst>
              <a:ext uri="{FF2B5EF4-FFF2-40B4-BE49-F238E27FC236}">
                <a16:creationId xmlns:a16="http://schemas.microsoft.com/office/drawing/2014/main" id="{FA79E31C-F436-4EB3-8FB7-A49A97ADECE6}"/>
              </a:ext>
            </a:extLst>
          </p:cNvPr>
          <p:cNvSpPr/>
          <p:nvPr/>
        </p:nvSpPr>
        <p:spPr>
          <a:xfrm>
            <a:off x="3271462" y="2671275"/>
            <a:ext cx="484428" cy="400110"/>
          </a:xfrm>
          <a:prstGeom prst="rect">
            <a:avLst/>
          </a:prstGeom>
        </p:spPr>
        <p:txBody>
          <a:bodyPr wrap="none">
            <a:spAutoFit/>
          </a:bodyPr>
          <a:lstStyle/>
          <a:p>
            <a:r>
              <a:rPr lang="en-US" sz="2000" dirty="0">
                <a:latin typeface="Baskerville" panose="02020502070401020303"/>
              </a:rPr>
              <a:t>(P)</a:t>
            </a:r>
            <a:endParaRPr lang="en-US" sz="2000" dirty="0"/>
          </a:p>
        </p:txBody>
      </p:sp>
      <p:pic>
        <p:nvPicPr>
          <p:cNvPr id="8" name="Picture 7">
            <a:extLst>
              <a:ext uri="{FF2B5EF4-FFF2-40B4-BE49-F238E27FC236}">
                <a16:creationId xmlns:a16="http://schemas.microsoft.com/office/drawing/2014/main" id="{8982C8CC-31B4-453C-A67C-0D37D194DCD1}"/>
              </a:ext>
            </a:extLst>
          </p:cNvPr>
          <p:cNvPicPr>
            <a:picLocks noChangeAspect="1"/>
          </p:cNvPicPr>
          <p:nvPr/>
        </p:nvPicPr>
        <p:blipFill>
          <a:blip r:embed="rId3">
            <a:duotone>
              <a:prstClr val="black"/>
              <a:srgbClr val="D6D6D6">
                <a:tint val="45000"/>
                <a:satMod val="400000"/>
              </a:srgbClr>
            </a:duotone>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3655862" y="2434813"/>
            <a:ext cx="4725135" cy="1590640"/>
          </a:xfrm>
          <a:prstGeom prst="rect">
            <a:avLst/>
          </a:prstGeom>
        </p:spPr>
      </p:pic>
      <p:sp>
        <p:nvSpPr>
          <p:cNvPr id="17" name="TextBox 16">
            <a:extLst>
              <a:ext uri="{FF2B5EF4-FFF2-40B4-BE49-F238E27FC236}">
                <a16:creationId xmlns:a16="http://schemas.microsoft.com/office/drawing/2014/main" id="{A923F892-BFC8-4B7B-81AE-E162BC923583}"/>
              </a:ext>
            </a:extLst>
          </p:cNvPr>
          <p:cNvSpPr txBox="1"/>
          <p:nvPr/>
        </p:nvSpPr>
        <p:spPr>
          <a:xfrm>
            <a:off x="613776" y="5574033"/>
            <a:ext cx="10538127" cy="754053"/>
          </a:xfrm>
          <a:prstGeom prst="rect">
            <a:avLst/>
          </a:prstGeom>
          <a:noFill/>
        </p:spPr>
        <p:txBody>
          <a:bodyPr wrap="square" rtlCol="0">
            <a:spAutoFit/>
          </a:bodyPr>
          <a:lstStyle/>
          <a:p>
            <a:pPr>
              <a:spcBef>
                <a:spcPts val="1200"/>
              </a:spcBef>
              <a:spcAft>
                <a:spcPts val="600"/>
              </a:spcAft>
            </a:pPr>
            <a:r>
              <a:rPr lang="en-US" sz="2000" b="1" dirty="0">
                <a:latin typeface="Baskerville" panose="02020502070401020303"/>
              </a:rPr>
              <a:t>Takeaway</a:t>
            </a:r>
          </a:p>
          <a:p>
            <a:pPr marL="342900" indent="-342900">
              <a:buBlip>
                <a:blip r:embed="rId5"/>
              </a:buBlip>
            </a:pPr>
            <a:r>
              <a:rPr lang="en-US" dirty="0">
                <a:latin typeface="Baskerville" panose="02020502070401020303"/>
              </a:rPr>
              <a:t>Only two choices, do what is </a:t>
            </a:r>
            <a:r>
              <a:rPr lang="en-US" u="sng" dirty="0">
                <a:latin typeface="Baskerville" panose="02020502070401020303"/>
              </a:rPr>
              <a:t>efficient</a:t>
            </a:r>
            <a:r>
              <a:rPr lang="en-US" dirty="0">
                <a:latin typeface="Baskerville" panose="02020502070401020303"/>
              </a:rPr>
              <a:t> (rec. based on pref.) or do what is </a:t>
            </a:r>
            <a:r>
              <a:rPr lang="en-US" u="sng" dirty="0">
                <a:latin typeface="Baskerville" panose="02020502070401020303"/>
              </a:rPr>
              <a:t>fair</a:t>
            </a:r>
            <a:r>
              <a:rPr lang="en-US" dirty="0">
                <a:latin typeface="Baskerville" panose="02020502070401020303"/>
              </a:rPr>
              <a:t> (rec. based on </a:t>
            </a:r>
            <a:r>
              <a:rPr lang="en-US" dirty="0" err="1">
                <a:latin typeface="Baskerville" panose="02020502070401020303"/>
              </a:rPr>
              <a:t>curr</a:t>
            </a:r>
            <a:r>
              <a:rPr lang="en-US" dirty="0">
                <a:latin typeface="Baskerville" panose="02020502070401020303"/>
              </a:rPr>
              <a:t>. values)</a:t>
            </a:r>
          </a:p>
        </p:txBody>
      </p:sp>
    </p:spTree>
    <p:extLst>
      <p:ext uri="{BB962C8B-B14F-4D97-AF65-F5344CB8AC3E}">
        <p14:creationId xmlns:p14="http://schemas.microsoft.com/office/powerpoint/2010/main" val="106298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bg/>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13" grpId="0"/>
      <p:bldP spid="17"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7277D46-7D76-F44B-A09E-B9910EBCD56F}"/>
              </a:ext>
            </a:extLst>
          </p:cNvPr>
          <p:cNvCxnSpPr>
            <a:cxnSpLocks/>
          </p:cNvCxnSpPr>
          <p:nvPr/>
        </p:nvCxnSpPr>
        <p:spPr>
          <a:xfrm>
            <a:off x="11728606" y="228600"/>
            <a:ext cx="0" cy="64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3DE43DC-FE87-B449-98CE-234D7B333E53}"/>
              </a:ext>
            </a:extLst>
          </p:cNvPr>
          <p:cNvCxnSpPr>
            <a:cxnSpLocks/>
          </p:cNvCxnSpPr>
          <p:nvPr/>
        </p:nvCxnSpPr>
        <p:spPr>
          <a:xfrm flipH="1">
            <a:off x="231371" y="6403571"/>
            <a:ext cx="1172925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0D05B0A-64C7-7141-855E-0640852DF730}"/>
              </a:ext>
            </a:extLst>
          </p:cNvPr>
          <p:cNvSpPr txBox="1"/>
          <p:nvPr/>
        </p:nvSpPr>
        <p:spPr>
          <a:xfrm>
            <a:off x="463393" y="454428"/>
            <a:ext cx="11198007" cy="461665"/>
          </a:xfrm>
          <a:prstGeom prst="rect">
            <a:avLst/>
          </a:prstGeom>
          <a:noFill/>
        </p:spPr>
        <p:txBody>
          <a:bodyPr wrap="square" rtlCol="0" anchor="ctr">
            <a:spAutoFit/>
          </a:bodyPr>
          <a:lstStyle/>
          <a:p>
            <a:r>
              <a:rPr lang="en-US" sz="2400" dirty="0">
                <a:latin typeface="Baskerville" panose="02020502070401020303" pitchFamily="18" charset="0"/>
                <a:ea typeface="Baskerville" panose="02020502070401020303" pitchFamily="18" charset="0"/>
              </a:rPr>
              <a:t>412Connect Platform: Recommendation System</a:t>
            </a:r>
          </a:p>
        </p:txBody>
      </p:sp>
      <p:sp>
        <p:nvSpPr>
          <p:cNvPr id="9" name="TextBox 8">
            <a:extLst>
              <a:ext uri="{FF2B5EF4-FFF2-40B4-BE49-F238E27FC236}">
                <a16:creationId xmlns:a16="http://schemas.microsoft.com/office/drawing/2014/main" id="{243F7698-B67A-B647-84B2-CDE5CBCDD251}"/>
              </a:ext>
            </a:extLst>
          </p:cNvPr>
          <p:cNvSpPr txBox="1"/>
          <p:nvPr/>
        </p:nvSpPr>
        <p:spPr>
          <a:xfrm>
            <a:off x="463392" y="830795"/>
            <a:ext cx="7000529" cy="3677930"/>
          </a:xfrm>
          <a:prstGeom prst="rect">
            <a:avLst/>
          </a:prstGeom>
          <a:noFill/>
        </p:spPr>
        <p:txBody>
          <a:bodyPr wrap="square" rtlCol="0">
            <a:spAutoFit/>
          </a:bodyPr>
          <a:lstStyle/>
          <a:p>
            <a:pPr marL="285750" indent="-285750">
              <a:spcAft>
                <a:spcPts val="600"/>
              </a:spcAft>
              <a:buFont typeface="Arial" panose="020B0604020202020204" pitchFamily="34" charset="0"/>
              <a:buChar char="•"/>
            </a:pPr>
            <a:endParaRPr lang="en-US" dirty="0">
              <a:latin typeface="Baskerville" panose="02020502070401020303" pitchFamily="18" charset="0"/>
              <a:ea typeface="Baskerville" panose="02020502070401020303" pitchFamily="18" charset="0"/>
            </a:endParaRPr>
          </a:p>
          <a:p>
            <a:pPr>
              <a:spcAft>
                <a:spcPts val="600"/>
              </a:spcAft>
            </a:pPr>
            <a:r>
              <a:rPr lang="en-US" b="1" dirty="0">
                <a:latin typeface="Baskerville" panose="02020502070401020303" pitchFamily="18" charset="0"/>
                <a:ea typeface="Baskerville" panose="02020502070401020303" pitchFamily="18" charset="0"/>
              </a:rPr>
              <a:t>412 Recommendation Algorithm</a:t>
            </a:r>
            <a:r>
              <a:rPr lang="en-US" dirty="0">
                <a:latin typeface="Baskerville" panose="02020502070401020303" pitchFamily="18" charset="0"/>
                <a:ea typeface="Baskerville" panose="02020502070401020303" pitchFamily="18" charset="0"/>
              </a:rPr>
              <a:t>:</a:t>
            </a:r>
          </a:p>
          <a:p>
            <a:pPr>
              <a:spcAft>
                <a:spcPts val="600"/>
              </a:spcAft>
            </a:pPr>
            <a:r>
              <a:rPr lang="en-US" dirty="0">
                <a:latin typeface="Baskerville" panose="02020502070401020303" pitchFamily="18" charset="0"/>
                <a:ea typeface="Baskerville" panose="02020502070401020303" pitchFamily="18" charset="0"/>
              </a:rPr>
              <a:t>0. All users input their preferences for business types at sign-up</a:t>
            </a:r>
          </a:p>
          <a:p>
            <a:pPr>
              <a:spcAft>
                <a:spcPts val="600"/>
              </a:spcAft>
            </a:pPr>
            <a:r>
              <a:rPr lang="en-US" dirty="0">
                <a:latin typeface="Baskerville" panose="02020502070401020303" pitchFamily="18" charset="0"/>
                <a:ea typeface="Baskerville" panose="02020502070401020303" pitchFamily="18" charset="0"/>
              </a:rPr>
              <a:t>1. Each user is randomly assigned one of two types with </a:t>
            </a:r>
            <a:r>
              <a:rPr lang="en-US" u="sng" dirty="0">
                <a:latin typeface="Baskerville" panose="02020502070401020303" pitchFamily="18" charset="0"/>
                <a:ea typeface="Baskerville" panose="02020502070401020303" pitchFamily="18" charset="0"/>
              </a:rPr>
              <a:t>equal</a:t>
            </a:r>
            <a:r>
              <a:rPr lang="en-US" dirty="0">
                <a:latin typeface="Baskerville" panose="02020502070401020303" pitchFamily="18" charset="0"/>
                <a:ea typeface="Baskerville" panose="02020502070401020303" pitchFamily="18" charset="0"/>
              </a:rPr>
              <a:t> probability:</a:t>
            </a:r>
          </a:p>
          <a:p>
            <a:pPr marL="742950" lvl="1" indent="-285750">
              <a:spcAft>
                <a:spcPts val="600"/>
              </a:spcAft>
              <a:buFont typeface="Arial" panose="020B0604020202020204" pitchFamily="34" charset="0"/>
              <a:buChar char="•"/>
            </a:pPr>
            <a:r>
              <a:rPr lang="en-US" b="1" dirty="0">
                <a:latin typeface="Baskerville" panose="02020502070401020303" pitchFamily="18" charset="0"/>
                <a:ea typeface="Baskerville" panose="02020502070401020303" pitchFamily="18" charset="0"/>
              </a:rPr>
              <a:t>Fair</a:t>
            </a:r>
            <a:r>
              <a:rPr lang="en-US" b="1" i="1" dirty="0">
                <a:latin typeface="Baskerville" panose="02020502070401020303" pitchFamily="18" charset="0"/>
                <a:ea typeface="Baskerville" panose="02020502070401020303" pitchFamily="18" charset="0"/>
              </a:rPr>
              <a:t> (</a:t>
            </a:r>
            <a:r>
              <a:rPr lang="en-US" i="1" dirty="0">
                <a:latin typeface="Baskerville" panose="02020502070401020303" pitchFamily="18" charset="0"/>
                <a:ea typeface="Baskerville" panose="02020502070401020303" pitchFamily="18" charset="0"/>
              </a:rPr>
              <a:t>does not respect preferences)</a:t>
            </a:r>
          </a:p>
          <a:p>
            <a:pPr lvl="2">
              <a:spcAft>
                <a:spcPts val="600"/>
              </a:spcAft>
            </a:pPr>
            <a:r>
              <a:rPr lang="en-US" dirty="0">
                <a:latin typeface="Baskerville" panose="02020502070401020303" pitchFamily="18" charset="0"/>
                <a:ea typeface="Baskerville" panose="02020502070401020303" pitchFamily="18" charset="0"/>
              </a:rPr>
              <a:t>Chooses the display order which keeps the variance of totals of expected engagement among closest together</a:t>
            </a:r>
          </a:p>
          <a:p>
            <a:pPr marL="742950" lvl="1" indent="-285750">
              <a:spcAft>
                <a:spcPts val="600"/>
              </a:spcAft>
              <a:buFont typeface="Arial" panose="020B0604020202020204" pitchFamily="34" charset="0"/>
              <a:buChar char="•"/>
            </a:pPr>
            <a:r>
              <a:rPr lang="en-US" b="1" dirty="0">
                <a:latin typeface="Baskerville" panose="02020502070401020303" pitchFamily="18" charset="0"/>
                <a:ea typeface="Baskerville" panose="02020502070401020303" pitchFamily="18" charset="0"/>
              </a:rPr>
              <a:t>Efficient</a:t>
            </a:r>
            <a:r>
              <a:rPr lang="en-US" b="1" i="1" dirty="0">
                <a:latin typeface="Baskerville" panose="02020502070401020303" pitchFamily="18" charset="0"/>
                <a:ea typeface="Baskerville" panose="02020502070401020303" pitchFamily="18" charset="0"/>
              </a:rPr>
              <a:t> (</a:t>
            </a:r>
            <a:r>
              <a:rPr lang="en-US" i="1" dirty="0">
                <a:latin typeface="Baskerville" panose="02020502070401020303" pitchFamily="18" charset="0"/>
                <a:ea typeface="Baskerville" panose="02020502070401020303" pitchFamily="18" charset="0"/>
              </a:rPr>
              <a:t>respects preferences)</a:t>
            </a:r>
          </a:p>
          <a:p>
            <a:pPr lvl="2">
              <a:spcAft>
                <a:spcPts val="600"/>
              </a:spcAft>
            </a:pPr>
            <a:r>
              <a:rPr lang="en-US" dirty="0">
                <a:latin typeface="Baskerville" panose="02020502070401020303" pitchFamily="18" charset="0"/>
                <a:ea typeface="Baskerville" panose="02020502070401020303" pitchFamily="18" charset="0"/>
              </a:rPr>
              <a:t>Follows the rule above with the additional constraint that all in-preference businesses must be displayed before those which are out-of-preference.</a:t>
            </a:r>
          </a:p>
        </p:txBody>
      </p:sp>
      <p:sp>
        <p:nvSpPr>
          <p:cNvPr id="4" name="Rounded Rectangle 3">
            <a:extLst>
              <a:ext uri="{FF2B5EF4-FFF2-40B4-BE49-F238E27FC236}">
                <a16:creationId xmlns:a16="http://schemas.microsoft.com/office/drawing/2014/main" id="{55FD3EBB-D2CC-D77F-F840-D247A5A2C280}"/>
              </a:ext>
            </a:extLst>
          </p:cNvPr>
          <p:cNvSpPr/>
          <p:nvPr/>
        </p:nvSpPr>
        <p:spPr>
          <a:xfrm>
            <a:off x="8415338" y="2198554"/>
            <a:ext cx="275304" cy="275304"/>
          </a:xfrm>
          <a:prstGeom prst="roundRect">
            <a:avLst/>
          </a:prstGeom>
          <a:solidFill>
            <a:schemeClr val="bg1">
              <a:lumMod val="85000"/>
            </a:schemeClr>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6F81DC33-BB1F-ADE8-177C-D67314E34DD3}"/>
              </a:ext>
            </a:extLst>
          </p:cNvPr>
          <p:cNvSpPr/>
          <p:nvPr/>
        </p:nvSpPr>
        <p:spPr>
          <a:xfrm>
            <a:off x="8415338" y="2756845"/>
            <a:ext cx="275304" cy="275304"/>
          </a:xfrm>
          <a:prstGeom prst="roundRect">
            <a:avLst/>
          </a:prstGeom>
          <a:solidFill>
            <a:schemeClr val="bg1">
              <a:lumMod val="85000"/>
            </a:schemeClr>
          </a:solidFill>
          <a:ln w="76200">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FE8701E0-683F-0CAB-4EF6-604A69870729}"/>
              </a:ext>
            </a:extLst>
          </p:cNvPr>
          <p:cNvSpPr txBox="1"/>
          <p:nvPr/>
        </p:nvSpPr>
        <p:spPr>
          <a:xfrm>
            <a:off x="8757848" y="2151540"/>
            <a:ext cx="1435503" cy="369332"/>
          </a:xfrm>
          <a:prstGeom prst="rect">
            <a:avLst/>
          </a:prstGeom>
          <a:noFill/>
        </p:spPr>
        <p:txBody>
          <a:bodyPr wrap="square" rtlCol="0">
            <a:spAutoFit/>
          </a:bodyPr>
          <a:lstStyle/>
          <a:p>
            <a:pPr algn="ctr">
              <a:spcAft>
                <a:spcPts val="600"/>
              </a:spcAft>
            </a:pPr>
            <a:r>
              <a:rPr lang="en-US" dirty="0">
                <a:latin typeface="Baskerville" panose="02020502070401020303" pitchFamily="18" charset="0"/>
                <a:ea typeface="Baskerville" panose="02020502070401020303" pitchFamily="18" charset="0"/>
              </a:rPr>
              <a:t>in preference</a:t>
            </a:r>
          </a:p>
        </p:txBody>
      </p:sp>
      <p:sp>
        <p:nvSpPr>
          <p:cNvPr id="12" name="TextBox 11">
            <a:extLst>
              <a:ext uri="{FF2B5EF4-FFF2-40B4-BE49-F238E27FC236}">
                <a16:creationId xmlns:a16="http://schemas.microsoft.com/office/drawing/2014/main" id="{30183163-899B-733D-82A5-EE72681A9FC2}"/>
              </a:ext>
            </a:extLst>
          </p:cNvPr>
          <p:cNvSpPr txBox="1"/>
          <p:nvPr/>
        </p:nvSpPr>
        <p:spPr>
          <a:xfrm>
            <a:off x="8757848" y="2709831"/>
            <a:ext cx="1776981" cy="369332"/>
          </a:xfrm>
          <a:prstGeom prst="rect">
            <a:avLst/>
          </a:prstGeom>
          <a:noFill/>
        </p:spPr>
        <p:txBody>
          <a:bodyPr wrap="square" rtlCol="0">
            <a:spAutoFit/>
          </a:bodyPr>
          <a:lstStyle/>
          <a:p>
            <a:pPr algn="ctr">
              <a:spcAft>
                <a:spcPts val="600"/>
              </a:spcAft>
            </a:pPr>
            <a:r>
              <a:rPr lang="en-US" dirty="0">
                <a:latin typeface="Baskerville" panose="02020502070401020303" pitchFamily="18" charset="0"/>
                <a:ea typeface="Baskerville" panose="02020502070401020303" pitchFamily="18" charset="0"/>
              </a:rPr>
              <a:t>out of preference</a:t>
            </a:r>
          </a:p>
        </p:txBody>
      </p:sp>
      <p:sp>
        <p:nvSpPr>
          <p:cNvPr id="13" name="TextBox 12">
            <a:extLst>
              <a:ext uri="{FF2B5EF4-FFF2-40B4-BE49-F238E27FC236}">
                <a16:creationId xmlns:a16="http://schemas.microsoft.com/office/drawing/2014/main" id="{5BBDA5D2-4F41-1E08-144C-CE5E11D3E947}"/>
              </a:ext>
            </a:extLst>
          </p:cNvPr>
          <p:cNvSpPr txBox="1"/>
          <p:nvPr/>
        </p:nvSpPr>
        <p:spPr>
          <a:xfrm>
            <a:off x="7662263" y="4453992"/>
            <a:ext cx="2466474" cy="369332"/>
          </a:xfrm>
          <a:prstGeom prst="rect">
            <a:avLst/>
          </a:prstGeom>
          <a:noFill/>
        </p:spPr>
        <p:txBody>
          <a:bodyPr wrap="square" rtlCol="0">
            <a:spAutoFit/>
          </a:bodyPr>
          <a:lstStyle/>
          <a:p>
            <a:pPr algn="ctr">
              <a:spcAft>
                <a:spcPts val="600"/>
              </a:spcAft>
            </a:pPr>
            <a:r>
              <a:rPr lang="en-US" dirty="0">
                <a:latin typeface="Baskerville" panose="02020502070401020303" pitchFamily="18" charset="0"/>
                <a:ea typeface="Baskerville" panose="02020502070401020303" pitchFamily="18" charset="0"/>
              </a:rPr>
              <a:t>respects preferences</a:t>
            </a:r>
          </a:p>
        </p:txBody>
      </p:sp>
      <p:sp>
        <p:nvSpPr>
          <p:cNvPr id="17" name="TextBox 16">
            <a:extLst>
              <a:ext uri="{FF2B5EF4-FFF2-40B4-BE49-F238E27FC236}">
                <a16:creationId xmlns:a16="http://schemas.microsoft.com/office/drawing/2014/main" id="{C9D119D0-89AC-888C-ECFA-3C3279157212}"/>
              </a:ext>
            </a:extLst>
          </p:cNvPr>
          <p:cNvSpPr txBox="1"/>
          <p:nvPr/>
        </p:nvSpPr>
        <p:spPr>
          <a:xfrm>
            <a:off x="7497718" y="3398420"/>
            <a:ext cx="2795565" cy="369332"/>
          </a:xfrm>
          <a:prstGeom prst="rect">
            <a:avLst/>
          </a:prstGeom>
          <a:noFill/>
        </p:spPr>
        <p:txBody>
          <a:bodyPr wrap="square" rtlCol="0">
            <a:spAutoFit/>
          </a:bodyPr>
          <a:lstStyle/>
          <a:p>
            <a:pPr algn="ctr">
              <a:spcAft>
                <a:spcPts val="600"/>
              </a:spcAft>
            </a:pPr>
            <a:r>
              <a:rPr lang="en-US" dirty="0">
                <a:latin typeface="Baskerville" panose="02020502070401020303" pitchFamily="18" charset="0"/>
                <a:ea typeface="Baskerville" panose="02020502070401020303" pitchFamily="18" charset="0"/>
              </a:rPr>
              <a:t>does not respect preferences</a:t>
            </a:r>
          </a:p>
        </p:txBody>
      </p:sp>
      <p:sp>
        <p:nvSpPr>
          <p:cNvPr id="26" name="Rounded Rectangle 25">
            <a:extLst>
              <a:ext uri="{FF2B5EF4-FFF2-40B4-BE49-F238E27FC236}">
                <a16:creationId xmlns:a16="http://schemas.microsoft.com/office/drawing/2014/main" id="{995DDB2E-6A8C-061E-28D7-BABB28D1BB2C}"/>
              </a:ext>
            </a:extLst>
          </p:cNvPr>
          <p:cNvSpPr/>
          <p:nvPr/>
        </p:nvSpPr>
        <p:spPr>
          <a:xfrm>
            <a:off x="8265849" y="3916453"/>
            <a:ext cx="275304" cy="275304"/>
          </a:xfrm>
          <a:prstGeom prst="roundRect">
            <a:avLst/>
          </a:prstGeom>
          <a:solidFill>
            <a:srgbClr val="CBCBCB"/>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a:extLst>
              <a:ext uri="{FF2B5EF4-FFF2-40B4-BE49-F238E27FC236}">
                <a16:creationId xmlns:a16="http://schemas.microsoft.com/office/drawing/2014/main" id="{5CCC0A94-B818-FDB5-ACCD-D0AEA0517AFD}"/>
              </a:ext>
            </a:extLst>
          </p:cNvPr>
          <p:cNvSpPr/>
          <p:nvPr/>
        </p:nvSpPr>
        <p:spPr>
          <a:xfrm>
            <a:off x="7780159" y="3916453"/>
            <a:ext cx="275304" cy="275304"/>
          </a:xfrm>
          <a:prstGeom prst="roundRect">
            <a:avLst/>
          </a:prstGeom>
          <a:solidFill>
            <a:srgbClr val="FAFFFF"/>
          </a:solidFill>
          <a:ln w="76200">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8" name="Rounded Rectangle 27">
            <a:extLst>
              <a:ext uri="{FF2B5EF4-FFF2-40B4-BE49-F238E27FC236}">
                <a16:creationId xmlns:a16="http://schemas.microsoft.com/office/drawing/2014/main" id="{CD8355A4-09F9-2F9F-D0E8-FDD50010DA81}"/>
              </a:ext>
            </a:extLst>
          </p:cNvPr>
          <p:cNvSpPr/>
          <p:nvPr/>
        </p:nvSpPr>
        <p:spPr>
          <a:xfrm>
            <a:off x="8764158" y="3916453"/>
            <a:ext cx="275304" cy="275304"/>
          </a:xfrm>
          <a:prstGeom prst="roundRect">
            <a:avLst/>
          </a:prstGeom>
          <a:solidFill>
            <a:srgbClr val="929292"/>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a:extLst>
              <a:ext uri="{FF2B5EF4-FFF2-40B4-BE49-F238E27FC236}">
                <a16:creationId xmlns:a16="http://schemas.microsoft.com/office/drawing/2014/main" id="{FDA631BD-AF03-6B37-8A35-404DDB13464C}"/>
              </a:ext>
            </a:extLst>
          </p:cNvPr>
          <p:cNvSpPr/>
          <p:nvPr/>
        </p:nvSpPr>
        <p:spPr>
          <a:xfrm>
            <a:off x="9261894" y="3916453"/>
            <a:ext cx="275304" cy="275304"/>
          </a:xfrm>
          <a:prstGeom prst="roundRect">
            <a:avLst/>
          </a:prstGeom>
          <a:solidFill>
            <a:srgbClr val="515151"/>
          </a:solidFill>
          <a:ln w="76200">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30" name="Rounded Rectangle 29">
            <a:extLst>
              <a:ext uri="{FF2B5EF4-FFF2-40B4-BE49-F238E27FC236}">
                <a16:creationId xmlns:a16="http://schemas.microsoft.com/office/drawing/2014/main" id="{05CE1C32-1E2A-609D-1FB6-EEC9333E1B27}"/>
              </a:ext>
            </a:extLst>
          </p:cNvPr>
          <p:cNvSpPr/>
          <p:nvPr/>
        </p:nvSpPr>
        <p:spPr>
          <a:xfrm>
            <a:off x="9735538" y="3906309"/>
            <a:ext cx="275304" cy="275304"/>
          </a:xfrm>
          <a:prstGeom prst="roundRect">
            <a:avLst/>
          </a:prstGeom>
          <a:solidFill>
            <a:srgbClr val="000000"/>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a:extLst>
              <a:ext uri="{FF2B5EF4-FFF2-40B4-BE49-F238E27FC236}">
                <a16:creationId xmlns:a16="http://schemas.microsoft.com/office/drawing/2014/main" id="{9B518BF8-0043-BFF0-7C21-A5B7559C7756}"/>
              </a:ext>
            </a:extLst>
          </p:cNvPr>
          <p:cNvSpPr/>
          <p:nvPr/>
        </p:nvSpPr>
        <p:spPr>
          <a:xfrm>
            <a:off x="7780159" y="4983705"/>
            <a:ext cx="275304" cy="275304"/>
          </a:xfrm>
          <a:prstGeom prst="roundRect">
            <a:avLst/>
          </a:prstGeom>
          <a:solidFill>
            <a:srgbClr val="CBCBCB"/>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a:extLst>
              <a:ext uri="{FF2B5EF4-FFF2-40B4-BE49-F238E27FC236}">
                <a16:creationId xmlns:a16="http://schemas.microsoft.com/office/drawing/2014/main" id="{0F9011BC-B390-AE70-85A7-0E8FE6548C64}"/>
              </a:ext>
            </a:extLst>
          </p:cNvPr>
          <p:cNvSpPr/>
          <p:nvPr/>
        </p:nvSpPr>
        <p:spPr>
          <a:xfrm>
            <a:off x="9261894" y="4983705"/>
            <a:ext cx="275304" cy="275304"/>
          </a:xfrm>
          <a:prstGeom prst="roundRect">
            <a:avLst/>
          </a:prstGeom>
          <a:solidFill>
            <a:srgbClr val="FAFFFF"/>
          </a:solidFill>
          <a:ln w="76200">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34" name="Rounded Rectangle 33">
            <a:extLst>
              <a:ext uri="{FF2B5EF4-FFF2-40B4-BE49-F238E27FC236}">
                <a16:creationId xmlns:a16="http://schemas.microsoft.com/office/drawing/2014/main" id="{D8AF5D7A-11FD-596F-270F-83FC74F4B317}"/>
              </a:ext>
            </a:extLst>
          </p:cNvPr>
          <p:cNvSpPr/>
          <p:nvPr/>
        </p:nvSpPr>
        <p:spPr>
          <a:xfrm>
            <a:off x="8265849" y="4996925"/>
            <a:ext cx="275304" cy="275304"/>
          </a:xfrm>
          <a:prstGeom prst="roundRect">
            <a:avLst/>
          </a:prstGeom>
          <a:solidFill>
            <a:srgbClr val="929292"/>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a:extLst>
              <a:ext uri="{FF2B5EF4-FFF2-40B4-BE49-F238E27FC236}">
                <a16:creationId xmlns:a16="http://schemas.microsoft.com/office/drawing/2014/main" id="{125B0B1C-C0A9-6E15-BC45-19B82A1B5685}"/>
              </a:ext>
            </a:extLst>
          </p:cNvPr>
          <p:cNvSpPr/>
          <p:nvPr/>
        </p:nvSpPr>
        <p:spPr>
          <a:xfrm>
            <a:off x="9736233" y="4983705"/>
            <a:ext cx="275304" cy="275304"/>
          </a:xfrm>
          <a:prstGeom prst="roundRect">
            <a:avLst/>
          </a:prstGeom>
          <a:solidFill>
            <a:srgbClr val="515151"/>
          </a:solidFill>
          <a:ln w="76200">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36" name="Rounded Rectangle 35">
            <a:extLst>
              <a:ext uri="{FF2B5EF4-FFF2-40B4-BE49-F238E27FC236}">
                <a16:creationId xmlns:a16="http://schemas.microsoft.com/office/drawing/2014/main" id="{3D66DA7E-EAB8-A837-DD5B-A71E8373122D}"/>
              </a:ext>
            </a:extLst>
          </p:cNvPr>
          <p:cNvSpPr/>
          <p:nvPr/>
        </p:nvSpPr>
        <p:spPr>
          <a:xfrm>
            <a:off x="8757848" y="5000772"/>
            <a:ext cx="275304" cy="275304"/>
          </a:xfrm>
          <a:prstGeom prst="roundRect">
            <a:avLst/>
          </a:prstGeom>
          <a:solidFill>
            <a:srgbClr val="000000"/>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472E82DA-3226-4162-BB11-0364AD8B577D}"/>
              </a:ext>
            </a:extLst>
          </p:cNvPr>
          <p:cNvSpPr>
            <a:spLocks noGrp="1"/>
          </p:cNvSpPr>
          <p:nvPr>
            <p:ph type="ftr" sz="quarter" idx="11"/>
          </p:nvPr>
        </p:nvSpPr>
        <p:spPr/>
        <p:txBody>
          <a:bodyPr/>
          <a:lstStyle/>
          <a:p>
            <a:r>
              <a:rPr lang="en-US"/>
              <a:t>YinzOR 2023</a:t>
            </a:r>
            <a:endParaRPr lang="en-US" dirty="0"/>
          </a:p>
        </p:txBody>
      </p:sp>
      <p:sp>
        <p:nvSpPr>
          <p:cNvPr id="5" name="Slide Number Placeholder 4">
            <a:extLst>
              <a:ext uri="{FF2B5EF4-FFF2-40B4-BE49-F238E27FC236}">
                <a16:creationId xmlns:a16="http://schemas.microsoft.com/office/drawing/2014/main" id="{2A4A6C86-7F8A-4CF5-B624-BDF19ED4F0DA}"/>
              </a:ext>
            </a:extLst>
          </p:cNvPr>
          <p:cNvSpPr>
            <a:spLocks noGrp="1"/>
          </p:cNvSpPr>
          <p:nvPr>
            <p:ph type="sldNum" sz="quarter" idx="12"/>
          </p:nvPr>
        </p:nvSpPr>
        <p:spPr/>
        <p:txBody>
          <a:bodyPr/>
          <a:lstStyle/>
          <a:p>
            <a:fld id="{8A7A6979-0714-4377-B894-6BE4C2D6E202}" type="slidenum">
              <a:rPr lang="en-US" smtClean="0"/>
              <a:pPr/>
              <a:t>22</a:t>
            </a:fld>
            <a:endParaRPr lang="en-US" dirty="0"/>
          </a:p>
        </p:txBody>
      </p:sp>
      <p:sp>
        <p:nvSpPr>
          <p:cNvPr id="24" name="TextBox 23">
            <a:extLst>
              <a:ext uri="{FF2B5EF4-FFF2-40B4-BE49-F238E27FC236}">
                <a16:creationId xmlns:a16="http://schemas.microsoft.com/office/drawing/2014/main" id="{66D62D68-8FB8-4B30-B1AA-30F60C98B414}"/>
              </a:ext>
            </a:extLst>
          </p:cNvPr>
          <p:cNvSpPr txBox="1"/>
          <p:nvPr/>
        </p:nvSpPr>
        <p:spPr>
          <a:xfrm>
            <a:off x="463392" y="4913340"/>
            <a:ext cx="9034804" cy="1000274"/>
          </a:xfrm>
          <a:prstGeom prst="rect">
            <a:avLst/>
          </a:prstGeom>
          <a:noFill/>
        </p:spPr>
        <p:txBody>
          <a:bodyPr wrap="square" rtlCol="0">
            <a:spAutoFit/>
          </a:bodyPr>
          <a:lstStyle/>
          <a:p>
            <a:pPr>
              <a:spcBef>
                <a:spcPts val="1200"/>
              </a:spcBef>
              <a:spcAft>
                <a:spcPts val="600"/>
              </a:spcAft>
            </a:pPr>
            <a:r>
              <a:rPr lang="en-US" u="sng" dirty="0">
                <a:latin typeface="Baskerville" panose="02020502070401020303"/>
              </a:rPr>
              <a:t>Note:</a:t>
            </a:r>
          </a:p>
          <a:p>
            <a:pPr marL="342900" indent="-342900">
              <a:buBlip>
                <a:blip r:embed="rId3"/>
              </a:buBlip>
            </a:pPr>
            <a:r>
              <a:rPr lang="en-US" dirty="0">
                <a:latin typeface="Baskerville" panose="02020502070401020303"/>
              </a:rPr>
              <a:t>The one half is chosen arbitrarily</a:t>
            </a:r>
          </a:p>
          <a:p>
            <a:pPr marL="342900" indent="-342900">
              <a:buBlip>
                <a:blip r:embed="rId3"/>
              </a:buBlip>
            </a:pPr>
            <a:r>
              <a:rPr lang="en-US" dirty="0">
                <a:latin typeface="Baskerville" panose="02020502070401020303"/>
              </a:rPr>
              <a:t>Not necessarily pareto-efficient</a:t>
            </a:r>
          </a:p>
        </p:txBody>
      </p:sp>
    </p:spTree>
    <p:extLst>
      <p:ext uri="{BB962C8B-B14F-4D97-AF65-F5344CB8AC3E}">
        <p14:creationId xmlns:p14="http://schemas.microsoft.com/office/powerpoint/2010/main" val="376412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7277D46-7D76-F44B-A09E-B9910EBCD56F}"/>
              </a:ext>
            </a:extLst>
          </p:cNvPr>
          <p:cNvCxnSpPr>
            <a:cxnSpLocks/>
          </p:cNvCxnSpPr>
          <p:nvPr/>
        </p:nvCxnSpPr>
        <p:spPr>
          <a:xfrm>
            <a:off x="11728606" y="228600"/>
            <a:ext cx="0" cy="64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3DE43DC-FE87-B449-98CE-234D7B333E53}"/>
              </a:ext>
            </a:extLst>
          </p:cNvPr>
          <p:cNvCxnSpPr>
            <a:cxnSpLocks/>
          </p:cNvCxnSpPr>
          <p:nvPr/>
        </p:nvCxnSpPr>
        <p:spPr>
          <a:xfrm flipH="1">
            <a:off x="231371" y="6403571"/>
            <a:ext cx="1172925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0D05B0A-64C7-7141-855E-0640852DF730}"/>
              </a:ext>
            </a:extLst>
          </p:cNvPr>
          <p:cNvSpPr txBox="1"/>
          <p:nvPr/>
        </p:nvSpPr>
        <p:spPr>
          <a:xfrm>
            <a:off x="463393" y="454428"/>
            <a:ext cx="11198007" cy="461665"/>
          </a:xfrm>
          <a:prstGeom prst="rect">
            <a:avLst/>
          </a:prstGeom>
          <a:noFill/>
        </p:spPr>
        <p:txBody>
          <a:bodyPr wrap="square" rtlCol="0" anchor="ctr">
            <a:spAutoFit/>
          </a:bodyPr>
          <a:lstStyle/>
          <a:p>
            <a:r>
              <a:rPr lang="en-US" sz="2400" dirty="0">
                <a:latin typeface="Baskerville" panose="02020502070401020303" pitchFamily="18" charset="0"/>
                <a:ea typeface="Baskerville" panose="02020502070401020303" pitchFamily="18" charset="0"/>
              </a:rPr>
              <a:t>Numerics: Fall 2021 and Fall 2022 Launches</a:t>
            </a:r>
          </a:p>
        </p:txBody>
      </p:sp>
      <p:pic>
        <p:nvPicPr>
          <p:cNvPr id="6" name="Picture 5">
            <a:extLst>
              <a:ext uri="{FF2B5EF4-FFF2-40B4-BE49-F238E27FC236}">
                <a16:creationId xmlns:a16="http://schemas.microsoft.com/office/drawing/2014/main" id="{9643F47B-9376-7160-7C3E-3E3CB8E1407A}"/>
              </a:ext>
            </a:extLst>
          </p:cNvPr>
          <p:cNvPicPr>
            <a:picLocks noChangeAspect="1"/>
          </p:cNvPicPr>
          <p:nvPr/>
        </p:nvPicPr>
        <p:blipFill>
          <a:blip r:embed="rId3"/>
          <a:stretch>
            <a:fillRect/>
          </a:stretch>
        </p:blipFill>
        <p:spPr>
          <a:xfrm>
            <a:off x="7501389" y="4548794"/>
            <a:ext cx="3894028" cy="1463182"/>
          </a:xfrm>
          <a:prstGeom prst="rect">
            <a:avLst/>
          </a:prstGeom>
          <a:effectLst>
            <a:softEdge rad="12700"/>
          </a:effectLst>
        </p:spPr>
      </p:pic>
      <p:pic>
        <p:nvPicPr>
          <p:cNvPr id="13" name="Picture 12">
            <a:extLst>
              <a:ext uri="{FF2B5EF4-FFF2-40B4-BE49-F238E27FC236}">
                <a16:creationId xmlns:a16="http://schemas.microsoft.com/office/drawing/2014/main" id="{45595EC3-5265-DA02-E1B4-774CC3DE46E7}"/>
              </a:ext>
            </a:extLst>
          </p:cNvPr>
          <p:cNvPicPr>
            <a:picLocks noChangeAspect="1"/>
          </p:cNvPicPr>
          <p:nvPr/>
        </p:nvPicPr>
        <p:blipFill>
          <a:blip r:embed="rId4"/>
          <a:stretch>
            <a:fillRect/>
          </a:stretch>
        </p:blipFill>
        <p:spPr>
          <a:xfrm>
            <a:off x="7843893" y="735955"/>
            <a:ext cx="3415843" cy="2923877"/>
          </a:xfrm>
          <a:prstGeom prst="rect">
            <a:avLst/>
          </a:prstGeom>
          <a:effectLst>
            <a:softEdge rad="12700"/>
          </a:effectLst>
        </p:spPr>
      </p:pic>
      <p:sp>
        <p:nvSpPr>
          <p:cNvPr id="17" name="Rectangle 16">
            <a:extLst>
              <a:ext uri="{FF2B5EF4-FFF2-40B4-BE49-F238E27FC236}">
                <a16:creationId xmlns:a16="http://schemas.microsoft.com/office/drawing/2014/main" id="{69B147EF-FAF9-B365-48BA-121B8E527012}"/>
              </a:ext>
            </a:extLst>
          </p:cNvPr>
          <p:cNvSpPr/>
          <p:nvPr/>
        </p:nvSpPr>
        <p:spPr>
          <a:xfrm>
            <a:off x="7834249" y="2603363"/>
            <a:ext cx="3415842" cy="1056469"/>
          </a:xfrm>
          <a:prstGeom prst="rect">
            <a:avLst/>
          </a:prstGeom>
          <a:gradFill>
            <a:gsLst>
              <a:gs pos="60000">
                <a:srgbClr val="F2F2F2">
                  <a:alpha val="85000"/>
                </a:srgbClr>
              </a:gs>
              <a:gs pos="0">
                <a:srgbClr val="F2F2F2">
                  <a:alpha val="0"/>
                </a:srgbClr>
              </a:gs>
              <a:gs pos="100000">
                <a:srgbClr val="F2F2F2"/>
              </a:gs>
              <a:gs pos="80000">
                <a:srgbClr val="F2F2F2">
                  <a:alpha val="9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ooter Placeholder 1">
            <a:extLst>
              <a:ext uri="{FF2B5EF4-FFF2-40B4-BE49-F238E27FC236}">
                <a16:creationId xmlns:a16="http://schemas.microsoft.com/office/drawing/2014/main" id="{3AA4DF21-CB65-4612-A598-A60339B0ED5F}"/>
              </a:ext>
            </a:extLst>
          </p:cNvPr>
          <p:cNvSpPr>
            <a:spLocks noGrp="1"/>
          </p:cNvSpPr>
          <p:nvPr>
            <p:ph type="ftr" sz="quarter" idx="11"/>
          </p:nvPr>
        </p:nvSpPr>
        <p:spPr/>
        <p:txBody>
          <a:bodyPr/>
          <a:lstStyle/>
          <a:p>
            <a:r>
              <a:rPr lang="en-US"/>
              <a:t>YinzOR 2023</a:t>
            </a:r>
            <a:endParaRPr lang="en-US" dirty="0"/>
          </a:p>
        </p:txBody>
      </p:sp>
      <p:sp>
        <p:nvSpPr>
          <p:cNvPr id="5" name="Slide Number Placeholder 4">
            <a:extLst>
              <a:ext uri="{FF2B5EF4-FFF2-40B4-BE49-F238E27FC236}">
                <a16:creationId xmlns:a16="http://schemas.microsoft.com/office/drawing/2014/main" id="{8BD37E28-6A05-4DC4-8C19-1F72E08358FB}"/>
              </a:ext>
            </a:extLst>
          </p:cNvPr>
          <p:cNvSpPr>
            <a:spLocks noGrp="1"/>
          </p:cNvSpPr>
          <p:nvPr>
            <p:ph type="sldNum" sz="quarter" idx="12"/>
          </p:nvPr>
        </p:nvSpPr>
        <p:spPr/>
        <p:txBody>
          <a:bodyPr/>
          <a:lstStyle/>
          <a:p>
            <a:fld id="{8A7A6979-0714-4377-B894-6BE4C2D6E202}" type="slidenum">
              <a:rPr lang="en-US" smtClean="0"/>
              <a:pPr/>
              <a:t>23</a:t>
            </a:fld>
            <a:endParaRPr lang="en-US" dirty="0"/>
          </a:p>
        </p:txBody>
      </p:sp>
      <p:sp>
        <p:nvSpPr>
          <p:cNvPr id="19" name="TextBox 18">
            <a:extLst>
              <a:ext uri="{FF2B5EF4-FFF2-40B4-BE49-F238E27FC236}">
                <a16:creationId xmlns:a16="http://schemas.microsoft.com/office/drawing/2014/main" id="{E3771D78-C0AD-4218-830E-75592D14BD1D}"/>
              </a:ext>
            </a:extLst>
          </p:cNvPr>
          <p:cNvSpPr txBox="1"/>
          <p:nvPr/>
        </p:nvSpPr>
        <p:spPr>
          <a:xfrm>
            <a:off x="785132" y="1339709"/>
            <a:ext cx="4539466" cy="2492990"/>
          </a:xfrm>
          <a:prstGeom prst="rect">
            <a:avLst/>
          </a:prstGeom>
          <a:noFill/>
        </p:spPr>
        <p:txBody>
          <a:bodyPr wrap="square" rtlCol="0">
            <a:spAutoFit/>
          </a:bodyPr>
          <a:lstStyle/>
          <a:p>
            <a:pPr>
              <a:spcAft>
                <a:spcPts val="600"/>
              </a:spcAft>
            </a:pPr>
            <a:r>
              <a:rPr lang="en-US" u="sng" dirty="0">
                <a:latin typeface="Baskerville" panose="02020502070401020303" pitchFamily="18" charset="0"/>
                <a:ea typeface="Baskerville" panose="02020502070401020303" pitchFamily="18" charset="0"/>
              </a:rPr>
              <a:t>Fall 2021 Launch</a:t>
            </a:r>
          </a:p>
          <a:p>
            <a:pPr marL="285750" indent="-285750">
              <a:spcAft>
                <a:spcPts val="600"/>
              </a:spcAft>
              <a:buFont typeface="Arial" panose="020B0604020202020204" pitchFamily="34" charset="0"/>
              <a:buChar char="•"/>
            </a:pPr>
            <a:r>
              <a:rPr lang="en-US" dirty="0">
                <a:latin typeface="Baskerville" panose="02020502070401020303" pitchFamily="18" charset="0"/>
                <a:ea typeface="Baskerville" panose="02020502070401020303" pitchFamily="18" charset="0"/>
              </a:rPr>
              <a:t>August 23</a:t>
            </a:r>
            <a:r>
              <a:rPr lang="en-US" baseline="30000" dirty="0">
                <a:latin typeface="Baskerville" panose="02020502070401020303" pitchFamily="18" charset="0"/>
                <a:ea typeface="Baskerville" panose="02020502070401020303" pitchFamily="18" charset="0"/>
              </a:rPr>
              <a:t>rd</a:t>
            </a:r>
            <a:r>
              <a:rPr lang="en-US" dirty="0">
                <a:latin typeface="Baskerville" panose="02020502070401020303" pitchFamily="18" charset="0"/>
                <a:ea typeface="Baskerville" panose="02020502070401020303" pitchFamily="18" charset="0"/>
              </a:rPr>
              <a:t> – September 23</a:t>
            </a:r>
            <a:r>
              <a:rPr lang="en-US" baseline="30000" dirty="0">
                <a:latin typeface="Baskerville" panose="02020502070401020303" pitchFamily="18" charset="0"/>
                <a:ea typeface="Baskerville" panose="02020502070401020303" pitchFamily="18" charset="0"/>
              </a:rPr>
              <a:t>rd</a:t>
            </a:r>
            <a:r>
              <a:rPr lang="en-US" dirty="0">
                <a:latin typeface="Baskerville" panose="02020502070401020303" pitchFamily="18" charset="0"/>
                <a:ea typeface="Baskerville" panose="02020502070401020303" pitchFamily="18" charset="0"/>
              </a:rPr>
              <a:t> , 2021 </a:t>
            </a:r>
          </a:p>
          <a:p>
            <a:pPr marL="285750" indent="-285750">
              <a:spcAft>
                <a:spcPts val="600"/>
              </a:spcAft>
              <a:buFont typeface="Arial" panose="020B0604020202020204" pitchFamily="34" charset="0"/>
              <a:buChar char="•"/>
            </a:pPr>
            <a:r>
              <a:rPr lang="en-US" dirty="0">
                <a:latin typeface="Baskerville" panose="02020502070401020303" pitchFamily="18" charset="0"/>
                <a:ea typeface="Baskerville" panose="02020502070401020303" pitchFamily="18" charset="0"/>
              </a:rPr>
              <a:t>15 participating businesses</a:t>
            </a:r>
          </a:p>
          <a:p>
            <a:pPr marL="285750" indent="-285750">
              <a:spcAft>
                <a:spcPts val="600"/>
              </a:spcAft>
              <a:buFont typeface="Arial" panose="020B0604020202020204" pitchFamily="34" charset="0"/>
              <a:buChar char="•"/>
            </a:pPr>
            <a:r>
              <a:rPr lang="en-US" dirty="0">
                <a:latin typeface="Baskerville" panose="02020502070401020303" pitchFamily="18" charset="0"/>
                <a:ea typeface="Baskerville" panose="02020502070401020303" pitchFamily="18" charset="0"/>
              </a:rPr>
              <a:t>155 users</a:t>
            </a:r>
          </a:p>
          <a:p>
            <a:pPr marL="285750" indent="-285750">
              <a:spcAft>
                <a:spcPts val="600"/>
              </a:spcAft>
              <a:buFont typeface="Arial" panose="020B0604020202020204" pitchFamily="34" charset="0"/>
              <a:buChar char="•"/>
            </a:pPr>
            <a:r>
              <a:rPr lang="en-US" dirty="0">
                <a:latin typeface="Baskerville" panose="02020502070401020303" pitchFamily="18" charset="0"/>
                <a:ea typeface="Baskerville" panose="02020502070401020303" pitchFamily="18" charset="0"/>
              </a:rPr>
              <a:t>501 social tasks completed</a:t>
            </a:r>
          </a:p>
          <a:p>
            <a:pPr marL="285750" indent="-285750">
              <a:spcAft>
                <a:spcPts val="600"/>
              </a:spcAft>
              <a:buFont typeface="Arial" panose="020B0604020202020204" pitchFamily="34" charset="0"/>
              <a:buChar char="•"/>
            </a:pPr>
            <a:r>
              <a:rPr lang="en-US" dirty="0">
                <a:latin typeface="Baskerville" panose="02020502070401020303" pitchFamily="18" charset="0"/>
                <a:ea typeface="Baskerville" panose="02020502070401020303" pitchFamily="18" charset="0"/>
              </a:rPr>
              <a:t>964 trivia questions answered</a:t>
            </a:r>
          </a:p>
          <a:p>
            <a:pPr marL="285750" indent="-285750">
              <a:spcAft>
                <a:spcPts val="600"/>
              </a:spcAft>
              <a:buFont typeface="Arial" panose="020B0604020202020204" pitchFamily="34" charset="0"/>
              <a:buChar char="•"/>
            </a:pPr>
            <a:endParaRPr lang="en-US" dirty="0">
              <a:latin typeface="Baskerville" panose="02020502070401020303" pitchFamily="18" charset="0"/>
              <a:ea typeface="Baskerville" panose="02020502070401020303" pitchFamily="18" charset="0"/>
            </a:endParaRPr>
          </a:p>
        </p:txBody>
      </p:sp>
      <p:sp>
        <p:nvSpPr>
          <p:cNvPr id="20" name="TextBox 19">
            <a:extLst>
              <a:ext uri="{FF2B5EF4-FFF2-40B4-BE49-F238E27FC236}">
                <a16:creationId xmlns:a16="http://schemas.microsoft.com/office/drawing/2014/main" id="{5D674AD2-445D-4BBE-AB32-36593A4EF900}"/>
              </a:ext>
            </a:extLst>
          </p:cNvPr>
          <p:cNvSpPr txBox="1"/>
          <p:nvPr/>
        </p:nvSpPr>
        <p:spPr>
          <a:xfrm>
            <a:off x="775488" y="3659832"/>
            <a:ext cx="4539466" cy="2492990"/>
          </a:xfrm>
          <a:prstGeom prst="rect">
            <a:avLst/>
          </a:prstGeom>
          <a:noFill/>
        </p:spPr>
        <p:txBody>
          <a:bodyPr wrap="square" rtlCol="0">
            <a:spAutoFit/>
          </a:bodyPr>
          <a:lstStyle/>
          <a:p>
            <a:pPr>
              <a:spcAft>
                <a:spcPts val="600"/>
              </a:spcAft>
            </a:pPr>
            <a:r>
              <a:rPr lang="en-US" u="sng" dirty="0">
                <a:latin typeface="Baskerville" panose="02020502070401020303" pitchFamily="18" charset="0"/>
                <a:ea typeface="Baskerville" panose="02020502070401020303" pitchFamily="18" charset="0"/>
              </a:rPr>
              <a:t>Fall 2022 Launch</a:t>
            </a:r>
          </a:p>
          <a:p>
            <a:pPr marL="285750" indent="-285750">
              <a:spcAft>
                <a:spcPts val="600"/>
              </a:spcAft>
              <a:buFont typeface="Arial" panose="020B0604020202020204" pitchFamily="34" charset="0"/>
              <a:buChar char="•"/>
            </a:pPr>
            <a:r>
              <a:rPr lang="en-US" dirty="0">
                <a:latin typeface="Baskerville" panose="02020502070401020303" pitchFamily="18" charset="0"/>
                <a:ea typeface="Baskerville" panose="02020502070401020303" pitchFamily="18" charset="0"/>
              </a:rPr>
              <a:t>August 23</a:t>
            </a:r>
            <a:r>
              <a:rPr lang="en-US" baseline="30000" dirty="0">
                <a:latin typeface="Baskerville" panose="02020502070401020303" pitchFamily="18" charset="0"/>
                <a:ea typeface="Baskerville" panose="02020502070401020303" pitchFamily="18" charset="0"/>
              </a:rPr>
              <a:t>rd</a:t>
            </a:r>
            <a:r>
              <a:rPr lang="en-US" dirty="0">
                <a:latin typeface="Baskerville" panose="02020502070401020303" pitchFamily="18" charset="0"/>
                <a:ea typeface="Baskerville" panose="02020502070401020303" pitchFamily="18" charset="0"/>
              </a:rPr>
              <a:t> – September 23</a:t>
            </a:r>
            <a:r>
              <a:rPr lang="en-US" baseline="30000" dirty="0">
                <a:latin typeface="Baskerville" panose="02020502070401020303" pitchFamily="18" charset="0"/>
                <a:ea typeface="Baskerville" panose="02020502070401020303" pitchFamily="18" charset="0"/>
              </a:rPr>
              <a:t>rd</a:t>
            </a:r>
            <a:r>
              <a:rPr lang="en-US" dirty="0">
                <a:latin typeface="Baskerville" panose="02020502070401020303" pitchFamily="18" charset="0"/>
                <a:ea typeface="Baskerville" panose="02020502070401020303" pitchFamily="18" charset="0"/>
              </a:rPr>
              <a:t> , 2022 </a:t>
            </a:r>
          </a:p>
          <a:p>
            <a:pPr marL="285750" indent="-285750">
              <a:spcAft>
                <a:spcPts val="600"/>
              </a:spcAft>
              <a:buFont typeface="Arial" panose="020B0604020202020204" pitchFamily="34" charset="0"/>
              <a:buChar char="•"/>
            </a:pPr>
            <a:r>
              <a:rPr lang="en-US" dirty="0">
                <a:latin typeface="Baskerville" panose="02020502070401020303" pitchFamily="18" charset="0"/>
                <a:ea typeface="Baskerville" panose="02020502070401020303" pitchFamily="18" charset="0"/>
              </a:rPr>
              <a:t>9 participating businesses</a:t>
            </a:r>
          </a:p>
          <a:p>
            <a:pPr marL="285750" indent="-285750">
              <a:spcAft>
                <a:spcPts val="600"/>
              </a:spcAft>
              <a:buFont typeface="Arial" panose="020B0604020202020204" pitchFamily="34" charset="0"/>
              <a:buChar char="•"/>
            </a:pPr>
            <a:r>
              <a:rPr lang="en-US" dirty="0">
                <a:latin typeface="Baskerville" panose="02020502070401020303" pitchFamily="18" charset="0"/>
                <a:ea typeface="Baskerville" panose="02020502070401020303" pitchFamily="18" charset="0"/>
              </a:rPr>
              <a:t>210 users</a:t>
            </a:r>
          </a:p>
          <a:p>
            <a:pPr marL="285750" indent="-285750">
              <a:spcAft>
                <a:spcPts val="600"/>
              </a:spcAft>
              <a:buFont typeface="Arial" panose="020B0604020202020204" pitchFamily="34" charset="0"/>
              <a:buChar char="•"/>
            </a:pPr>
            <a:r>
              <a:rPr lang="en-US" dirty="0">
                <a:latin typeface="Baskerville" panose="02020502070401020303" pitchFamily="18" charset="0"/>
                <a:ea typeface="Baskerville" panose="02020502070401020303" pitchFamily="18" charset="0"/>
              </a:rPr>
              <a:t>438 social tasks completed</a:t>
            </a:r>
          </a:p>
          <a:p>
            <a:pPr marL="285750" indent="-285750">
              <a:spcAft>
                <a:spcPts val="600"/>
              </a:spcAft>
              <a:buFont typeface="Arial" panose="020B0604020202020204" pitchFamily="34" charset="0"/>
              <a:buChar char="•"/>
            </a:pPr>
            <a:r>
              <a:rPr lang="en-US" dirty="0">
                <a:latin typeface="Baskerville" panose="02020502070401020303" pitchFamily="18" charset="0"/>
                <a:ea typeface="Baskerville" panose="02020502070401020303" pitchFamily="18" charset="0"/>
              </a:rPr>
              <a:t>900 trivia questions answered</a:t>
            </a:r>
          </a:p>
          <a:p>
            <a:pPr marL="285750" indent="-285750">
              <a:spcAft>
                <a:spcPts val="600"/>
              </a:spcAft>
              <a:buFont typeface="Arial" panose="020B0604020202020204" pitchFamily="34" charset="0"/>
              <a:buChar char="•"/>
            </a:pPr>
            <a:endParaRPr lang="en-US" dirty="0">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23218055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7277D46-7D76-F44B-A09E-B9910EBCD56F}"/>
              </a:ext>
            </a:extLst>
          </p:cNvPr>
          <p:cNvCxnSpPr>
            <a:cxnSpLocks/>
          </p:cNvCxnSpPr>
          <p:nvPr/>
        </p:nvCxnSpPr>
        <p:spPr>
          <a:xfrm>
            <a:off x="11728606" y="228600"/>
            <a:ext cx="0" cy="64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3DE43DC-FE87-B449-98CE-234D7B333E53}"/>
              </a:ext>
            </a:extLst>
          </p:cNvPr>
          <p:cNvCxnSpPr>
            <a:cxnSpLocks/>
          </p:cNvCxnSpPr>
          <p:nvPr/>
        </p:nvCxnSpPr>
        <p:spPr>
          <a:xfrm flipH="1">
            <a:off x="231371" y="6403571"/>
            <a:ext cx="1172925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0D05B0A-64C7-7141-855E-0640852DF730}"/>
              </a:ext>
            </a:extLst>
          </p:cNvPr>
          <p:cNvSpPr txBox="1"/>
          <p:nvPr/>
        </p:nvSpPr>
        <p:spPr>
          <a:xfrm>
            <a:off x="463393" y="454428"/>
            <a:ext cx="11198007" cy="461665"/>
          </a:xfrm>
          <a:prstGeom prst="rect">
            <a:avLst/>
          </a:prstGeom>
          <a:noFill/>
        </p:spPr>
        <p:txBody>
          <a:bodyPr wrap="square" rtlCol="0" anchor="ctr">
            <a:spAutoFit/>
          </a:bodyPr>
          <a:lstStyle/>
          <a:p>
            <a:r>
              <a:rPr lang="en-US" sz="2400" dirty="0">
                <a:latin typeface="Baskerville" panose="02020502070401020303" pitchFamily="18" charset="0"/>
                <a:ea typeface="Baskerville" panose="02020502070401020303" pitchFamily="18" charset="0"/>
              </a:rPr>
              <a:t>Numerics: Impact of Badges (Fall 2021)</a:t>
            </a:r>
          </a:p>
        </p:txBody>
      </p:sp>
      <p:sp>
        <p:nvSpPr>
          <p:cNvPr id="2" name="Footer Placeholder 1">
            <a:extLst>
              <a:ext uri="{FF2B5EF4-FFF2-40B4-BE49-F238E27FC236}">
                <a16:creationId xmlns:a16="http://schemas.microsoft.com/office/drawing/2014/main" id="{3AA4DF21-CB65-4612-A598-A60339B0ED5F}"/>
              </a:ext>
            </a:extLst>
          </p:cNvPr>
          <p:cNvSpPr>
            <a:spLocks noGrp="1"/>
          </p:cNvSpPr>
          <p:nvPr>
            <p:ph type="ftr" sz="quarter" idx="11"/>
          </p:nvPr>
        </p:nvSpPr>
        <p:spPr/>
        <p:txBody>
          <a:bodyPr/>
          <a:lstStyle/>
          <a:p>
            <a:r>
              <a:rPr lang="en-US"/>
              <a:t>YinzOR 2023</a:t>
            </a:r>
            <a:endParaRPr lang="en-US" dirty="0"/>
          </a:p>
        </p:txBody>
      </p:sp>
      <p:sp>
        <p:nvSpPr>
          <p:cNvPr id="5" name="Slide Number Placeholder 4">
            <a:extLst>
              <a:ext uri="{FF2B5EF4-FFF2-40B4-BE49-F238E27FC236}">
                <a16:creationId xmlns:a16="http://schemas.microsoft.com/office/drawing/2014/main" id="{8BD37E28-6A05-4DC4-8C19-1F72E08358FB}"/>
              </a:ext>
            </a:extLst>
          </p:cNvPr>
          <p:cNvSpPr>
            <a:spLocks noGrp="1"/>
          </p:cNvSpPr>
          <p:nvPr>
            <p:ph type="sldNum" sz="quarter" idx="12"/>
          </p:nvPr>
        </p:nvSpPr>
        <p:spPr/>
        <p:txBody>
          <a:bodyPr/>
          <a:lstStyle/>
          <a:p>
            <a:fld id="{8A7A6979-0714-4377-B894-6BE4C2D6E202}" type="slidenum">
              <a:rPr lang="en-US" smtClean="0"/>
              <a:pPr/>
              <a:t>24</a:t>
            </a:fld>
            <a:endParaRPr lang="en-US" dirty="0"/>
          </a:p>
        </p:txBody>
      </p:sp>
      <p:grpSp>
        <p:nvGrpSpPr>
          <p:cNvPr id="9" name="Group 8">
            <a:extLst>
              <a:ext uri="{FF2B5EF4-FFF2-40B4-BE49-F238E27FC236}">
                <a16:creationId xmlns:a16="http://schemas.microsoft.com/office/drawing/2014/main" id="{3E79E2BF-F1D0-4C01-9BD0-C63B4DCB8185}"/>
              </a:ext>
            </a:extLst>
          </p:cNvPr>
          <p:cNvGrpSpPr/>
          <p:nvPr/>
        </p:nvGrpSpPr>
        <p:grpSpPr>
          <a:xfrm>
            <a:off x="6629064" y="2999459"/>
            <a:ext cx="4368055" cy="2903883"/>
            <a:chOff x="6369069" y="2735299"/>
            <a:chExt cx="4368055" cy="2903883"/>
          </a:xfrm>
        </p:grpSpPr>
        <p:pic>
          <p:nvPicPr>
            <p:cNvPr id="3" name="Picture 2">
              <a:extLst>
                <a:ext uri="{FF2B5EF4-FFF2-40B4-BE49-F238E27FC236}">
                  <a16:creationId xmlns:a16="http://schemas.microsoft.com/office/drawing/2014/main" id="{0FA170CF-4C21-1331-DAAC-14CF18B95EB5}"/>
                </a:ext>
              </a:extLst>
            </p:cNvPr>
            <p:cNvPicPr>
              <a:picLocks noChangeAspect="1"/>
            </p:cNvPicPr>
            <p:nvPr/>
          </p:nvPicPr>
          <p:blipFill>
            <a:blip r:embed="rId3"/>
            <a:stretch>
              <a:fillRect/>
            </a:stretch>
          </p:blipFill>
          <p:spPr>
            <a:xfrm>
              <a:off x="6369069" y="2735299"/>
              <a:ext cx="4368055" cy="2903883"/>
            </a:xfrm>
            <a:prstGeom prst="rect">
              <a:avLst/>
            </a:prstGeom>
            <a:ln>
              <a:noFill/>
            </a:ln>
            <a:effectLst>
              <a:outerShdw blurRad="190500" algn="tl" rotWithShape="0">
                <a:srgbClr val="000000">
                  <a:alpha val="70000"/>
                </a:srgbClr>
              </a:outerShdw>
            </a:effectLst>
          </p:spPr>
        </p:pic>
        <p:sp>
          <p:nvSpPr>
            <p:cNvPr id="11" name="Rectangle 10">
              <a:extLst>
                <a:ext uri="{FF2B5EF4-FFF2-40B4-BE49-F238E27FC236}">
                  <a16:creationId xmlns:a16="http://schemas.microsoft.com/office/drawing/2014/main" id="{D06F9E93-4303-4B7F-982B-E26C1904E10F}"/>
                </a:ext>
              </a:extLst>
            </p:cNvPr>
            <p:cNvSpPr/>
            <p:nvPr/>
          </p:nvSpPr>
          <p:spPr>
            <a:xfrm>
              <a:off x="6725867" y="2854474"/>
              <a:ext cx="3832154" cy="4616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Baskerville" panose="02020502070401020303"/>
                </a:rPr>
                <a:t>Trivia Tasks Completed</a:t>
              </a:r>
            </a:p>
          </p:txBody>
        </p:sp>
        <p:sp>
          <p:nvSpPr>
            <p:cNvPr id="13" name="Rectangle 12">
              <a:extLst>
                <a:ext uri="{FF2B5EF4-FFF2-40B4-BE49-F238E27FC236}">
                  <a16:creationId xmlns:a16="http://schemas.microsoft.com/office/drawing/2014/main" id="{EADCE30D-5A67-4F4C-9F05-5079E6430142}"/>
                </a:ext>
              </a:extLst>
            </p:cNvPr>
            <p:cNvSpPr/>
            <p:nvPr/>
          </p:nvSpPr>
          <p:spPr>
            <a:xfrm rot="16200000">
              <a:off x="5290532" y="3957047"/>
              <a:ext cx="2523160" cy="3180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Baskerville" panose="02020502070401020303"/>
                </a:rPr>
                <a:t>User Count</a:t>
              </a:r>
            </a:p>
          </p:txBody>
        </p:sp>
        <p:sp>
          <p:nvSpPr>
            <p:cNvPr id="17" name="Rectangle 16">
              <a:extLst>
                <a:ext uri="{FF2B5EF4-FFF2-40B4-BE49-F238E27FC236}">
                  <a16:creationId xmlns:a16="http://schemas.microsoft.com/office/drawing/2014/main" id="{0C9B90EC-FD75-4BF4-B3B5-764FEF4CC0A6}"/>
                </a:ext>
              </a:extLst>
            </p:cNvPr>
            <p:cNvSpPr/>
            <p:nvPr/>
          </p:nvSpPr>
          <p:spPr>
            <a:xfrm>
              <a:off x="6711120" y="5154209"/>
              <a:ext cx="3832154" cy="4616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Baskerville" panose="02020502070401020303"/>
                </a:rPr>
                <a:t># Tasks Completed</a:t>
              </a:r>
            </a:p>
          </p:txBody>
        </p:sp>
      </p:grpSp>
      <p:grpSp>
        <p:nvGrpSpPr>
          <p:cNvPr id="6" name="Group 5">
            <a:extLst>
              <a:ext uri="{FF2B5EF4-FFF2-40B4-BE49-F238E27FC236}">
                <a16:creationId xmlns:a16="http://schemas.microsoft.com/office/drawing/2014/main" id="{7A302114-1096-417D-90D0-CCC98DE91BA5}"/>
              </a:ext>
            </a:extLst>
          </p:cNvPr>
          <p:cNvGrpSpPr/>
          <p:nvPr/>
        </p:nvGrpSpPr>
        <p:grpSpPr>
          <a:xfrm>
            <a:off x="1158739" y="2999459"/>
            <a:ext cx="4218848" cy="2903883"/>
            <a:chOff x="1309623" y="2735299"/>
            <a:chExt cx="4218848" cy="2903883"/>
          </a:xfrm>
        </p:grpSpPr>
        <p:pic>
          <p:nvPicPr>
            <p:cNvPr id="7" name="Picture 6">
              <a:extLst>
                <a:ext uri="{FF2B5EF4-FFF2-40B4-BE49-F238E27FC236}">
                  <a16:creationId xmlns:a16="http://schemas.microsoft.com/office/drawing/2014/main" id="{4516790A-22BF-DAA0-AE40-6044EC147134}"/>
                </a:ext>
              </a:extLst>
            </p:cNvPr>
            <p:cNvPicPr>
              <a:picLocks noChangeAspect="1"/>
            </p:cNvPicPr>
            <p:nvPr/>
          </p:nvPicPr>
          <p:blipFill>
            <a:blip r:embed="rId4"/>
            <a:stretch>
              <a:fillRect/>
            </a:stretch>
          </p:blipFill>
          <p:spPr>
            <a:xfrm>
              <a:off x="1309623" y="2735299"/>
              <a:ext cx="4218848" cy="2903883"/>
            </a:xfrm>
            <a:prstGeom prst="rect">
              <a:avLst/>
            </a:prstGeom>
            <a:ln>
              <a:noFill/>
            </a:ln>
            <a:effectLst>
              <a:outerShdw blurRad="190500" algn="tl" rotWithShape="0">
                <a:srgbClr val="000000">
                  <a:alpha val="70000"/>
                </a:srgbClr>
              </a:outerShdw>
            </a:effectLst>
          </p:spPr>
        </p:pic>
        <p:sp>
          <p:nvSpPr>
            <p:cNvPr id="4" name="Rectangle 3">
              <a:extLst>
                <a:ext uri="{FF2B5EF4-FFF2-40B4-BE49-F238E27FC236}">
                  <a16:creationId xmlns:a16="http://schemas.microsoft.com/office/drawing/2014/main" id="{5CC89A66-C281-460B-BE72-D9ED0AB0ACA9}"/>
                </a:ext>
              </a:extLst>
            </p:cNvPr>
            <p:cNvSpPr/>
            <p:nvPr/>
          </p:nvSpPr>
          <p:spPr>
            <a:xfrm>
              <a:off x="1712796" y="2854474"/>
              <a:ext cx="3412501" cy="4616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Baskerville" panose="02020502070401020303"/>
                </a:rPr>
                <a:t>Social Tasks Completed</a:t>
              </a:r>
            </a:p>
          </p:txBody>
        </p:sp>
        <p:sp>
          <p:nvSpPr>
            <p:cNvPr id="12" name="Rectangle 11">
              <a:extLst>
                <a:ext uri="{FF2B5EF4-FFF2-40B4-BE49-F238E27FC236}">
                  <a16:creationId xmlns:a16="http://schemas.microsoft.com/office/drawing/2014/main" id="{14E1F29E-4AA0-4F44-A718-5C07A04511D4}"/>
                </a:ext>
              </a:extLst>
            </p:cNvPr>
            <p:cNvSpPr/>
            <p:nvPr/>
          </p:nvSpPr>
          <p:spPr>
            <a:xfrm rot="16200000">
              <a:off x="213432" y="3957046"/>
              <a:ext cx="2523160" cy="3180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Baskerville" panose="02020502070401020303"/>
                </a:rPr>
                <a:t>User Count</a:t>
              </a:r>
            </a:p>
          </p:txBody>
        </p:sp>
        <p:sp>
          <p:nvSpPr>
            <p:cNvPr id="18" name="Rectangle 17">
              <a:extLst>
                <a:ext uri="{FF2B5EF4-FFF2-40B4-BE49-F238E27FC236}">
                  <a16:creationId xmlns:a16="http://schemas.microsoft.com/office/drawing/2014/main" id="{154CE1E9-FB41-4795-8B15-4026D18668D7}"/>
                </a:ext>
              </a:extLst>
            </p:cNvPr>
            <p:cNvSpPr/>
            <p:nvPr/>
          </p:nvSpPr>
          <p:spPr>
            <a:xfrm>
              <a:off x="1545433" y="5143527"/>
              <a:ext cx="3832154" cy="4616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Baskerville" panose="02020502070401020303"/>
                </a:rPr>
                <a:t># Tasks Completed</a:t>
              </a:r>
            </a:p>
          </p:txBody>
        </p:sp>
      </p:grpSp>
      <p:cxnSp>
        <p:nvCxnSpPr>
          <p:cNvPr id="19" name="Straight Connector 18">
            <a:extLst>
              <a:ext uri="{FF2B5EF4-FFF2-40B4-BE49-F238E27FC236}">
                <a16:creationId xmlns:a16="http://schemas.microsoft.com/office/drawing/2014/main" id="{B73F20CD-B472-4EEF-B8A8-F8FCA3403072}"/>
              </a:ext>
            </a:extLst>
          </p:cNvPr>
          <p:cNvCxnSpPr/>
          <p:nvPr/>
        </p:nvCxnSpPr>
        <p:spPr>
          <a:xfrm>
            <a:off x="2111434" y="4082023"/>
            <a:ext cx="0" cy="981446"/>
          </a:xfrm>
          <a:prstGeom prst="line">
            <a:avLst/>
          </a:prstGeom>
          <a:ln w="57150"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Straight Connector 19">
            <a:extLst>
              <a:ext uri="{FF2B5EF4-FFF2-40B4-BE49-F238E27FC236}">
                <a16:creationId xmlns:a16="http://schemas.microsoft.com/office/drawing/2014/main" id="{A3EDAC2F-3207-4940-9073-166781AE47BA}"/>
              </a:ext>
            </a:extLst>
          </p:cNvPr>
          <p:cNvCxnSpPr/>
          <p:nvPr/>
        </p:nvCxnSpPr>
        <p:spPr>
          <a:xfrm>
            <a:off x="2549776" y="4074169"/>
            <a:ext cx="0" cy="981446"/>
          </a:xfrm>
          <a:prstGeom prst="line">
            <a:avLst/>
          </a:prstGeom>
          <a:ln w="57150" cap="flat" cmpd="sng" algn="ctr">
            <a:solidFill>
              <a:srgbClr val="797979"/>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7A9119A2-51EF-4F94-A0CA-8F5616C4BE8F}"/>
              </a:ext>
            </a:extLst>
          </p:cNvPr>
          <p:cNvCxnSpPr/>
          <p:nvPr/>
        </p:nvCxnSpPr>
        <p:spPr>
          <a:xfrm>
            <a:off x="3446290" y="4082023"/>
            <a:ext cx="0" cy="981446"/>
          </a:xfrm>
          <a:prstGeom prst="line">
            <a:avLst/>
          </a:prstGeom>
          <a:ln w="571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D823DA80-945A-4B7B-92F6-C09633B8F5B5}"/>
              </a:ext>
            </a:extLst>
          </p:cNvPr>
          <p:cNvCxnSpPr/>
          <p:nvPr/>
        </p:nvCxnSpPr>
        <p:spPr>
          <a:xfrm>
            <a:off x="7646540" y="4074169"/>
            <a:ext cx="0" cy="981446"/>
          </a:xfrm>
          <a:prstGeom prst="line">
            <a:avLst/>
          </a:prstGeom>
          <a:ln w="57150"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6" name="Straight Connector 25">
            <a:extLst>
              <a:ext uri="{FF2B5EF4-FFF2-40B4-BE49-F238E27FC236}">
                <a16:creationId xmlns:a16="http://schemas.microsoft.com/office/drawing/2014/main" id="{64A96BFE-15A3-4EA7-B55C-F2177E567EC8}"/>
              </a:ext>
            </a:extLst>
          </p:cNvPr>
          <p:cNvCxnSpPr/>
          <p:nvPr/>
        </p:nvCxnSpPr>
        <p:spPr>
          <a:xfrm>
            <a:off x="8072182" y="4082023"/>
            <a:ext cx="0" cy="981446"/>
          </a:xfrm>
          <a:prstGeom prst="line">
            <a:avLst/>
          </a:prstGeom>
          <a:ln w="57150" cap="flat" cmpd="sng" algn="ctr">
            <a:solidFill>
              <a:srgbClr val="797979"/>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Straight Connector 26">
            <a:extLst>
              <a:ext uri="{FF2B5EF4-FFF2-40B4-BE49-F238E27FC236}">
                <a16:creationId xmlns:a16="http://schemas.microsoft.com/office/drawing/2014/main" id="{3104D9D4-F854-49BC-92EC-564CC4D9F937}"/>
              </a:ext>
            </a:extLst>
          </p:cNvPr>
          <p:cNvCxnSpPr/>
          <p:nvPr/>
        </p:nvCxnSpPr>
        <p:spPr>
          <a:xfrm>
            <a:off x="8981396" y="4074169"/>
            <a:ext cx="0" cy="981446"/>
          </a:xfrm>
          <a:prstGeom prst="line">
            <a:avLst/>
          </a:prstGeom>
          <a:ln w="571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 name="Rectangle 9">
            <a:extLst>
              <a:ext uri="{FF2B5EF4-FFF2-40B4-BE49-F238E27FC236}">
                <a16:creationId xmlns:a16="http://schemas.microsoft.com/office/drawing/2014/main" id="{D39702A3-7052-4F02-A355-DF1E9C37DA1E}"/>
              </a:ext>
            </a:extLst>
          </p:cNvPr>
          <p:cNvSpPr/>
          <p:nvPr/>
        </p:nvSpPr>
        <p:spPr>
          <a:xfrm>
            <a:off x="1060908" y="1112896"/>
            <a:ext cx="8013641" cy="1354217"/>
          </a:xfrm>
          <a:prstGeom prst="rect">
            <a:avLst/>
          </a:prstGeom>
        </p:spPr>
        <p:txBody>
          <a:bodyPr wrap="square">
            <a:spAutoFit/>
          </a:bodyPr>
          <a:lstStyle/>
          <a:p>
            <a:pPr>
              <a:spcAft>
                <a:spcPts val="600"/>
              </a:spcAft>
            </a:pPr>
            <a:r>
              <a:rPr lang="en-US" b="1" dirty="0">
                <a:latin typeface="Baskerville" panose="02020502070401020303" pitchFamily="18" charset="0"/>
                <a:ea typeface="Baskerville" panose="02020502070401020303" pitchFamily="18" charset="0"/>
              </a:rPr>
              <a:t>Theory</a:t>
            </a:r>
            <a:r>
              <a:rPr lang="en-US" dirty="0">
                <a:latin typeface="Baskerville" panose="02020502070401020303" pitchFamily="18" charset="0"/>
                <a:ea typeface="Baskerville" panose="02020502070401020303" pitchFamily="18" charset="0"/>
              </a:rPr>
              <a:t>: People will have their motivation refreshed by badges, and thus keep participating after seeing a badge.</a:t>
            </a:r>
          </a:p>
          <a:p>
            <a:pPr>
              <a:spcAft>
                <a:spcPts val="600"/>
              </a:spcAft>
            </a:pPr>
            <a:endParaRPr lang="en-US" dirty="0">
              <a:latin typeface="Baskerville" panose="02020502070401020303" pitchFamily="18" charset="0"/>
              <a:ea typeface="Baskerville" panose="02020502070401020303" pitchFamily="18" charset="0"/>
            </a:endParaRPr>
          </a:p>
          <a:p>
            <a:pPr>
              <a:spcAft>
                <a:spcPts val="600"/>
              </a:spcAft>
            </a:pPr>
            <a:r>
              <a:rPr lang="en-US" b="1" dirty="0">
                <a:latin typeface="Baskerville" panose="02020502070401020303" pitchFamily="18" charset="0"/>
                <a:ea typeface="Baskerville" panose="02020502070401020303" pitchFamily="18" charset="0"/>
              </a:rPr>
              <a:t>Practice: </a:t>
            </a:r>
            <a:r>
              <a:rPr lang="en-US" dirty="0">
                <a:latin typeface="Baskerville" panose="02020502070401020303" pitchFamily="18" charset="0"/>
                <a:ea typeface="Baskerville" panose="02020502070401020303" pitchFamily="18" charset="0"/>
              </a:rPr>
              <a:t>Badges are absorbing (still in seemingly good spots however)</a:t>
            </a:r>
            <a:endParaRPr lang="en-US" b="1" dirty="0">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244444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7277D46-7D76-F44B-A09E-B9910EBCD56F}"/>
              </a:ext>
            </a:extLst>
          </p:cNvPr>
          <p:cNvCxnSpPr>
            <a:cxnSpLocks/>
          </p:cNvCxnSpPr>
          <p:nvPr/>
        </p:nvCxnSpPr>
        <p:spPr>
          <a:xfrm>
            <a:off x="11728606" y="228600"/>
            <a:ext cx="0" cy="64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3DE43DC-FE87-B449-98CE-234D7B333E53}"/>
              </a:ext>
            </a:extLst>
          </p:cNvPr>
          <p:cNvCxnSpPr>
            <a:cxnSpLocks/>
          </p:cNvCxnSpPr>
          <p:nvPr/>
        </p:nvCxnSpPr>
        <p:spPr>
          <a:xfrm flipH="1">
            <a:off x="231371" y="6403571"/>
            <a:ext cx="1172925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0D05B0A-64C7-7141-855E-0640852DF730}"/>
              </a:ext>
            </a:extLst>
          </p:cNvPr>
          <p:cNvSpPr txBox="1"/>
          <p:nvPr/>
        </p:nvSpPr>
        <p:spPr>
          <a:xfrm>
            <a:off x="463393" y="454428"/>
            <a:ext cx="11198007" cy="461665"/>
          </a:xfrm>
          <a:prstGeom prst="rect">
            <a:avLst/>
          </a:prstGeom>
          <a:noFill/>
        </p:spPr>
        <p:txBody>
          <a:bodyPr wrap="square" rtlCol="0" anchor="ctr">
            <a:spAutoFit/>
          </a:bodyPr>
          <a:lstStyle/>
          <a:p>
            <a:r>
              <a:rPr lang="en-US" sz="2400" dirty="0">
                <a:latin typeface="Baskerville" panose="02020502070401020303" pitchFamily="18" charset="0"/>
                <a:ea typeface="Baskerville" panose="02020502070401020303" pitchFamily="18" charset="0"/>
              </a:rPr>
              <a:t>Numerics: Impact of Recommendations (Fall 2021) </a:t>
            </a:r>
          </a:p>
        </p:txBody>
      </p:sp>
      <p:sp>
        <p:nvSpPr>
          <p:cNvPr id="2" name="Footer Placeholder 1">
            <a:extLst>
              <a:ext uri="{FF2B5EF4-FFF2-40B4-BE49-F238E27FC236}">
                <a16:creationId xmlns:a16="http://schemas.microsoft.com/office/drawing/2014/main" id="{3AA4DF21-CB65-4612-A598-A60339B0ED5F}"/>
              </a:ext>
            </a:extLst>
          </p:cNvPr>
          <p:cNvSpPr>
            <a:spLocks noGrp="1"/>
          </p:cNvSpPr>
          <p:nvPr>
            <p:ph type="ftr" sz="quarter" idx="11"/>
          </p:nvPr>
        </p:nvSpPr>
        <p:spPr/>
        <p:txBody>
          <a:bodyPr/>
          <a:lstStyle/>
          <a:p>
            <a:r>
              <a:rPr lang="en-US"/>
              <a:t>YinzOR 2023</a:t>
            </a:r>
            <a:endParaRPr lang="en-US" dirty="0"/>
          </a:p>
        </p:txBody>
      </p:sp>
      <p:sp>
        <p:nvSpPr>
          <p:cNvPr id="5" name="Slide Number Placeholder 4">
            <a:extLst>
              <a:ext uri="{FF2B5EF4-FFF2-40B4-BE49-F238E27FC236}">
                <a16:creationId xmlns:a16="http://schemas.microsoft.com/office/drawing/2014/main" id="{8BD37E28-6A05-4DC4-8C19-1F72E08358FB}"/>
              </a:ext>
            </a:extLst>
          </p:cNvPr>
          <p:cNvSpPr>
            <a:spLocks noGrp="1"/>
          </p:cNvSpPr>
          <p:nvPr>
            <p:ph type="sldNum" sz="quarter" idx="12"/>
          </p:nvPr>
        </p:nvSpPr>
        <p:spPr/>
        <p:txBody>
          <a:bodyPr/>
          <a:lstStyle/>
          <a:p>
            <a:fld id="{8A7A6979-0714-4377-B894-6BE4C2D6E202}" type="slidenum">
              <a:rPr lang="en-US" smtClean="0"/>
              <a:pPr/>
              <a:t>25</a:t>
            </a:fld>
            <a:endParaRPr lang="en-US" dirty="0"/>
          </a:p>
        </p:txBody>
      </p:sp>
      <p:graphicFrame>
        <p:nvGraphicFramePr>
          <p:cNvPr id="10" name="Table 11">
            <a:extLst>
              <a:ext uri="{FF2B5EF4-FFF2-40B4-BE49-F238E27FC236}">
                <a16:creationId xmlns:a16="http://schemas.microsoft.com/office/drawing/2014/main" id="{7BB5F75A-8A6E-0DB8-F83E-7AC1F3F742EB}"/>
              </a:ext>
            </a:extLst>
          </p:cNvPr>
          <p:cNvGraphicFramePr>
            <a:graphicFrameLocks noGrp="1"/>
          </p:cNvGraphicFramePr>
          <p:nvPr/>
        </p:nvGraphicFramePr>
        <p:xfrm>
          <a:off x="1600200" y="1450967"/>
          <a:ext cx="8128000" cy="741680"/>
        </p:xfrm>
        <a:graphic>
          <a:graphicData uri="http://schemas.openxmlformats.org/drawingml/2006/table">
            <a:tbl>
              <a:tblPr firstRow="1" bandRow="1">
                <a:tableStyleId>{21E4AEA4-8DFA-4A89-87EB-49C32662AFE0}</a:tableStyleId>
              </a:tblPr>
              <a:tblGrid>
                <a:gridCol w="2032000">
                  <a:extLst>
                    <a:ext uri="{9D8B030D-6E8A-4147-A177-3AD203B41FA5}">
                      <a16:colId xmlns:a16="http://schemas.microsoft.com/office/drawing/2014/main" val="2924116703"/>
                    </a:ext>
                  </a:extLst>
                </a:gridCol>
                <a:gridCol w="1581427">
                  <a:extLst>
                    <a:ext uri="{9D8B030D-6E8A-4147-A177-3AD203B41FA5}">
                      <a16:colId xmlns:a16="http://schemas.microsoft.com/office/drawing/2014/main" val="3189355987"/>
                    </a:ext>
                  </a:extLst>
                </a:gridCol>
                <a:gridCol w="2683565">
                  <a:extLst>
                    <a:ext uri="{9D8B030D-6E8A-4147-A177-3AD203B41FA5}">
                      <a16:colId xmlns:a16="http://schemas.microsoft.com/office/drawing/2014/main" val="366602537"/>
                    </a:ext>
                  </a:extLst>
                </a:gridCol>
                <a:gridCol w="1831008">
                  <a:extLst>
                    <a:ext uri="{9D8B030D-6E8A-4147-A177-3AD203B41FA5}">
                      <a16:colId xmlns:a16="http://schemas.microsoft.com/office/drawing/2014/main" val="3322997385"/>
                    </a:ext>
                  </a:extLst>
                </a:gridCol>
              </a:tblGrid>
              <a:tr h="370840">
                <a:tc>
                  <a:txBody>
                    <a:bodyPr/>
                    <a:lstStyle/>
                    <a:p>
                      <a:r>
                        <a:rPr lang="en-US" dirty="0">
                          <a:latin typeface="Baskerville" panose="02020502070401020303" pitchFamily="18" charset="0"/>
                          <a:ea typeface="Baskerville" panose="02020502070401020303" pitchFamily="18" charset="0"/>
                        </a:rPr>
                        <a:t>BEAUTY</a:t>
                      </a:r>
                    </a:p>
                  </a:txBody>
                  <a:tcPr/>
                </a:tc>
                <a:tc>
                  <a:txBody>
                    <a:bodyPr/>
                    <a:lstStyle/>
                    <a:p>
                      <a:r>
                        <a:rPr lang="en-US" dirty="0">
                          <a:latin typeface="Baskerville" panose="02020502070401020303" pitchFamily="18" charset="0"/>
                          <a:ea typeface="Baskerville" panose="02020502070401020303" pitchFamily="18" charset="0"/>
                        </a:rPr>
                        <a:t>FOOD</a:t>
                      </a:r>
                    </a:p>
                  </a:txBody>
                  <a:tcPr/>
                </a:tc>
                <a:tc>
                  <a:txBody>
                    <a:bodyPr/>
                    <a:lstStyle/>
                    <a:p>
                      <a:r>
                        <a:rPr lang="en-US" dirty="0">
                          <a:latin typeface="Baskerville" panose="02020502070401020303" pitchFamily="18" charset="0"/>
                          <a:ea typeface="Baskerville" panose="02020502070401020303" pitchFamily="18" charset="0"/>
                        </a:rPr>
                        <a:t>ENTERTAINMENT</a:t>
                      </a:r>
                    </a:p>
                  </a:txBody>
                  <a:tcPr/>
                </a:tc>
                <a:tc>
                  <a:txBody>
                    <a:bodyPr/>
                    <a:lstStyle/>
                    <a:p>
                      <a:r>
                        <a:rPr lang="en-US" dirty="0">
                          <a:latin typeface="Baskerville" panose="02020502070401020303" pitchFamily="18" charset="0"/>
                          <a:ea typeface="Baskerville" panose="02020502070401020303" pitchFamily="18" charset="0"/>
                        </a:rPr>
                        <a:t>SHOPPING</a:t>
                      </a:r>
                    </a:p>
                  </a:txBody>
                  <a:tcPr/>
                </a:tc>
                <a:extLst>
                  <a:ext uri="{0D108BD9-81ED-4DB2-BD59-A6C34878D82A}">
                    <a16:rowId xmlns:a16="http://schemas.microsoft.com/office/drawing/2014/main" val="2556033602"/>
                  </a:ext>
                </a:extLst>
              </a:tr>
              <a:tr h="370840">
                <a:tc>
                  <a:txBody>
                    <a:bodyPr/>
                    <a:lstStyle/>
                    <a:p>
                      <a:r>
                        <a:rPr lang="en-US" dirty="0">
                          <a:latin typeface="Baskerville" panose="02020502070401020303" pitchFamily="18" charset="0"/>
                          <a:ea typeface="Baskerville" panose="02020502070401020303" pitchFamily="18" charset="0"/>
                        </a:rPr>
                        <a:t>0.2580645</a:t>
                      </a:r>
                    </a:p>
                  </a:txBody>
                  <a:tcPr/>
                </a:tc>
                <a:tc>
                  <a:txBody>
                    <a:bodyPr/>
                    <a:lstStyle/>
                    <a:p>
                      <a:r>
                        <a:rPr lang="en-US" dirty="0">
                          <a:latin typeface="Baskerville" panose="02020502070401020303" pitchFamily="18" charset="0"/>
                          <a:ea typeface="Baskerville" panose="02020502070401020303" pitchFamily="18" charset="0"/>
                        </a:rPr>
                        <a:t>0.8451613</a:t>
                      </a:r>
                    </a:p>
                  </a:txBody>
                  <a:tcPr/>
                </a:tc>
                <a:tc>
                  <a:txBody>
                    <a:bodyPr/>
                    <a:lstStyle/>
                    <a:p>
                      <a:r>
                        <a:rPr lang="en-US" dirty="0">
                          <a:latin typeface="Baskerville" panose="02020502070401020303" pitchFamily="18" charset="0"/>
                          <a:ea typeface="Baskerville" panose="02020502070401020303" pitchFamily="18" charset="0"/>
                        </a:rPr>
                        <a:t>0.5548387</a:t>
                      </a:r>
                    </a:p>
                  </a:txBody>
                  <a:tcPr/>
                </a:tc>
                <a:tc>
                  <a:txBody>
                    <a:bodyPr/>
                    <a:lstStyle/>
                    <a:p>
                      <a:r>
                        <a:rPr lang="en-US" dirty="0">
                          <a:latin typeface="Baskerville" panose="02020502070401020303" pitchFamily="18" charset="0"/>
                          <a:ea typeface="Baskerville" panose="02020502070401020303" pitchFamily="18" charset="0"/>
                        </a:rPr>
                        <a:t>0.4516129</a:t>
                      </a:r>
                    </a:p>
                  </a:txBody>
                  <a:tcPr/>
                </a:tc>
                <a:extLst>
                  <a:ext uri="{0D108BD9-81ED-4DB2-BD59-A6C34878D82A}">
                    <a16:rowId xmlns:a16="http://schemas.microsoft.com/office/drawing/2014/main" val="1425210769"/>
                  </a:ext>
                </a:extLst>
              </a:tr>
            </a:tbl>
          </a:graphicData>
        </a:graphic>
      </p:graphicFrame>
      <p:sp>
        <p:nvSpPr>
          <p:cNvPr id="19" name="TextBox 18">
            <a:extLst>
              <a:ext uri="{FF2B5EF4-FFF2-40B4-BE49-F238E27FC236}">
                <a16:creationId xmlns:a16="http://schemas.microsoft.com/office/drawing/2014/main" id="{8E77FE13-2E23-DA29-2870-B4EA281B834A}"/>
              </a:ext>
            </a:extLst>
          </p:cNvPr>
          <p:cNvSpPr txBox="1"/>
          <p:nvPr/>
        </p:nvSpPr>
        <p:spPr>
          <a:xfrm>
            <a:off x="1644596" y="1081635"/>
            <a:ext cx="914400" cy="369332"/>
          </a:xfrm>
          <a:prstGeom prst="rect">
            <a:avLst/>
          </a:prstGeom>
          <a:noFill/>
        </p:spPr>
        <p:txBody>
          <a:bodyPr wrap="square" rtlCol="0">
            <a:spAutoFit/>
          </a:bodyPr>
          <a:lstStyle/>
          <a:p>
            <a:r>
              <a:rPr lang="en-US" dirty="0">
                <a:latin typeface="Baskerville" panose="02020502070401020303" pitchFamily="18" charset="0"/>
                <a:ea typeface="Baskerville" panose="02020502070401020303" pitchFamily="18" charset="0"/>
              </a:rPr>
              <a:t>2021</a:t>
            </a:r>
          </a:p>
        </p:txBody>
      </p:sp>
      <p:sp>
        <p:nvSpPr>
          <p:cNvPr id="22" name="TextBox 21">
            <a:extLst>
              <a:ext uri="{FF2B5EF4-FFF2-40B4-BE49-F238E27FC236}">
                <a16:creationId xmlns:a16="http://schemas.microsoft.com/office/drawing/2014/main" id="{6EB147CF-8A1F-BA1F-8541-2C3BA4504F6A}"/>
              </a:ext>
            </a:extLst>
          </p:cNvPr>
          <p:cNvSpPr txBox="1"/>
          <p:nvPr/>
        </p:nvSpPr>
        <p:spPr>
          <a:xfrm>
            <a:off x="580567" y="1823315"/>
            <a:ext cx="1097277" cy="369332"/>
          </a:xfrm>
          <a:prstGeom prst="rect">
            <a:avLst/>
          </a:prstGeom>
          <a:noFill/>
        </p:spPr>
        <p:txBody>
          <a:bodyPr wrap="square" rtlCol="0">
            <a:spAutoFit/>
          </a:bodyPr>
          <a:lstStyle/>
          <a:p>
            <a:r>
              <a:rPr lang="en-US" dirty="0">
                <a:latin typeface="Baskerville" panose="02020502070401020303" pitchFamily="18" charset="0"/>
                <a:ea typeface="Baskerville" panose="02020502070401020303" pitchFamily="18" charset="0"/>
              </a:rPr>
              <a:t>% Pref</a:t>
            </a:r>
          </a:p>
        </p:txBody>
      </p:sp>
      <p:grpSp>
        <p:nvGrpSpPr>
          <p:cNvPr id="18" name="Group 17">
            <a:extLst>
              <a:ext uri="{FF2B5EF4-FFF2-40B4-BE49-F238E27FC236}">
                <a16:creationId xmlns:a16="http://schemas.microsoft.com/office/drawing/2014/main" id="{0AE68F6B-BAA2-E492-D177-C5C2E48B2EA2}"/>
              </a:ext>
            </a:extLst>
          </p:cNvPr>
          <p:cNvGrpSpPr/>
          <p:nvPr/>
        </p:nvGrpSpPr>
        <p:grpSpPr>
          <a:xfrm>
            <a:off x="463393" y="2659279"/>
            <a:ext cx="4680917" cy="3518462"/>
            <a:chOff x="811920" y="3122134"/>
            <a:chExt cx="2829381" cy="2027148"/>
          </a:xfrm>
        </p:grpSpPr>
        <p:pic>
          <p:nvPicPr>
            <p:cNvPr id="4" name="Picture 3">
              <a:extLst>
                <a:ext uri="{FF2B5EF4-FFF2-40B4-BE49-F238E27FC236}">
                  <a16:creationId xmlns:a16="http://schemas.microsoft.com/office/drawing/2014/main" id="{AF9F5084-4912-B809-B2FF-48F2C66CEE08}"/>
                </a:ext>
              </a:extLst>
            </p:cNvPr>
            <p:cNvPicPr>
              <a:picLocks noChangeAspect="1"/>
            </p:cNvPicPr>
            <p:nvPr/>
          </p:nvPicPr>
          <p:blipFill>
            <a:blip r:embed="rId3"/>
            <a:stretch>
              <a:fillRect/>
            </a:stretch>
          </p:blipFill>
          <p:spPr>
            <a:xfrm>
              <a:off x="811920" y="3122134"/>
              <a:ext cx="2829381" cy="2027148"/>
            </a:xfrm>
            <a:prstGeom prst="rect">
              <a:avLst/>
            </a:prstGeom>
            <a:ln>
              <a:noFill/>
            </a:ln>
            <a:effectLst>
              <a:outerShdw blurRad="190500" algn="tl" rotWithShape="0">
                <a:srgbClr val="000000">
                  <a:alpha val="70000"/>
                </a:srgbClr>
              </a:outerShdw>
            </a:effectLst>
          </p:spPr>
        </p:pic>
        <p:sp>
          <p:nvSpPr>
            <p:cNvPr id="8" name="Rectangle 7">
              <a:extLst>
                <a:ext uri="{FF2B5EF4-FFF2-40B4-BE49-F238E27FC236}">
                  <a16:creationId xmlns:a16="http://schemas.microsoft.com/office/drawing/2014/main" id="{9CEC8B9D-26E9-4EB6-9553-E2D23615901E}"/>
                </a:ext>
              </a:extLst>
            </p:cNvPr>
            <p:cNvSpPr/>
            <p:nvPr/>
          </p:nvSpPr>
          <p:spPr>
            <a:xfrm>
              <a:off x="1019127" y="4795165"/>
              <a:ext cx="2462203" cy="266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Baskerville" panose="02020502070401020303"/>
                </a:rPr>
                <a:t>Fairness (Variance)</a:t>
              </a:r>
            </a:p>
          </p:txBody>
        </p:sp>
        <p:sp>
          <p:nvSpPr>
            <p:cNvPr id="9" name="Rectangle 8">
              <a:extLst>
                <a:ext uri="{FF2B5EF4-FFF2-40B4-BE49-F238E27FC236}">
                  <a16:creationId xmlns:a16="http://schemas.microsoft.com/office/drawing/2014/main" id="{DB9BA399-E63A-7E46-471F-59376148D9CB}"/>
                </a:ext>
              </a:extLst>
            </p:cNvPr>
            <p:cNvSpPr/>
            <p:nvPr/>
          </p:nvSpPr>
          <p:spPr>
            <a:xfrm rot="16200000">
              <a:off x="149979" y="3960088"/>
              <a:ext cx="1652187" cy="3283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Baskerville" panose="02020502070401020303"/>
                </a:rPr>
                <a:t>Efficiency (Sum Act.)</a:t>
              </a:r>
            </a:p>
          </p:txBody>
        </p:sp>
      </p:grpSp>
      <p:grpSp>
        <p:nvGrpSpPr>
          <p:cNvPr id="20" name="Group 19">
            <a:extLst>
              <a:ext uri="{FF2B5EF4-FFF2-40B4-BE49-F238E27FC236}">
                <a16:creationId xmlns:a16="http://schemas.microsoft.com/office/drawing/2014/main" id="{F259E3B5-3124-47B4-B672-DF590D31DFE9}"/>
              </a:ext>
            </a:extLst>
          </p:cNvPr>
          <p:cNvGrpSpPr/>
          <p:nvPr/>
        </p:nvGrpSpPr>
        <p:grpSpPr>
          <a:xfrm>
            <a:off x="5476129" y="3169213"/>
            <a:ext cx="2829377" cy="2027145"/>
            <a:chOff x="4491018" y="3123957"/>
            <a:chExt cx="2829377" cy="2027145"/>
          </a:xfrm>
        </p:grpSpPr>
        <p:pic>
          <p:nvPicPr>
            <p:cNvPr id="6" name="Picture 5">
              <a:extLst>
                <a:ext uri="{FF2B5EF4-FFF2-40B4-BE49-F238E27FC236}">
                  <a16:creationId xmlns:a16="http://schemas.microsoft.com/office/drawing/2014/main" id="{2AF55B80-60BB-BD7F-C080-1D64899EAA45}"/>
                </a:ext>
              </a:extLst>
            </p:cNvPr>
            <p:cNvPicPr>
              <a:picLocks noChangeAspect="1"/>
            </p:cNvPicPr>
            <p:nvPr/>
          </p:nvPicPr>
          <p:blipFill>
            <a:blip r:embed="rId4"/>
            <a:stretch>
              <a:fillRect/>
            </a:stretch>
          </p:blipFill>
          <p:spPr>
            <a:xfrm>
              <a:off x="4491018" y="3123957"/>
              <a:ext cx="2829377" cy="2027145"/>
            </a:xfrm>
            <a:prstGeom prst="rect">
              <a:avLst/>
            </a:prstGeom>
            <a:ln>
              <a:noFill/>
            </a:ln>
            <a:effectLst>
              <a:outerShdw blurRad="190500" algn="tl" rotWithShape="0">
                <a:srgbClr val="000000">
                  <a:alpha val="70000"/>
                </a:srgbClr>
              </a:outerShdw>
            </a:effectLst>
          </p:spPr>
        </p:pic>
        <p:sp>
          <p:nvSpPr>
            <p:cNvPr id="11" name="Rectangle 10">
              <a:extLst>
                <a:ext uri="{FF2B5EF4-FFF2-40B4-BE49-F238E27FC236}">
                  <a16:creationId xmlns:a16="http://schemas.microsoft.com/office/drawing/2014/main" id="{37671C5F-DC81-4A30-561E-0830081CB389}"/>
                </a:ext>
              </a:extLst>
            </p:cNvPr>
            <p:cNvSpPr/>
            <p:nvPr/>
          </p:nvSpPr>
          <p:spPr>
            <a:xfrm rot="16200000">
              <a:off x="3832725" y="3971557"/>
              <a:ext cx="1652187" cy="3283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Baskerville" panose="02020502070401020303"/>
                </a:rPr>
                <a:t>Efficiency (Sum Socials)</a:t>
              </a:r>
            </a:p>
          </p:txBody>
        </p:sp>
        <p:sp>
          <p:nvSpPr>
            <p:cNvPr id="12" name="Rectangle 11">
              <a:extLst>
                <a:ext uri="{FF2B5EF4-FFF2-40B4-BE49-F238E27FC236}">
                  <a16:creationId xmlns:a16="http://schemas.microsoft.com/office/drawing/2014/main" id="{4DDBEA8D-32FF-4A57-E34E-4BC3E475581B}"/>
                </a:ext>
              </a:extLst>
            </p:cNvPr>
            <p:cNvSpPr/>
            <p:nvPr/>
          </p:nvSpPr>
          <p:spPr>
            <a:xfrm>
              <a:off x="4810388" y="4805967"/>
              <a:ext cx="2462203" cy="266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Baskerville" panose="02020502070401020303"/>
                </a:rPr>
                <a:t>User count</a:t>
              </a:r>
            </a:p>
          </p:txBody>
        </p:sp>
      </p:grpSp>
      <p:grpSp>
        <p:nvGrpSpPr>
          <p:cNvPr id="21" name="Group 20">
            <a:extLst>
              <a:ext uri="{FF2B5EF4-FFF2-40B4-BE49-F238E27FC236}">
                <a16:creationId xmlns:a16="http://schemas.microsoft.com/office/drawing/2014/main" id="{FC6DD501-9724-8FD9-2CBD-654D3783E830}"/>
              </a:ext>
            </a:extLst>
          </p:cNvPr>
          <p:cNvGrpSpPr/>
          <p:nvPr/>
        </p:nvGrpSpPr>
        <p:grpSpPr>
          <a:xfrm>
            <a:off x="8537529" y="3169213"/>
            <a:ext cx="2829381" cy="2027148"/>
            <a:chOff x="8172658" y="3146220"/>
            <a:chExt cx="2829381" cy="2027148"/>
          </a:xfrm>
        </p:grpSpPr>
        <p:pic>
          <p:nvPicPr>
            <p:cNvPr id="7" name="Picture 6">
              <a:extLst>
                <a:ext uri="{FF2B5EF4-FFF2-40B4-BE49-F238E27FC236}">
                  <a16:creationId xmlns:a16="http://schemas.microsoft.com/office/drawing/2014/main" id="{7A0C553F-35BE-CB13-FB3E-19BD72DB1634}"/>
                </a:ext>
              </a:extLst>
            </p:cNvPr>
            <p:cNvPicPr>
              <a:picLocks noChangeAspect="1"/>
            </p:cNvPicPr>
            <p:nvPr/>
          </p:nvPicPr>
          <p:blipFill>
            <a:blip r:embed="rId5"/>
            <a:stretch>
              <a:fillRect/>
            </a:stretch>
          </p:blipFill>
          <p:spPr>
            <a:xfrm>
              <a:off x="8172658" y="3146220"/>
              <a:ext cx="2829381" cy="2027148"/>
            </a:xfrm>
            <a:prstGeom prst="rect">
              <a:avLst/>
            </a:prstGeom>
            <a:ln>
              <a:noFill/>
            </a:ln>
            <a:effectLst>
              <a:outerShdw blurRad="190500" algn="tl" rotWithShape="0">
                <a:srgbClr val="000000">
                  <a:alpha val="70000"/>
                </a:srgbClr>
              </a:outerShdw>
            </a:effectLst>
          </p:spPr>
        </p:pic>
        <p:sp>
          <p:nvSpPr>
            <p:cNvPr id="13" name="Rectangle 12">
              <a:extLst>
                <a:ext uri="{FF2B5EF4-FFF2-40B4-BE49-F238E27FC236}">
                  <a16:creationId xmlns:a16="http://schemas.microsoft.com/office/drawing/2014/main" id="{A66E44B9-C6BF-C1DB-832A-A437DFF80BE3}"/>
                </a:ext>
              </a:extLst>
            </p:cNvPr>
            <p:cNvSpPr/>
            <p:nvPr/>
          </p:nvSpPr>
          <p:spPr>
            <a:xfrm>
              <a:off x="8383896" y="4838287"/>
              <a:ext cx="2462203" cy="266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Baskerville" panose="02020502070401020303"/>
                </a:rPr>
                <a:t>User count</a:t>
              </a:r>
            </a:p>
          </p:txBody>
        </p:sp>
        <p:sp>
          <p:nvSpPr>
            <p:cNvPr id="17" name="Rectangle 16">
              <a:extLst>
                <a:ext uri="{FF2B5EF4-FFF2-40B4-BE49-F238E27FC236}">
                  <a16:creationId xmlns:a16="http://schemas.microsoft.com/office/drawing/2014/main" id="{D8FBE8C6-C240-DB16-D0E1-AB2948AE8F8B}"/>
                </a:ext>
              </a:extLst>
            </p:cNvPr>
            <p:cNvSpPr/>
            <p:nvPr/>
          </p:nvSpPr>
          <p:spPr>
            <a:xfrm rot="16200000">
              <a:off x="7516471" y="3979363"/>
              <a:ext cx="1652187" cy="3283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Baskerville" panose="02020502070401020303"/>
                </a:rPr>
                <a:t>Fairness (Variance)</a:t>
              </a:r>
            </a:p>
          </p:txBody>
        </p:sp>
      </p:grpSp>
      <p:sp>
        <p:nvSpPr>
          <p:cNvPr id="3" name="Oval 2">
            <a:extLst>
              <a:ext uri="{FF2B5EF4-FFF2-40B4-BE49-F238E27FC236}">
                <a16:creationId xmlns:a16="http://schemas.microsoft.com/office/drawing/2014/main" id="{0848152F-77CD-BCA4-706F-52064FB9E45C}"/>
              </a:ext>
            </a:extLst>
          </p:cNvPr>
          <p:cNvSpPr/>
          <p:nvPr/>
        </p:nvSpPr>
        <p:spPr>
          <a:xfrm>
            <a:off x="1258193" y="3729218"/>
            <a:ext cx="224526" cy="159991"/>
          </a:xfrm>
          <a:prstGeom prst="ellips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lumMod val="60000"/>
                  <a:lumOff val="40000"/>
                </a:schemeClr>
              </a:solidFill>
            </a:endParaRPr>
          </a:p>
        </p:txBody>
      </p:sp>
      <p:sp>
        <p:nvSpPr>
          <p:cNvPr id="23" name="TextBox 22">
            <a:extLst>
              <a:ext uri="{FF2B5EF4-FFF2-40B4-BE49-F238E27FC236}">
                <a16:creationId xmlns:a16="http://schemas.microsoft.com/office/drawing/2014/main" id="{703B910A-47C4-BF7E-AB98-47BF026C8AA4}"/>
              </a:ext>
            </a:extLst>
          </p:cNvPr>
          <p:cNvSpPr txBox="1"/>
          <p:nvPr/>
        </p:nvSpPr>
        <p:spPr>
          <a:xfrm>
            <a:off x="940080" y="3378281"/>
            <a:ext cx="1578936" cy="307777"/>
          </a:xfrm>
          <a:prstGeom prst="rect">
            <a:avLst/>
          </a:prstGeom>
          <a:noFill/>
        </p:spPr>
        <p:txBody>
          <a:bodyPr wrap="square">
            <a:spAutoFit/>
          </a:bodyPr>
          <a:lstStyle/>
          <a:p>
            <a:pPr algn="ctr"/>
            <a:r>
              <a:rPr lang="en-US" sz="1400" dirty="0">
                <a:solidFill>
                  <a:schemeClr val="tx1"/>
                </a:solidFill>
                <a:latin typeface="Baskerville" panose="02020502070401020303"/>
              </a:rPr>
              <a:t>Social</a:t>
            </a:r>
          </a:p>
        </p:txBody>
      </p:sp>
      <p:sp>
        <p:nvSpPr>
          <p:cNvPr id="24" name="TextBox 23">
            <a:extLst>
              <a:ext uri="{FF2B5EF4-FFF2-40B4-BE49-F238E27FC236}">
                <a16:creationId xmlns:a16="http://schemas.microsoft.com/office/drawing/2014/main" id="{0CBE2461-6B1E-924E-1347-1DED471C1D5A}"/>
              </a:ext>
            </a:extLst>
          </p:cNvPr>
          <p:cNvSpPr txBox="1"/>
          <p:nvPr/>
        </p:nvSpPr>
        <p:spPr>
          <a:xfrm>
            <a:off x="906122" y="3658274"/>
            <a:ext cx="1612894" cy="307777"/>
          </a:xfrm>
          <a:prstGeom prst="rect">
            <a:avLst/>
          </a:prstGeom>
          <a:noFill/>
        </p:spPr>
        <p:txBody>
          <a:bodyPr wrap="square">
            <a:spAutoFit/>
          </a:bodyPr>
          <a:lstStyle/>
          <a:p>
            <a:pPr algn="ctr"/>
            <a:r>
              <a:rPr lang="en-US" sz="1400" dirty="0">
                <a:solidFill>
                  <a:schemeClr val="tx1"/>
                </a:solidFill>
                <a:latin typeface="Baskerville" panose="02020502070401020303"/>
              </a:rPr>
              <a:t>Trivia</a:t>
            </a:r>
          </a:p>
        </p:txBody>
      </p:sp>
      <p:sp>
        <p:nvSpPr>
          <p:cNvPr id="25" name="Oval 24">
            <a:extLst>
              <a:ext uri="{FF2B5EF4-FFF2-40B4-BE49-F238E27FC236}">
                <a16:creationId xmlns:a16="http://schemas.microsoft.com/office/drawing/2014/main" id="{0CCEA981-BE63-4981-9F6E-6B78D103E4ED}"/>
              </a:ext>
            </a:extLst>
          </p:cNvPr>
          <p:cNvSpPr/>
          <p:nvPr/>
        </p:nvSpPr>
        <p:spPr>
          <a:xfrm>
            <a:off x="1258193" y="3446819"/>
            <a:ext cx="224526" cy="159991"/>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lumMod val="60000"/>
                  <a:lumOff val="40000"/>
                </a:schemeClr>
              </a:solidFill>
            </a:endParaRPr>
          </a:p>
        </p:txBody>
      </p:sp>
    </p:spTree>
    <p:extLst>
      <p:ext uri="{BB962C8B-B14F-4D97-AF65-F5344CB8AC3E}">
        <p14:creationId xmlns:p14="http://schemas.microsoft.com/office/powerpoint/2010/main" val="20321237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7277D46-7D76-F44B-A09E-B9910EBCD56F}"/>
              </a:ext>
            </a:extLst>
          </p:cNvPr>
          <p:cNvCxnSpPr>
            <a:cxnSpLocks/>
          </p:cNvCxnSpPr>
          <p:nvPr/>
        </p:nvCxnSpPr>
        <p:spPr>
          <a:xfrm>
            <a:off x="11728606" y="228600"/>
            <a:ext cx="0" cy="64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3DE43DC-FE87-B449-98CE-234D7B333E53}"/>
              </a:ext>
            </a:extLst>
          </p:cNvPr>
          <p:cNvCxnSpPr>
            <a:cxnSpLocks/>
          </p:cNvCxnSpPr>
          <p:nvPr/>
        </p:nvCxnSpPr>
        <p:spPr>
          <a:xfrm flipH="1">
            <a:off x="231371" y="6403571"/>
            <a:ext cx="1172925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0D05B0A-64C7-7141-855E-0640852DF730}"/>
              </a:ext>
            </a:extLst>
          </p:cNvPr>
          <p:cNvSpPr txBox="1"/>
          <p:nvPr/>
        </p:nvSpPr>
        <p:spPr>
          <a:xfrm>
            <a:off x="463393" y="454428"/>
            <a:ext cx="11198007" cy="461665"/>
          </a:xfrm>
          <a:prstGeom prst="rect">
            <a:avLst/>
          </a:prstGeom>
          <a:noFill/>
        </p:spPr>
        <p:txBody>
          <a:bodyPr wrap="square" rtlCol="0" anchor="ctr">
            <a:spAutoFit/>
          </a:bodyPr>
          <a:lstStyle/>
          <a:p>
            <a:r>
              <a:rPr lang="en-US" sz="2400" dirty="0">
                <a:latin typeface="Baskerville" panose="02020502070401020303" pitchFamily="18" charset="0"/>
                <a:ea typeface="Baskerville" panose="02020502070401020303" pitchFamily="18" charset="0"/>
              </a:rPr>
              <a:t>Numerics: Impact of Recommendations (Fall 2021) </a:t>
            </a:r>
          </a:p>
        </p:txBody>
      </p:sp>
      <p:sp>
        <p:nvSpPr>
          <p:cNvPr id="2" name="Footer Placeholder 1">
            <a:extLst>
              <a:ext uri="{FF2B5EF4-FFF2-40B4-BE49-F238E27FC236}">
                <a16:creationId xmlns:a16="http://schemas.microsoft.com/office/drawing/2014/main" id="{3AA4DF21-CB65-4612-A598-A60339B0ED5F}"/>
              </a:ext>
            </a:extLst>
          </p:cNvPr>
          <p:cNvSpPr>
            <a:spLocks noGrp="1"/>
          </p:cNvSpPr>
          <p:nvPr>
            <p:ph type="ftr" sz="quarter" idx="11"/>
          </p:nvPr>
        </p:nvSpPr>
        <p:spPr/>
        <p:txBody>
          <a:bodyPr/>
          <a:lstStyle/>
          <a:p>
            <a:r>
              <a:rPr lang="en-US"/>
              <a:t>YinzOR 2023</a:t>
            </a:r>
            <a:endParaRPr lang="en-US" dirty="0"/>
          </a:p>
        </p:txBody>
      </p:sp>
      <p:sp>
        <p:nvSpPr>
          <p:cNvPr id="5" name="Slide Number Placeholder 4">
            <a:extLst>
              <a:ext uri="{FF2B5EF4-FFF2-40B4-BE49-F238E27FC236}">
                <a16:creationId xmlns:a16="http://schemas.microsoft.com/office/drawing/2014/main" id="{8BD37E28-6A05-4DC4-8C19-1F72E08358FB}"/>
              </a:ext>
            </a:extLst>
          </p:cNvPr>
          <p:cNvSpPr>
            <a:spLocks noGrp="1"/>
          </p:cNvSpPr>
          <p:nvPr>
            <p:ph type="sldNum" sz="quarter" idx="12"/>
          </p:nvPr>
        </p:nvSpPr>
        <p:spPr/>
        <p:txBody>
          <a:bodyPr/>
          <a:lstStyle/>
          <a:p>
            <a:fld id="{8A7A6979-0714-4377-B894-6BE4C2D6E202}" type="slidenum">
              <a:rPr lang="en-US" smtClean="0"/>
              <a:pPr/>
              <a:t>26</a:t>
            </a:fld>
            <a:endParaRPr lang="en-US" dirty="0"/>
          </a:p>
        </p:txBody>
      </p:sp>
      <p:graphicFrame>
        <p:nvGraphicFramePr>
          <p:cNvPr id="10" name="Table 11">
            <a:extLst>
              <a:ext uri="{FF2B5EF4-FFF2-40B4-BE49-F238E27FC236}">
                <a16:creationId xmlns:a16="http://schemas.microsoft.com/office/drawing/2014/main" id="{7BB5F75A-8A6E-0DB8-F83E-7AC1F3F742EB}"/>
              </a:ext>
            </a:extLst>
          </p:cNvPr>
          <p:cNvGraphicFramePr>
            <a:graphicFrameLocks noGrp="1"/>
          </p:cNvGraphicFramePr>
          <p:nvPr/>
        </p:nvGraphicFramePr>
        <p:xfrm>
          <a:off x="1600200" y="1450967"/>
          <a:ext cx="8128000" cy="741680"/>
        </p:xfrm>
        <a:graphic>
          <a:graphicData uri="http://schemas.openxmlformats.org/drawingml/2006/table">
            <a:tbl>
              <a:tblPr firstRow="1" bandRow="1">
                <a:tableStyleId>{21E4AEA4-8DFA-4A89-87EB-49C32662AFE0}</a:tableStyleId>
              </a:tblPr>
              <a:tblGrid>
                <a:gridCol w="2032000">
                  <a:extLst>
                    <a:ext uri="{9D8B030D-6E8A-4147-A177-3AD203B41FA5}">
                      <a16:colId xmlns:a16="http://schemas.microsoft.com/office/drawing/2014/main" val="2924116703"/>
                    </a:ext>
                  </a:extLst>
                </a:gridCol>
                <a:gridCol w="1581427">
                  <a:extLst>
                    <a:ext uri="{9D8B030D-6E8A-4147-A177-3AD203B41FA5}">
                      <a16:colId xmlns:a16="http://schemas.microsoft.com/office/drawing/2014/main" val="3189355987"/>
                    </a:ext>
                  </a:extLst>
                </a:gridCol>
                <a:gridCol w="2683565">
                  <a:extLst>
                    <a:ext uri="{9D8B030D-6E8A-4147-A177-3AD203B41FA5}">
                      <a16:colId xmlns:a16="http://schemas.microsoft.com/office/drawing/2014/main" val="366602537"/>
                    </a:ext>
                  </a:extLst>
                </a:gridCol>
                <a:gridCol w="1831008">
                  <a:extLst>
                    <a:ext uri="{9D8B030D-6E8A-4147-A177-3AD203B41FA5}">
                      <a16:colId xmlns:a16="http://schemas.microsoft.com/office/drawing/2014/main" val="3322997385"/>
                    </a:ext>
                  </a:extLst>
                </a:gridCol>
              </a:tblGrid>
              <a:tr h="370840">
                <a:tc>
                  <a:txBody>
                    <a:bodyPr/>
                    <a:lstStyle/>
                    <a:p>
                      <a:r>
                        <a:rPr lang="en-US" dirty="0">
                          <a:latin typeface="Baskerville" panose="02020502070401020303" pitchFamily="18" charset="0"/>
                          <a:ea typeface="Baskerville" panose="02020502070401020303" pitchFamily="18" charset="0"/>
                        </a:rPr>
                        <a:t>BEAUTY</a:t>
                      </a:r>
                    </a:p>
                  </a:txBody>
                  <a:tcPr/>
                </a:tc>
                <a:tc>
                  <a:txBody>
                    <a:bodyPr/>
                    <a:lstStyle/>
                    <a:p>
                      <a:r>
                        <a:rPr lang="en-US" dirty="0">
                          <a:latin typeface="Baskerville" panose="02020502070401020303" pitchFamily="18" charset="0"/>
                          <a:ea typeface="Baskerville" panose="02020502070401020303" pitchFamily="18" charset="0"/>
                        </a:rPr>
                        <a:t>FOOD</a:t>
                      </a:r>
                    </a:p>
                  </a:txBody>
                  <a:tcPr/>
                </a:tc>
                <a:tc>
                  <a:txBody>
                    <a:bodyPr/>
                    <a:lstStyle/>
                    <a:p>
                      <a:r>
                        <a:rPr lang="en-US" dirty="0">
                          <a:latin typeface="Baskerville" panose="02020502070401020303" pitchFamily="18" charset="0"/>
                          <a:ea typeface="Baskerville" panose="02020502070401020303" pitchFamily="18" charset="0"/>
                        </a:rPr>
                        <a:t>ENTERTAINMENT</a:t>
                      </a:r>
                    </a:p>
                  </a:txBody>
                  <a:tcPr/>
                </a:tc>
                <a:tc>
                  <a:txBody>
                    <a:bodyPr/>
                    <a:lstStyle/>
                    <a:p>
                      <a:r>
                        <a:rPr lang="en-US" dirty="0">
                          <a:latin typeface="Baskerville" panose="02020502070401020303" pitchFamily="18" charset="0"/>
                          <a:ea typeface="Baskerville" panose="02020502070401020303" pitchFamily="18" charset="0"/>
                        </a:rPr>
                        <a:t>SHOPPING</a:t>
                      </a:r>
                    </a:p>
                  </a:txBody>
                  <a:tcPr/>
                </a:tc>
                <a:extLst>
                  <a:ext uri="{0D108BD9-81ED-4DB2-BD59-A6C34878D82A}">
                    <a16:rowId xmlns:a16="http://schemas.microsoft.com/office/drawing/2014/main" val="2556033602"/>
                  </a:ext>
                </a:extLst>
              </a:tr>
              <a:tr h="370840">
                <a:tc>
                  <a:txBody>
                    <a:bodyPr/>
                    <a:lstStyle/>
                    <a:p>
                      <a:r>
                        <a:rPr lang="en-US" dirty="0">
                          <a:latin typeface="Baskerville" panose="02020502070401020303" pitchFamily="18" charset="0"/>
                          <a:ea typeface="Baskerville" panose="02020502070401020303" pitchFamily="18" charset="0"/>
                        </a:rPr>
                        <a:t>0.2580645</a:t>
                      </a:r>
                    </a:p>
                  </a:txBody>
                  <a:tcPr/>
                </a:tc>
                <a:tc>
                  <a:txBody>
                    <a:bodyPr/>
                    <a:lstStyle/>
                    <a:p>
                      <a:r>
                        <a:rPr lang="en-US" dirty="0">
                          <a:latin typeface="Baskerville" panose="02020502070401020303" pitchFamily="18" charset="0"/>
                          <a:ea typeface="Baskerville" panose="02020502070401020303" pitchFamily="18" charset="0"/>
                        </a:rPr>
                        <a:t>0.8451613</a:t>
                      </a:r>
                    </a:p>
                  </a:txBody>
                  <a:tcPr/>
                </a:tc>
                <a:tc>
                  <a:txBody>
                    <a:bodyPr/>
                    <a:lstStyle/>
                    <a:p>
                      <a:r>
                        <a:rPr lang="en-US" dirty="0">
                          <a:latin typeface="Baskerville" panose="02020502070401020303" pitchFamily="18" charset="0"/>
                          <a:ea typeface="Baskerville" panose="02020502070401020303" pitchFamily="18" charset="0"/>
                        </a:rPr>
                        <a:t>0.5548387</a:t>
                      </a:r>
                    </a:p>
                  </a:txBody>
                  <a:tcPr/>
                </a:tc>
                <a:tc>
                  <a:txBody>
                    <a:bodyPr/>
                    <a:lstStyle/>
                    <a:p>
                      <a:r>
                        <a:rPr lang="en-US" dirty="0">
                          <a:latin typeface="Baskerville" panose="02020502070401020303" pitchFamily="18" charset="0"/>
                          <a:ea typeface="Baskerville" panose="02020502070401020303" pitchFamily="18" charset="0"/>
                        </a:rPr>
                        <a:t>0.4516129</a:t>
                      </a:r>
                    </a:p>
                  </a:txBody>
                  <a:tcPr/>
                </a:tc>
                <a:extLst>
                  <a:ext uri="{0D108BD9-81ED-4DB2-BD59-A6C34878D82A}">
                    <a16:rowId xmlns:a16="http://schemas.microsoft.com/office/drawing/2014/main" val="1425210769"/>
                  </a:ext>
                </a:extLst>
              </a:tr>
            </a:tbl>
          </a:graphicData>
        </a:graphic>
      </p:graphicFrame>
      <p:sp>
        <p:nvSpPr>
          <p:cNvPr id="19" name="TextBox 18">
            <a:extLst>
              <a:ext uri="{FF2B5EF4-FFF2-40B4-BE49-F238E27FC236}">
                <a16:creationId xmlns:a16="http://schemas.microsoft.com/office/drawing/2014/main" id="{8E77FE13-2E23-DA29-2870-B4EA281B834A}"/>
              </a:ext>
            </a:extLst>
          </p:cNvPr>
          <p:cNvSpPr txBox="1"/>
          <p:nvPr/>
        </p:nvSpPr>
        <p:spPr>
          <a:xfrm>
            <a:off x="1644596" y="1081635"/>
            <a:ext cx="914400" cy="369332"/>
          </a:xfrm>
          <a:prstGeom prst="rect">
            <a:avLst/>
          </a:prstGeom>
          <a:noFill/>
        </p:spPr>
        <p:txBody>
          <a:bodyPr wrap="square" rtlCol="0">
            <a:spAutoFit/>
          </a:bodyPr>
          <a:lstStyle/>
          <a:p>
            <a:r>
              <a:rPr lang="en-US" dirty="0">
                <a:latin typeface="Baskerville" panose="02020502070401020303" pitchFamily="18" charset="0"/>
                <a:ea typeface="Baskerville" panose="02020502070401020303" pitchFamily="18" charset="0"/>
              </a:rPr>
              <a:t>2021</a:t>
            </a:r>
          </a:p>
        </p:txBody>
      </p:sp>
      <p:sp>
        <p:nvSpPr>
          <p:cNvPr id="22" name="TextBox 21">
            <a:extLst>
              <a:ext uri="{FF2B5EF4-FFF2-40B4-BE49-F238E27FC236}">
                <a16:creationId xmlns:a16="http://schemas.microsoft.com/office/drawing/2014/main" id="{6EB147CF-8A1F-BA1F-8541-2C3BA4504F6A}"/>
              </a:ext>
            </a:extLst>
          </p:cNvPr>
          <p:cNvSpPr txBox="1"/>
          <p:nvPr/>
        </p:nvSpPr>
        <p:spPr>
          <a:xfrm>
            <a:off x="580567" y="1823315"/>
            <a:ext cx="1097277" cy="369332"/>
          </a:xfrm>
          <a:prstGeom prst="rect">
            <a:avLst/>
          </a:prstGeom>
          <a:noFill/>
        </p:spPr>
        <p:txBody>
          <a:bodyPr wrap="square" rtlCol="0">
            <a:spAutoFit/>
          </a:bodyPr>
          <a:lstStyle/>
          <a:p>
            <a:r>
              <a:rPr lang="en-US" dirty="0">
                <a:latin typeface="Baskerville" panose="02020502070401020303" pitchFamily="18" charset="0"/>
                <a:ea typeface="Baskerville" panose="02020502070401020303" pitchFamily="18" charset="0"/>
              </a:rPr>
              <a:t>% Pref</a:t>
            </a:r>
          </a:p>
        </p:txBody>
      </p:sp>
      <p:grpSp>
        <p:nvGrpSpPr>
          <p:cNvPr id="18" name="Group 17">
            <a:extLst>
              <a:ext uri="{FF2B5EF4-FFF2-40B4-BE49-F238E27FC236}">
                <a16:creationId xmlns:a16="http://schemas.microsoft.com/office/drawing/2014/main" id="{0AE68F6B-BAA2-E492-D177-C5C2E48B2EA2}"/>
              </a:ext>
            </a:extLst>
          </p:cNvPr>
          <p:cNvGrpSpPr/>
          <p:nvPr/>
        </p:nvGrpSpPr>
        <p:grpSpPr>
          <a:xfrm>
            <a:off x="578901" y="3122133"/>
            <a:ext cx="2829381" cy="2027148"/>
            <a:chOff x="811920" y="3122134"/>
            <a:chExt cx="2829381" cy="2027148"/>
          </a:xfrm>
        </p:grpSpPr>
        <p:pic>
          <p:nvPicPr>
            <p:cNvPr id="4" name="Picture 3">
              <a:extLst>
                <a:ext uri="{FF2B5EF4-FFF2-40B4-BE49-F238E27FC236}">
                  <a16:creationId xmlns:a16="http://schemas.microsoft.com/office/drawing/2014/main" id="{AF9F5084-4912-B809-B2FF-48F2C66CEE08}"/>
                </a:ext>
              </a:extLst>
            </p:cNvPr>
            <p:cNvPicPr>
              <a:picLocks noChangeAspect="1"/>
            </p:cNvPicPr>
            <p:nvPr/>
          </p:nvPicPr>
          <p:blipFill>
            <a:blip r:embed="rId3"/>
            <a:stretch>
              <a:fillRect/>
            </a:stretch>
          </p:blipFill>
          <p:spPr>
            <a:xfrm>
              <a:off x="811920" y="3122134"/>
              <a:ext cx="2829381" cy="2027148"/>
            </a:xfrm>
            <a:prstGeom prst="rect">
              <a:avLst/>
            </a:prstGeom>
            <a:ln>
              <a:noFill/>
            </a:ln>
            <a:effectLst>
              <a:outerShdw blurRad="190500" algn="tl" rotWithShape="0">
                <a:srgbClr val="000000">
                  <a:alpha val="70000"/>
                </a:srgbClr>
              </a:outerShdw>
            </a:effectLst>
          </p:spPr>
        </p:pic>
        <p:sp>
          <p:nvSpPr>
            <p:cNvPr id="8" name="Rectangle 7">
              <a:extLst>
                <a:ext uri="{FF2B5EF4-FFF2-40B4-BE49-F238E27FC236}">
                  <a16:creationId xmlns:a16="http://schemas.microsoft.com/office/drawing/2014/main" id="{9CEC8B9D-26E9-4EB6-9553-E2D23615901E}"/>
                </a:ext>
              </a:extLst>
            </p:cNvPr>
            <p:cNvSpPr/>
            <p:nvPr/>
          </p:nvSpPr>
          <p:spPr>
            <a:xfrm>
              <a:off x="1019127" y="4795165"/>
              <a:ext cx="2462203" cy="266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Baskerville" panose="02020502070401020303"/>
                </a:rPr>
                <a:t>Fairness (Variance)</a:t>
              </a:r>
            </a:p>
          </p:txBody>
        </p:sp>
        <p:sp>
          <p:nvSpPr>
            <p:cNvPr id="9" name="Rectangle 8">
              <a:extLst>
                <a:ext uri="{FF2B5EF4-FFF2-40B4-BE49-F238E27FC236}">
                  <a16:creationId xmlns:a16="http://schemas.microsoft.com/office/drawing/2014/main" id="{DB9BA399-E63A-7E46-471F-59376148D9CB}"/>
                </a:ext>
              </a:extLst>
            </p:cNvPr>
            <p:cNvSpPr/>
            <p:nvPr/>
          </p:nvSpPr>
          <p:spPr>
            <a:xfrm rot="16200000">
              <a:off x="149979" y="3960088"/>
              <a:ext cx="1652187" cy="3283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Baskerville" panose="02020502070401020303"/>
                </a:rPr>
                <a:t>Efficiency (Sum Socials)</a:t>
              </a:r>
            </a:p>
          </p:txBody>
        </p:sp>
      </p:grpSp>
      <p:grpSp>
        <p:nvGrpSpPr>
          <p:cNvPr id="20" name="Group 19">
            <a:extLst>
              <a:ext uri="{FF2B5EF4-FFF2-40B4-BE49-F238E27FC236}">
                <a16:creationId xmlns:a16="http://schemas.microsoft.com/office/drawing/2014/main" id="{F259E3B5-3124-47B4-B672-DF590D31DFE9}"/>
              </a:ext>
            </a:extLst>
          </p:cNvPr>
          <p:cNvGrpSpPr/>
          <p:nvPr/>
        </p:nvGrpSpPr>
        <p:grpSpPr>
          <a:xfrm>
            <a:off x="3723094" y="2727521"/>
            <a:ext cx="4358332" cy="3450213"/>
            <a:chOff x="4491018" y="3123957"/>
            <a:chExt cx="2829377" cy="2027145"/>
          </a:xfrm>
        </p:grpSpPr>
        <p:pic>
          <p:nvPicPr>
            <p:cNvPr id="6" name="Picture 5">
              <a:extLst>
                <a:ext uri="{FF2B5EF4-FFF2-40B4-BE49-F238E27FC236}">
                  <a16:creationId xmlns:a16="http://schemas.microsoft.com/office/drawing/2014/main" id="{2AF55B80-60BB-BD7F-C080-1D64899EAA45}"/>
                </a:ext>
              </a:extLst>
            </p:cNvPr>
            <p:cNvPicPr>
              <a:picLocks noChangeAspect="1"/>
            </p:cNvPicPr>
            <p:nvPr/>
          </p:nvPicPr>
          <p:blipFill>
            <a:blip r:embed="rId4"/>
            <a:stretch>
              <a:fillRect/>
            </a:stretch>
          </p:blipFill>
          <p:spPr>
            <a:xfrm>
              <a:off x="4491018" y="3123957"/>
              <a:ext cx="2829377" cy="2027145"/>
            </a:xfrm>
            <a:prstGeom prst="rect">
              <a:avLst/>
            </a:prstGeom>
            <a:ln>
              <a:noFill/>
            </a:ln>
            <a:effectLst>
              <a:outerShdw blurRad="190500" algn="tl" rotWithShape="0">
                <a:srgbClr val="000000">
                  <a:alpha val="70000"/>
                </a:srgbClr>
              </a:outerShdw>
            </a:effectLst>
          </p:spPr>
        </p:pic>
        <p:sp>
          <p:nvSpPr>
            <p:cNvPr id="11" name="Rectangle 10">
              <a:extLst>
                <a:ext uri="{FF2B5EF4-FFF2-40B4-BE49-F238E27FC236}">
                  <a16:creationId xmlns:a16="http://schemas.microsoft.com/office/drawing/2014/main" id="{37671C5F-DC81-4A30-561E-0830081CB389}"/>
                </a:ext>
              </a:extLst>
            </p:cNvPr>
            <p:cNvSpPr/>
            <p:nvPr/>
          </p:nvSpPr>
          <p:spPr>
            <a:xfrm rot="16200000">
              <a:off x="3832725" y="3971557"/>
              <a:ext cx="1652187" cy="3283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Baskerville" panose="02020502070401020303"/>
                </a:rPr>
                <a:t>Efficiency (Sum Socials)</a:t>
              </a:r>
            </a:p>
          </p:txBody>
        </p:sp>
        <p:sp>
          <p:nvSpPr>
            <p:cNvPr id="12" name="Rectangle 11">
              <a:extLst>
                <a:ext uri="{FF2B5EF4-FFF2-40B4-BE49-F238E27FC236}">
                  <a16:creationId xmlns:a16="http://schemas.microsoft.com/office/drawing/2014/main" id="{4DDBEA8D-32FF-4A57-E34E-4BC3E475581B}"/>
                </a:ext>
              </a:extLst>
            </p:cNvPr>
            <p:cNvSpPr/>
            <p:nvPr/>
          </p:nvSpPr>
          <p:spPr>
            <a:xfrm>
              <a:off x="4681598" y="4805967"/>
              <a:ext cx="2462203" cy="266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Baskerville" panose="02020502070401020303"/>
                </a:rPr>
                <a:t>User count</a:t>
              </a:r>
            </a:p>
          </p:txBody>
        </p:sp>
      </p:grpSp>
      <p:grpSp>
        <p:nvGrpSpPr>
          <p:cNvPr id="21" name="Group 20">
            <a:extLst>
              <a:ext uri="{FF2B5EF4-FFF2-40B4-BE49-F238E27FC236}">
                <a16:creationId xmlns:a16="http://schemas.microsoft.com/office/drawing/2014/main" id="{FC6DD501-9724-8FD9-2CBD-654D3783E830}"/>
              </a:ext>
            </a:extLst>
          </p:cNvPr>
          <p:cNvGrpSpPr/>
          <p:nvPr/>
        </p:nvGrpSpPr>
        <p:grpSpPr>
          <a:xfrm>
            <a:off x="8403338" y="3122133"/>
            <a:ext cx="2829381" cy="2027148"/>
            <a:chOff x="8172658" y="3146220"/>
            <a:chExt cx="2829381" cy="2027148"/>
          </a:xfrm>
        </p:grpSpPr>
        <p:pic>
          <p:nvPicPr>
            <p:cNvPr id="7" name="Picture 6">
              <a:extLst>
                <a:ext uri="{FF2B5EF4-FFF2-40B4-BE49-F238E27FC236}">
                  <a16:creationId xmlns:a16="http://schemas.microsoft.com/office/drawing/2014/main" id="{7A0C553F-35BE-CB13-FB3E-19BD72DB1634}"/>
                </a:ext>
              </a:extLst>
            </p:cNvPr>
            <p:cNvPicPr>
              <a:picLocks noChangeAspect="1"/>
            </p:cNvPicPr>
            <p:nvPr/>
          </p:nvPicPr>
          <p:blipFill>
            <a:blip r:embed="rId5"/>
            <a:stretch>
              <a:fillRect/>
            </a:stretch>
          </p:blipFill>
          <p:spPr>
            <a:xfrm>
              <a:off x="8172658" y="3146220"/>
              <a:ext cx="2829381" cy="2027148"/>
            </a:xfrm>
            <a:prstGeom prst="rect">
              <a:avLst/>
            </a:prstGeom>
            <a:ln>
              <a:noFill/>
            </a:ln>
            <a:effectLst>
              <a:outerShdw blurRad="190500" algn="tl" rotWithShape="0">
                <a:srgbClr val="000000">
                  <a:alpha val="70000"/>
                </a:srgbClr>
              </a:outerShdw>
            </a:effectLst>
          </p:spPr>
        </p:pic>
        <p:sp>
          <p:nvSpPr>
            <p:cNvPr id="13" name="Rectangle 12">
              <a:extLst>
                <a:ext uri="{FF2B5EF4-FFF2-40B4-BE49-F238E27FC236}">
                  <a16:creationId xmlns:a16="http://schemas.microsoft.com/office/drawing/2014/main" id="{A66E44B9-C6BF-C1DB-832A-A437DFF80BE3}"/>
                </a:ext>
              </a:extLst>
            </p:cNvPr>
            <p:cNvSpPr/>
            <p:nvPr/>
          </p:nvSpPr>
          <p:spPr>
            <a:xfrm>
              <a:off x="8383896" y="4838287"/>
              <a:ext cx="2462203" cy="266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Baskerville" panose="02020502070401020303"/>
                </a:rPr>
                <a:t>User count</a:t>
              </a:r>
            </a:p>
          </p:txBody>
        </p:sp>
        <p:sp>
          <p:nvSpPr>
            <p:cNvPr id="17" name="Rectangle 16">
              <a:extLst>
                <a:ext uri="{FF2B5EF4-FFF2-40B4-BE49-F238E27FC236}">
                  <a16:creationId xmlns:a16="http://schemas.microsoft.com/office/drawing/2014/main" id="{D8FBE8C6-C240-DB16-D0E1-AB2948AE8F8B}"/>
                </a:ext>
              </a:extLst>
            </p:cNvPr>
            <p:cNvSpPr/>
            <p:nvPr/>
          </p:nvSpPr>
          <p:spPr>
            <a:xfrm rot="16200000">
              <a:off x="7516471" y="3979363"/>
              <a:ext cx="1652187" cy="3283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Baskerville" panose="02020502070401020303"/>
                </a:rPr>
                <a:t>Fairness (Variance)</a:t>
              </a:r>
            </a:p>
          </p:txBody>
        </p:sp>
      </p:grpSp>
      <p:sp>
        <p:nvSpPr>
          <p:cNvPr id="3" name="Oval 2">
            <a:extLst>
              <a:ext uri="{FF2B5EF4-FFF2-40B4-BE49-F238E27FC236}">
                <a16:creationId xmlns:a16="http://schemas.microsoft.com/office/drawing/2014/main" id="{6B1AFACE-E9FD-AF2D-039D-0F7F40365697}"/>
              </a:ext>
            </a:extLst>
          </p:cNvPr>
          <p:cNvSpPr/>
          <p:nvPr/>
        </p:nvSpPr>
        <p:spPr>
          <a:xfrm>
            <a:off x="4407819" y="3746605"/>
            <a:ext cx="224526" cy="159991"/>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lumMod val="60000"/>
                  <a:lumOff val="40000"/>
                </a:schemeClr>
              </a:solidFill>
            </a:endParaRPr>
          </a:p>
        </p:txBody>
      </p:sp>
      <p:sp>
        <p:nvSpPr>
          <p:cNvPr id="23" name="TextBox 22">
            <a:extLst>
              <a:ext uri="{FF2B5EF4-FFF2-40B4-BE49-F238E27FC236}">
                <a16:creationId xmlns:a16="http://schemas.microsoft.com/office/drawing/2014/main" id="{16338C7A-3C7F-4EDD-C4AC-54D1FDED8898}"/>
              </a:ext>
            </a:extLst>
          </p:cNvPr>
          <p:cNvSpPr txBox="1"/>
          <p:nvPr/>
        </p:nvSpPr>
        <p:spPr>
          <a:xfrm>
            <a:off x="4317842" y="3446937"/>
            <a:ext cx="1578936" cy="307777"/>
          </a:xfrm>
          <a:prstGeom prst="rect">
            <a:avLst/>
          </a:prstGeom>
          <a:noFill/>
        </p:spPr>
        <p:txBody>
          <a:bodyPr wrap="square">
            <a:spAutoFit/>
          </a:bodyPr>
          <a:lstStyle/>
          <a:p>
            <a:pPr algn="ctr"/>
            <a:r>
              <a:rPr lang="en-US" sz="1400" dirty="0">
                <a:solidFill>
                  <a:schemeClr val="tx1"/>
                </a:solidFill>
                <a:latin typeface="Baskerville" panose="02020502070401020303"/>
              </a:rPr>
              <a:t>Only Eff</a:t>
            </a:r>
          </a:p>
        </p:txBody>
      </p:sp>
      <p:sp>
        <p:nvSpPr>
          <p:cNvPr id="24" name="TextBox 23">
            <a:extLst>
              <a:ext uri="{FF2B5EF4-FFF2-40B4-BE49-F238E27FC236}">
                <a16:creationId xmlns:a16="http://schemas.microsoft.com/office/drawing/2014/main" id="{23A3A2D2-E5F7-DEA3-EA17-24452AD4876A}"/>
              </a:ext>
            </a:extLst>
          </p:cNvPr>
          <p:cNvSpPr txBox="1"/>
          <p:nvPr/>
        </p:nvSpPr>
        <p:spPr>
          <a:xfrm>
            <a:off x="4353334" y="3702283"/>
            <a:ext cx="1612894" cy="307777"/>
          </a:xfrm>
          <a:prstGeom prst="rect">
            <a:avLst/>
          </a:prstGeom>
          <a:noFill/>
        </p:spPr>
        <p:txBody>
          <a:bodyPr wrap="square">
            <a:spAutoFit/>
          </a:bodyPr>
          <a:lstStyle/>
          <a:p>
            <a:pPr algn="ctr"/>
            <a:r>
              <a:rPr lang="en-US" sz="1400" dirty="0">
                <a:latin typeface="Baskerville" panose="02020502070401020303"/>
              </a:rPr>
              <a:t>½ Eff ½ Fair</a:t>
            </a:r>
            <a:endParaRPr lang="en-US" sz="1400" dirty="0">
              <a:solidFill>
                <a:schemeClr val="tx1"/>
              </a:solidFill>
              <a:latin typeface="Baskerville" panose="02020502070401020303"/>
            </a:endParaRPr>
          </a:p>
        </p:txBody>
      </p:sp>
      <p:sp>
        <p:nvSpPr>
          <p:cNvPr id="25" name="Oval 24">
            <a:extLst>
              <a:ext uri="{FF2B5EF4-FFF2-40B4-BE49-F238E27FC236}">
                <a16:creationId xmlns:a16="http://schemas.microsoft.com/office/drawing/2014/main" id="{B8C33F0C-99F8-927E-C671-69920DEE7CF1}"/>
              </a:ext>
            </a:extLst>
          </p:cNvPr>
          <p:cNvSpPr/>
          <p:nvPr/>
        </p:nvSpPr>
        <p:spPr>
          <a:xfrm>
            <a:off x="4407819" y="3490710"/>
            <a:ext cx="224526" cy="159991"/>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lumMod val="60000"/>
                  <a:lumOff val="40000"/>
                </a:schemeClr>
              </a:solidFill>
            </a:endParaRPr>
          </a:p>
        </p:txBody>
      </p:sp>
      <p:sp>
        <p:nvSpPr>
          <p:cNvPr id="26" name="Oval 25">
            <a:extLst>
              <a:ext uri="{FF2B5EF4-FFF2-40B4-BE49-F238E27FC236}">
                <a16:creationId xmlns:a16="http://schemas.microsoft.com/office/drawing/2014/main" id="{5AEE8E06-4745-7A87-F6CC-2D76457BA867}"/>
              </a:ext>
            </a:extLst>
          </p:cNvPr>
          <p:cNvSpPr/>
          <p:nvPr/>
        </p:nvSpPr>
        <p:spPr>
          <a:xfrm>
            <a:off x="4407819" y="4031679"/>
            <a:ext cx="224526" cy="159991"/>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lumMod val="60000"/>
                  <a:lumOff val="40000"/>
                </a:schemeClr>
              </a:solidFill>
            </a:endParaRPr>
          </a:p>
        </p:txBody>
      </p:sp>
      <p:sp>
        <p:nvSpPr>
          <p:cNvPr id="27" name="TextBox 26">
            <a:extLst>
              <a:ext uri="{FF2B5EF4-FFF2-40B4-BE49-F238E27FC236}">
                <a16:creationId xmlns:a16="http://schemas.microsoft.com/office/drawing/2014/main" id="{017F1CD1-936D-955C-534D-F7167FCDC27E}"/>
              </a:ext>
            </a:extLst>
          </p:cNvPr>
          <p:cNvSpPr txBox="1"/>
          <p:nvPr/>
        </p:nvSpPr>
        <p:spPr>
          <a:xfrm>
            <a:off x="4300863" y="3970418"/>
            <a:ext cx="1578936" cy="307777"/>
          </a:xfrm>
          <a:prstGeom prst="rect">
            <a:avLst/>
          </a:prstGeom>
          <a:noFill/>
        </p:spPr>
        <p:txBody>
          <a:bodyPr wrap="square">
            <a:spAutoFit/>
          </a:bodyPr>
          <a:lstStyle/>
          <a:p>
            <a:pPr algn="ctr"/>
            <a:r>
              <a:rPr lang="en-US" sz="1400" dirty="0">
                <a:solidFill>
                  <a:schemeClr val="tx1"/>
                </a:solidFill>
                <a:latin typeface="Baskerville" panose="02020502070401020303"/>
              </a:rPr>
              <a:t>Only Fair</a:t>
            </a:r>
          </a:p>
        </p:txBody>
      </p:sp>
    </p:spTree>
    <p:extLst>
      <p:ext uri="{BB962C8B-B14F-4D97-AF65-F5344CB8AC3E}">
        <p14:creationId xmlns:p14="http://schemas.microsoft.com/office/powerpoint/2010/main" val="8189198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7277D46-7D76-F44B-A09E-B9910EBCD56F}"/>
              </a:ext>
            </a:extLst>
          </p:cNvPr>
          <p:cNvCxnSpPr>
            <a:cxnSpLocks/>
          </p:cNvCxnSpPr>
          <p:nvPr/>
        </p:nvCxnSpPr>
        <p:spPr>
          <a:xfrm>
            <a:off x="11728606" y="228600"/>
            <a:ext cx="0" cy="64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3DE43DC-FE87-B449-98CE-234D7B333E53}"/>
              </a:ext>
            </a:extLst>
          </p:cNvPr>
          <p:cNvCxnSpPr>
            <a:cxnSpLocks/>
          </p:cNvCxnSpPr>
          <p:nvPr/>
        </p:nvCxnSpPr>
        <p:spPr>
          <a:xfrm flipH="1">
            <a:off x="231371" y="6403571"/>
            <a:ext cx="1172925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0D05B0A-64C7-7141-855E-0640852DF730}"/>
              </a:ext>
            </a:extLst>
          </p:cNvPr>
          <p:cNvSpPr txBox="1"/>
          <p:nvPr/>
        </p:nvSpPr>
        <p:spPr>
          <a:xfrm>
            <a:off x="463393" y="454428"/>
            <a:ext cx="11198007" cy="461665"/>
          </a:xfrm>
          <a:prstGeom prst="rect">
            <a:avLst/>
          </a:prstGeom>
          <a:noFill/>
        </p:spPr>
        <p:txBody>
          <a:bodyPr wrap="square" rtlCol="0" anchor="ctr">
            <a:spAutoFit/>
          </a:bodyPr>
          <a:lstStyle/>
          <a:p>
            <a:r>
              <a:rPr lang="en-US" sz="2400" dirty="0">
                <a:latin typeface="Baskerville" panose="02020502070401020303" pitchFamily="18" charset="0"/>
                <a:ea typeface="Baskerville" panose="02020502070401020303" pitchFamily="18" charset="0"/>
              </a:rPr>
              <a:t>Numerics: Impact of Recommendations (Fall 2021) </a:t>
            </a:r>
          </a:p>
        </p:txBody>
      </p:sp>
      <p:sp>
        <p:nvSpPr>
          <p:cNvPr id="2" name="Footer Placeholder 1">
            <a:extLst>
              <a:ext uri="{FF2B5EF4-FFF2-40B4-BE49-F238E27FC236}">
                <a16:creationId xmlns:a16="http://schemas.microsoft.com/office/drawing/2014/main" id="{3AA4DF21-CB65-4612-A598-A60339B0ED5F}"/>
              </a:ext>
            </a:extLst>
          </p:cNvPr>
          <p:cNvSpPr>
            <a:spLocks noGrp="1"/>
          </p:cNvSpPr>
          <p:nvPr>
            <p:ph type="ftr" sz="quarter" idx="11"/>
          </p:nvPr>
        </p:nvSpPr>
        <p:spPr/>
        <p:txBody>
          <a:bodyPr/>
          <a:lstStyle/>
          <a:p>
            <a:r>
              <a:rPr lang="en-US"/>
              <a:t>YinzOR 2023</a:t>
            </a:r>
            <a:endParaRPr lang="en-US" dirty="0"/>
          </a:p>
        </p:txBody>
      </p:sp>
      <p:sp>
        <p:nvSpPr>
          <p:cNvPr id="5" name="Slide Number Placeholder 4">
            <a:extLst>
              <a:ext uri="{FF2B5EF4-FFF2-40B4-BE49-F238E27FC236}">
                <a16:creationId xmlns:a16="http://schemas.microsoft.com/office/drawing/2014/main" id="{8BD37E28-6A05-4DC4-8C19-1F72E08358FB}"/>
              </a:ext>
            </a:extLst>
          </p:cNvPr>
          <p:cNvSpPr>
            <a:spLocks noGrp="1"/>
          </p:cNvSpPr>
          <p:nvPr>
            <p:ph type="sldNum" sz="quarter" idx="12"/>
          </p:nvPr>
        </p:nvSpPr>
        <p:spPr/>
        <p:txBody>
          <a:bodyPr/>
          <a:lstStyle/>
          <a:p>
            <a:fld id="{8A7A6979-0714-4377-B894-6BE4C2D6E202}" type="slidenum">
              <a:rPr lang="en-US" smtClean="0"/>
              <a:pPr/>
              <a:t>27</a:t>
            </a:fld>
            <a:endParaRPr lang="en-US" dirty="0"/>
          </a:p>
        </p:txBody>
      </p:sp>
      <p:graphicFrame>
        <p:nvGraphicFramePr>
          <p:cNvPr id="10" name="Table 11">
            <a:extLst>
              <a:ext uri="{FF2B5EF4-FFF2-40B4-BE49-F238E27FC236}">
                <a16:creationId xmlns:a16="http://schemas.microsoft.com/office/drawing/2014/main" id="{7BB5F75A-8A6E-0DB8-F83E-7AC1F3F742EB}"/>
              </a:ext>
            </a:extLst>
          </p:cNvPr>
          <p:cNvGraphicFramePr>
            <a:graphicFrameLocks noGrp="1"/>
          </p:cNvGraphicFramePr>
          <p:nvPr/>
        </p:nvGraphicFramePr>
        <p:xfrm>
          <a:off x="1600200" y="1450967"/>
          <a:ext cx="8128000" cy="741680"/>
        </p:xfrm>
        <a:graphic>
          <a:graphicData uri="http://schemas.openxmlformats.org/drawingml/2006/table">
            <a:tbl>
              <a:tblPr firstRow="1" bandRow="1">
                <a:tableStyleId>{21E4AEA4-8DFA-4A89-87EB-49C32662AFE0}</a:tableStyleId>
              </a:tblPr>
              <a:tblGrid>
                <a:gridCol w="2032000">
                  <a:extLst>
                    <a:ext uri="{9D8B030D-6E8A-4147-A177-3AD203B41FA5}">
                      <a16:colId xmlns:a16="http://schemas.microsoft.com/office/drawing/2014/main" val="2924116703"/>
                    </a:ext>
                  </a:extLst>
                </a:gridCol>
                <a:gridCol w="1581427">
                  <a:extLst>
                    <a:ext uri="{9D8B030D-6E8A-4147-A177-3AD203B41FA5}">
                      <a16:colId xmlns:a16="http://schemas.microsoft.com/office/drawing/2014/main" val="3189355987"/>
                    </a:ext>
                  </a:extLst>
                </a:gridCol>
                <a:gridCol w="2683565">
                  <a:extLst>
                    <a:ext uri="{9D8B030D-6E8A-4147-A177-3AD203B41FA5}">
                      <a16:colId xmlns:a16="http://schemas.microsoft.com/office/drawing/2014/main" val="366602537"/>
                    </a:ext>
                  </a:extLst>
                </a:gridCol>
                <a:gridCol w="1831008">
                  <a:extLst>
                    <a:ext uri="{9D8B030D-6E8A-4147-A177-3AD203B41FA5}">
                      <a16:colId xmlns:a16="http://schemas.microsoft.com/office/drawing/2014/main" val="3322997385"/>
                    </a:ext>
                  </a:extLst>
                </a:gridCol>
              </a:tblGrid>
              <a:tr h="370840">
                <a:tc>
                  <a:txBody>
                    <a:bodyPr/>
                    <a:lstStyle/>
                    <a:p>
                      <a:r>
                        <a:rPr lang="en-US" dirty="0">
                          <a:latin typeface="Baskerville" panose="02020502070401020303" pitchFamily="18" charset="0"/>
                          <a:ea typeface="Baskerville" panose="02020502070401020303" pitchFamily="18" charset="0"/>
                        </a:rPr>
                        <a:t>BEAUTY</a:t>
                      </a:r>
                    </a:p>
                  </a:txBody>
                  <a:tcPr/>
                </a:tc>
                <a:tc>
                  <a:txBody>
                    <a:bodyPr/>
                    <a:lstStyle/>
                    <a:p>
                      <a:r>
                        <a:rPr lang="en-US" dirty="0">
                          <a:latin typeface="Baskerville" panose="02020502070401020303" pitchFamily="18" charset="0"/>
                          <a:ea typeface="Baskerville" panose="02020502070401020303" pitchFamily="18" charset="0"/>
                        </a:rPr>
                        <a:t>FOOD</a:t>
                      </a:r>
                    </a:p>
                  </a:txBody>
                  <a:tcPr/>
                </a:tc>
                <a:tc>
                  <a:txBody>
                    <a:bodyPr/>
                    <a:lstStyle/>
                    <a:p>
                      <a:r>
                        <a:rPr lang="en-US" dirty="0">
                          <a:latin typeface="Baskerville" panose="02020502070401020303" pitchFamily="18" charset="0"/>
                          <a:ea typeface="Baskerville" panose="02020502070401020303" pitchFamily="18" charset="0"/>
                        </a:rPr>
                        <a:t>ENTERTAINMENT</a:t>
                      </a:r>
                    </a:p>
                  </a:txBody>
                  <a:tcPr/>
                </a:tc>
                <a:tc>
                  <a:txBody>
                    <a:bodyPr/>
                    <a:lstStyle/>
                    <a:p>
                      <a:r>
                        <a:rPr lang="en-US" dirty="0">
                          <a:latin typeface="Baskerville" panose="02020502070401020303" pitchFamily="18" charset="0"/>
                          <a:ea typeface="Baskerville" panose="02020502070401020303" pitchFamily="18" charset="0"/>
                        </a:rPr>
                        <a:t>SHOPPING</a:t>
                      </a:r>
                    </a:p>
                  </a:txBody>
                  <a:tcPr/>
                </a:tc>
                <a:extLst>
                  <a:ext uri="{0D108BD9-81ED-4DB2-BD59-A6C34878D82A}">
                    <a16:rowId xmlns:a16="http://schemas.microsoft.com/office/drawing/2014/main" val="2556033602"/>
                  </a:ext>
                </a:extLst>
              </a:tr>
              <a:tr h="370840">
                <a:tc>
                  <a:txBody>
                    <a:bodyPr/>
                    <a:lstStyle/>
                    <a:p>
                      <a:r>
                        <a:rPr lang="en-US" dirty="0">
                          <a:latin typeface="Baskerville" panose="02020502070401020303" pitchFamily="18" charset="0"/>
                          <a:ea typeface="Baskerville" panose="02020502070401020303" pitchFamily="18" charset="0"/>
                        </a:rPr>
                        <a:t>0.2580645</a:t>
                      </a:r>
                    </a:p>
                  </a:txBody>
                  <a:tcPr/>
                </a:tc>
                <a:tc>
                  <a:txBody>
                    <a:bodyPr/>
                    <a:lstStyle/>
                    <a:p>
                      <a:r>
                        <a:rPr lang="en-US" dirty="0">
                          <a:latin typeface="Baskerville" panose="02020502070401020303" pitchFamily="18" charset="0"/>
                          <a:ea typeface="Baskerville" panose="02020502070401020303" pitchFamily="18" charset="0"/>
                        </a:rPr>
                        <a:t>0.8451613</a:t>
                      </a:r>
                    </a:p>
                  </a:txBody>
                  <a:tcPr/>
                </a:tc>
                <a:tc>
                  <a:txBody>
                    <a:bodyPr/>
                    <a:lstStyle/>
                    <a:p>
                      <a:r>
                        <a:rPr lang="en-US" dirty="0">
                          <a:latin typeface="Baskerville" panose="02020502070401020303" pitchFamily="18" charset="0"/>
                          <a:ea typeface="Baskerville" panose="02020502070401020303" pitchFamily="18" charset="0"/>
                        </a:rPr>
                        <a:t>0.5548387</a:t>
                      </a:r>
                    </a:p>
                  </a:txBody>
                  <a:tcPr/>
                </a:tc>
                <a:tc>
                  <a:txBody>
                    <a:bodyPr/>
                    <a:lstStyle/>
                    <a:p>
                      <a:r>
                        <a:rPr lang="en-US" dirty="0">
                          <a:latin typeface="Baskerville" panose="02020502070401020303" pitchFamily="18" charset="0"/>
                          <a:ea typeface="Baskerville" panose="02020502070401020303" pitchFamily="18" charset="0"/>
                        </a:rPr>
                        <a:t>0.4516129</a:t>
                      </a:r>
                    </a:p>
                  </a:txBody>
                  <a:tcPr/>
                </a:tc>
                <a:extLst>
                  <a:ext uri="{0D108BD9-81ED-4DB2-BD59-A6C34878D82A}">
                    <a16:rowId xmlns:a16="http://schemas.microsoft.com/office/drawing/2014/main" val="1425210769"/>
                  </a:ext>
                </a:extLst>
              </a:tr>
            </a:tbl>
          </a:graphicData>
        </a:graphic>
      </p:graphicFrame>
      <p:sp>
        <p:nvSpPr>
          <p:cNvPr id="19" name="TextBox 18">
            <a:extLst>
              <a:ext uri="{FF2B5EF4-FFF2-40B4-BE49-F238E27FC236}">
                <a16:creationId xmlns:a16="http://schemas.microsoft.com/office/drawing/2014/main" id="{8E77FE13-2E23-DA29-2870-B4EA281B834A}"/>
              </a:ext>
            </a:extLst>
          </p:cNvPr>
          <p:cNvSpPr txBox="1"/>
          <p:nvPr/>
        </p:nvSpPr>
        <p:spPr>
          <a:xfrm>
            <a:off x="1644596" y="1081635"/>
            <a:ext cx="914400" cy="369332"/>
          </a:xfrm>
          <a:prstGeom prst="rect">
            <a:avLst/>
          </a:prstGeom>
          <a:noFill/>
        </p:spPr>
        <p:txBody>
          <a:bodyPr wrap="square" rtlCol="0">
            <a:spAutoFit/>
          </a:bodyPr>
          <a:lstStyle/>
          <a:p>
            <a:r>
              <a:rPr lang="en-US" dirty="0">
                <a:latin typeface="Baskerville" panose="02020502070401020303" pitchFamily="18" charset="0"/>
                <a:ea typeface="Baskerville" panose="02020502070401020303" pitchFamily="18" charset="0"/>
              </a:rPr>
              <a:t>2021</a:t>
            </a:r>
          </a:p>
        </p:txBody>
      </p:sp>
      <p:sp>
        <p:nvSpPr>
          <p:cNvPr id="22" name="TextBox 21">
            <a:extLst>
              <a:ext uri="{FF2B5EF4-FFF2-40B4-BE49-F238E27FC236}">
                <a16:creationId xmlns:a16="http://schemas.microsoft.com/office/drawing/2014/main" id="{6EB147CF-8A1F-BA1F-8541-2C3BA4504F6A}"/>
              </a:ext>
            </a:extLst>
          </p:cNvPr>
          <p:cNvSpPr txBox="1"/>
          <p:nvPr/>
        </p:nvSpPr>
        <p:spPr>
          <a:xfrm>
            <a:off x="580567" y="1823315"/>
            <a:ext cx="1097277" cy="369332"/>
          </a:xfrm>
          <a:prstGeom prst="rect">
            <a:avLst/>
          </a:prstGeom>
          <a:noFill/>
        </p:spPr>
        <p:txBody>
          <a:bodyPr wrap="square" rtlCol="0">
            <a:spAutoFit/>
          </a:bodyPr>
          <a:lstStyle/>
          <a:p>
            <a:r>
              <a:rPr lang="en-US" dirty="0">
                <a:latin typeface="Baskerville" panose="02020502070401020303" pitchFamily="18" charset="0"/>
                <a:ea typeface="Baskerville" panose="02020502070401020303" pitchFamily="18" charset="0"/>
              </a:rPr>
              <a:t>% Pref</a:t>
            </a:r>
          </a:p>
        </p:txBody>
      </p:sp>
      <p:grpSp>
        <p:nvGrpSpPr>
          <p:cNvPr id="18" name="Group 17">
            <a:extLst>
              <a:ext uri="{FF2B5EF4-FFF2-40B4-BE49-F238E27FC236}">
                <a16:creationId xmlns:a16="http://schemas.microsoft.com/office/drawing/2014/main" id="{0AE68F6B-BAA2-E492-D177-C5C2E48B2EA2}"/>
              </a:ext>
            </a:extLst>
          </p:cNvPr>
          <p:cNvGrpSpPr/>
          <p:nvPr/>
        </p:nvGrpSpPr>
        <p:grpSpPr>
          <a:xfrm>
            <a:off x="578901" y="3122133"/>
            <a:ext cx="2829381" cy="2027148"/>
            <a:chOff x="811920" y="3122134"/>
            <a:chExt cx="2829381" cy="2027148"/>
          </a:xfrm>
        </p:grpSpPr>
        <p:pic>
          <p:nvPicPr>
            <p:cNvPr id="4" name="Picture 3">
              <a:extLst>
                <a:ext uri="{FF2B5EF4-FFF2-40B4-BE49-F238E27FC236}">
                  <a16:creationId xmlns:a16="http://schemas.microsoft.com/office/drawing/2014/main" id="{AF9F5084-4912-B809-B2FF-48F2C66CEE08}"/>
                </a:ext>
              </a:extLst>
            </p:cNvPr>
            <p:cNvPicPr>
              <a:picLocks noChangeAspect="1"/>
            </p:cNvPicPr>
            <p:nvPr/>
          </p:nvPicPr>
          <p:blipFill>
            <a:blip r:embed="rId3"/>
            <a:stretch>
              <a:fillRect/>
            </a:stretch>
          </p:blipFill>
          <p:spPr>
            <a:xfrm>
              <a:off x="811920" y="3122134"/>
              <a:ext cx="2829381" cy="2027148"/>
            </a:xfrm>
            <a:prstGeom prst="rect">
              <a:avLst/>
            </a:prstGeom>
            <a:ln>
              <a:noFill/>
            </a:ln>
            <a:effectLst>
              <a:outerShdw blurRad="190500" algn="tl" rotWithShape="0">
                <a:srgbClr val="000000">
                  <a:alpha val="70000"/>
                </a:srgbClr>
              </a:outerShdw>
            </a:effectLst>
          </p:spPr>
        </p:pic>
        <p:sp>
          <p:nvSpPr>
            <p:cNvPr id="8" name="Rectangle 7">
              <a:extLst>
                <a:ext uri="{FF2B5EF4-FFF2-40B4-BE49-F238E27FC236}">
                  <a16:creationId xmlns:a16="http://schemas.microsoft.com/office/drawing/2014/main" id="{9CEC8B9D-26E9-4EB6-9553-E2D23615901E}"/>
                </a:ext>
              </a:extLst>
            </p:cNvPr>
            <p:cNvSpPr/>
            <p:nvPr/>
          </p:nvSpPr>
          <p:spPr>
            <a:xfrm>
              <a:off x="1019127" y="4795165"/>
              <a:ext cx="2462203" cy="266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Baskerville" panose="02020502070401020303"/>
                </a:rPr>
                <a:t>Fairness (Variance)</a:t>
              </a:r>
            </a:p>
          </p:txBody>
        </p:sp>
        <p:sp>
          <p:nvSpPr>
            <p:cNvPr id="9" name="Rectangle 8">
              <a:extLst>
                <a:ext uri="{FF2B5EF4-FFF2-40B4-BE49-F238E27FC236}">
                  <a16:creationId xmlns:a16="http://schemas.microsoft.com/office/drawing/2014/main" id="{DB9BA399-E63A-7E46-471F-59376148D9CB}"/>
                </a:ext>
              </a:extLst>
            </p:cNvPr>
            <p:cNvSpPr/>
            <p:nvPr/>
          </p:nvSpPr>
          <p:spPr>
            <a:xfrm rot="16200000">
              <a:off x="149979" y="3960088"/>
              <a:ext cx="1652187" cy="3283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Baskerville" panose="02020502070401020303"/>
                </a:rPr>
                <a:t>Efficiency (Sum Socials)</a:t>
              </a:r>
            </a:p>
          </p:txBody>
        </p:sp>
      </p:grpSp>
      <p:grpSp>
        <p:nvGrpSpPr>
          <p:cNvPr id="20" name="Group 19">
            <a:extLst>
              <a:ext uri="{FF2B5EF4-FFF2-40B4-BE49-F238E27FC236}">
                <a16:creationId xmlns:a16="http://schemas.microsoft.com/office/drawing/2014/main" id="{F259E3B5-3124-47B4-B672-DF590D31DFE9}"/>
              </a:ext>
            </a:extLst>
          </p:cNvPr>
          <p:cNvGrpSpPr/>
          <p:nvPr/>
        </p:nvGrpSpPr>
        <p:grpSpPr>
          <a:xfrm>
            <a:off x="3613764" y="3146220"/>
            <a:ext cx="2829377" cy="2027145"/>
            <a:chOff x="4491018" y="3123957"/>
            <a:chExt cx="2829377" cy="2027145"/>
          </a:xfrm>
        </p:grpSpPr>
        <p:pic>
          <p:nvPicPr>
            <p:cNvPr id="6" name="Picture 5">
              <a:extLst>
                <a:ext uri="{FF2B5EF4-FFF2-40B4-BE49-F238E27FC236}">
                  <a16:creationId xmlns:a16="http://schemas.microsoft.com/office/drawing/2014/main" id="{2AF55B80-60BB-BD7F-C080-1D64899EAA45}"/>
                </a:ext>
              </a:extLst>
            </p:cNvPr>
            <p:cNvPicPr>
              <a:picLocks noChangeAspect="1"/>
            </p:cNvPicPr>
            <p:nvPr/>
          </p:nvPicPr>
          <p:blipFill>
            <a:blip r:embed="rId4"/>
            <a:stretch>
              <a:fillRect/>
            </a:stretch>
          </p:blipFill>
          <p:spPr>
            <a:xfrm>
              <a:off x="4491018" y="3123957"/>
              <a:ext cx="2829377" cy="2027145"/>
            </a:xfrm>
            <a:prstGeom prst="rect">
              <a:avLst/>
            </a:prstGeom>
            <a:ln>
              <a:noFill/>
            </a:ln>
            <a:effectLst>
              <a:outerShdw blurRad="190500" algn="tl" rotWithShape="0">
                <a:srgbClr val="000000">
                  <a:alpha val="70000"/>
                </a:srgbClr>
              </a:outerShdw>
            </a:effectLst>
          </p:spPr>
        </p:pic>
        <p:sp>
          <p:nvSpPr>
            <p:cNvPr id="11" name="Rectangle 10">
              <a:extLst>
                <a:ext uri="{FF2B5EF4-FFF2-40B4-BE49-F238E27FC236}">
                  <a16:creationId xmlns:a16="http://schemas.microsoft.com/office/drawing/2014/main" id="{37671C5F-DC81-4A30-561E-0830081CB389}"/>
                </a:ext>
              </a:extLst>
            </p:cNvPr>
            <p:cNvSpPr/>
            <p:nvPr/>
          </p:nvSpPr>
          <p:spPr>
            <a:xfrm rot="16200000">
              <a:off x="3832725" y="3971557"/>
              <a:ext cx="1652187" cy="3283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Baskerville" panose="02020502070401020303"/>
                </a:rPr>
                <a:t>Efficiency (Sum Socials)</a:t>
              </a:r>
            </a:p>
          </p:txBody>
        </p:sp>
        <p:sp>
          <p:nvSpPr>
            <p:cNvPr id="12" name="Rectangle 11">
              <a:extLst>
                <a:ext uri="{FF2B5EF4-FFF2-40B4-BE49-F238E27FC236}">
                  <a16:creationId xmlns:a16="http://schemas.microsoft.com/office/drawing/2014/main" id="{4DDBEA8D-32FF-4A57-E34E-4BC3E475581B}"/>
                </a:ext>
              </a:extLst>
            </p:cNvPr>
            <p:cNvSpPr/>
            <p:nvPr/>
          </p:nvSpPr>
          <p:spPr>
            <a:xfrm>
              <a:off x="4733114" y="4805967"/>
              <a:ext cx="2462203" cy="266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Baskerville" panose="02020502070401020303"/>
                </a:rPr>
                <a:t>User count</a:t>
              </a:r>
            </a:p>
          </p:txBody>
        </p:sp>
      </p:grpSp>
      <p:grpSp>
        <p:nvGrpSpPr>
          <p:cNvPr id="21" name="Group 20">
            <a:extLst>
              <a:ext uri="{FF2B5EF4-FFF2-40B4-BE49-F238E27FC236}">
                <a16:creationId xmlns:a16="http://schemas.microsoft.com/office/drawing/2014/main" id="{FC6DD501-9724-8FD9-2CBD-654D3783E830}"/>
              </a:ext>
            </a:extLst>
          </p:cNvPr>
          <p:cNvGrpSpPr/>
          <p:nvPr/>
        </p:nvGrpSpPr>
        <p:grpSpPr>
          <a:xfrm>
            <a:off x="6784263" y="2561979"/>
            <a:ext cx="4621629" cy="3584952"/>
            <a:chOff x="8172658" y="3146220"/>
            <a:chExt cx="2829381" cy="2027148"/>
          </a:xfrm>
        </p:grpSpPr>
        <p:pic>
          <p:nvPicPr>
            <p:cNvPr id="7" name="Picture 6">
              <a:extLst>
                <a:ext uri="{FF2B5EF4-FFF2-40B4-BE49-F238E27FC236}">
                  <a16:creationId xmlns:a16="http://schemas.microsoft.com/office/drawing/2014/main" id="{7A0C553F-35BE-CB13-FB3E-19BD72DB1634}"/>
                </a:ext>
              </a:extLst>
            </p:cNvPr>
            <p:cNvPicPr>
              <a:picLocks noChangeAspect="1"/>
            </p:cNvPicPr>
            <p:nvPr/>
          </p:nvPicPr>
          <p:blipFill>
            <a:blip r:embed="rId5"/>
            <a:stretch>
              <a:fillRect/>
            </a:stretch>
          </p:blipFill>
          <p:spPr>
            <a:xfrm>
              <a:off x="8172658" y="3146220"/>
              <a:ext cx="2829381" cy="2027148"/>
            </a:xfrm>
            <a:prstGeom prst="rect">
              <a:avLst/>
            </a:prstGeom>
            <a:ln>
              <a:noFill/>
            </a:ln>
            <a:effectLst>
              <a:outerShdw blurRad="190500" algn="tl" rotWithShape="0">
                <a:srgbClr val="000000">
                  <a:alpha val="70000"/>
                </a:srgbClr>
              </a:outerShdw>
            </a:effectLst>
          </p:spPr>
        </p:pic>
        <p:sp>
          <p:nvSpPr>
            <p:cNvPr id="13" name="Rectangle 12">
              <a:extLst>
                <a:ext uri="{FF2B5EF4-FFF2-40B4-BE49-F238E27FC236}">
                  <a16:creationId xmlns:a16="http://schemas.microsoft.com/office/drawing/2014/main" id="{A66E44B9-C6BF-C1DB-832A-A437DFF80BE3}"/>
                </a:ext>
              </a:extLst>
            </p:cNvPr>
            <p:cNvSpPr/>
            <p:nvPr/>
          </p:nvSpPr>
          <p:spPr>
            <a:xfrm>
              <a:off x="8383896" y="4838287"/>
              <a:ext cx="2462203" cy="266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Baskerville" panose="02020502070401020303"/>
                </a:rPr>
                <a:t>User count</a:t>
              </a:r>
            </a:p>
          </p:txBody>
        </p:sp>
        <p:sp>
          <p:nvSpPr>
            <p:cNvPr id="17" name="Rectangle 16">
              <a:extLst>
                <a:ext uri="{FF2B5EF4-FFF2-40B4-BE49-F238E27FC236}">
                  <a16:creationId xmlns:a16="http://schemas.microsoft.com/office/drawing/2014/main" id="{D8FBE8C6-C240-DB16-D0E1-AB2948AE8F8B}"/>
                </a:ext>
              </a:extLst>
            </p:cNvPr>
            <p:cNvSpPr/>
            <p:nvPr/>
          </p:nvSpPr>
          <p:spPr>
            <a:xfrm rot="16200000">
              <a:off x="7516471" y="3979363"/>
              <a:ext cx="1652187" cy="3283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Baskerville" panose="02020502070401020303"/>
                </a:rPr>
                <a:t>Fairness (Variance)</a:t>
              </a:r>
            </a:p>
          </p:txBody>
        </p:sp>
      </p:grpSp>
      <p:sp>
        <p:nvSpPr>
          <p:cNvPr id="28" name="Oval 27">
            <a:extLst>
              <a:ext uri="{FF2B5EF4-FFF2-40B4-BE49-F238E27FC236}">
                <a16:creationId xmlns:a16="http://schemas.microsoft.com/office/drawing/2014/main" id="{84351DFF-5794-E839-2F73-9D3932FB929F}"/>
              </a:ext>
            </a:extLst>
          </p:cNvPr>
          <p:cNvSpPr/>
          <p:nvPr/>
        </p:nvSpPr>
        <p:spPr>
          <a:xfrm>
            <a:off x="7504088" y="3597812"/>
            <a:ext cx="224526" cy="159991"/>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lumMod val="60000"/>
                  <a:lumOff val="40000"/>
                </a:schemeClr>
              </a:solidFill>
            </a:endParaRPr>
          </a:p>
        </p:txBody>
      </p:sp>
      <p:sp>
        <p:nvSpPr>
          <p:cNvPr id="29" name="TextBox 28">
            <a:extLst>
              <a:ext uri="{FF2B5EF4-FFF2-40B4-BE49-F238E27FC236}">
                <a16:creationId xmlns:a16="http://schemas.microsoft.com/office/drawing/2014/main" id="{2151CC14-A7A1-95B0-E320-7F6392947D73}"/>
              </a:ext>
            </a:extLst>
          </p:cNvPr>
          <p:cNvSpPr txBox="1"/>
          <p:nvPr/>
        </p:nvSpPr>
        <p:spPr>
          <a:xfrm>
            <a:off x="7414111" y="3298144"/>
            <a:ext cx="1578936" cy="307777"/>
          </a:xfrm>
          <a:prstGeom prst="rect">
            <a:avLst/>
          </a:prstGeom>
          <a:noFill/>
        </p:spPr>
        <p:txBody>
          <a:bodyPr wrap="square">
            <a:spAutoFit/>
          </a:bodyPr>
          <a:lstStyle/>
          <a:p>
            <a:pPr algn="ctr"/>
            <a:r>
              <a:rPr lang="en-US" sz="1400" dirty="0">
                <a:solidFill>
                  <a:schemeClr val="tx1"/>
                </a:solidFill>
                <a:latin typeface="Baskerville" panose="02020502070401020303"/>
              </a:rPr>
              <a:t>Only Eff</a:t>
            </a:r>
          </a:p>
        </p:txBody>
      </p:sp>
      <p:sp>
        <p:nvSpPr>
          <p:cNvPr id="30" name="Oval 29">
            <a:extLst>
              <a:ext uri="{FF2B5EF4-FFF2-40B4-BE49-F238E27FC236}">
                <a16:creationId xmlns:a16="http://schemas.microsoft.com/office/drawing/2014/main" id="{A1E30EB5-2D5A-6F13-A585-CE91569D3A9E}"/>
              </a:ext>
            </a:extLst>
          </p:cNvPr>
          <p:cNvSpPr/>
          <p:nvPr/>
        </p:nvSpPr>
        <p:spPr>
          <a:xfrm>
            <a:off x="7504088" y="3341917"/>
            <a:ext cx="224526" cy="159991"/>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lumMod val="60000"/>
                  <a:lumOff val="40000"/>
                </a:schemeClr>
              </a:solidFill>
            </a:endParaRPr>
          </a:p>
        </p:txBody>
      </p:sp>
      <p:sp>
        <p:nvSpPr>
          <p:cNvPr id="31" name="Oval 30">
            <a:extLst>
              <a:ext uri="{FF2B5EF4-FFF2-40B4-BE49-F238E27FC236}">
                <a16:creationId xmlns:a16="http://schemas.microsoft.com/office/drawing/2014/main" id="{A9D03410-951C-6B62-A543-27B3E95D814C}"/>
              </a:ext>
            </a:extLst>
          </p:cNvPr>
          <p:cNvSpPr/>
          <p:nvPr/>
        </p:nvSpPr>
        <p:spPr>
          <a:xfrm>
            <a:off x="7504088" y="3882886"/>
            <a:ext cx="224526" cy="159991"/>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lumMod val="60000"/>
                  <a:lumOff val="40000"/>
                </a:schemeClr>
              </a:solidFill>
            </a:endParaRPr>
          </a:p>
        </p:txBody>
      </p:sp>
      <p:sp>
        <p:nvSpPr>
          <p:cNvPr id="32" name="TextBox 31">
            <a:extLst>
              <a:ext uri="{FF2B5EF4-FFF2-40B4-BE49-F238E27FC236}">
                <a16:creationId xmlns:a16="http://schemas.microsoft.com/office/drawing/2014/main" id="{24FD0222-B272-6636-B1CA-934B1C09BD34}"/>
              </a:ext>
            </a:extLst>
          </p:cNvPr>
          <p:cNvSpPr txBox="1"/>
          <p:nvPr/>
        </p:nvSpPr>
        <p:spPr>
          <a:xfrm>
            <a:off x="7397132" y="3821625"/>
            <a:ext cx="1578936" cy="307777"/>
          </a:xfrm>
          <a:prstGeom prst="rect">
            <a:avLst/>
          </a:prstGeom>
          <a:noFill/>
        </p:spPr>
        <p:txBody>
          <a:bodyPr wrap="square">
            <a:spAutoFit/>
          </a:bodyPr>
          <a:lstStyle/>
          <a:p>
            <a:pPr algn="ctr"/>
            <a:r>
              <a:rPr lang="en-US" sz="1400" dirty="0">
                <a:solidFill>
                  <a:schemeClr val="tx1"/>
                </a:solidFill>
                <a:latin typeface="Baskerville" panose="02020502070401020303"/>
              </a:rPr>
              <a:t>Only Fair</a:t>
            </a:r>
          </a:p>
        </p:txBody>
      </p:sp>
      <p:sp>
        <p:nvSpPr>
          <p:cNvPr id="33" name="TextBox 32">
            <a:extLst>
              <a:ext uri="{FF2B5EF4-FFF2-40B4-BE49-F238E27FC236}">
                <a16:creationId xmlns:a16="http://schemas.microsoft.com/office/drawing/2014/main" id="{AF1941E9-2E37-E773-8D6F-0AB60483F128}"/>
              </a:ext>
            </a:extLst>
          </p:cNvPr>
          <p:cNvSpPr txBox="1"/>
          <p:nvPr/>
        </p:nvSpPr>
        <p:spPr>
          <a:xfrm>
            <a:off x="7447359" y="3540384"/>
            <a:ext cx="1612894" cy="307777"/>
          </a:xfrm>
          <a:prstGeom prst="rect">
            <a:avLst/>
          </a:prstGeom>
          <a:noFill/>
        </p:spPr>
        <p:txBody>
          <a:bodyPr wrap="square">
            <a:spAutoFit/>
          </a:bodyPr>
          <a:lstStyle/>
          <a:p>
            <a:pPr algn="ctr"/>
            <a:r>
              <a:rPr lang="en-US" sz="1400" dirty="0">
                <a:latin typeface="Baskerville" panose="02020502070401020303"/>
              </a:rPr>
              <a:t>½ Eff ½ Fair</a:t>
            </a:r>
            <a:endParaRPr lang="en-US" sz="1400" dirty="0">
              <a:solidFill>
                <a:schemeClr val="tx1"/>
              </a:solidFill>
              <a:latin typeface="Baskerville" panose="02020502070401020303"/>
            </a:endParaRPr>
          </a:p>
        </p:txBody>
      </p:sp>
    </p:spTree>
    <p:extLst>
      <p:ext uri="{BB962C8B-B14F-4D97-AF65-F5344CB8AC3E}">
        <p14:creationId xmlns:p14="http://schemas.microsoft.com/office/powerpoint/2010/main" val="7234144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7277D46-7D76-F44B-A09E-B9910EBCD56F}"/>
              </a:ext>
            </a:extLst>
          </p:cNvPr>
          <p:cNvCxnSpPr>
            <a:cxnSpLocks/>
          </p:cNvCxnSpPr>
          <p:nvPr/>
        </p:nvCxnSpPr>
        <p:spPr>
          <a:xfrm>
            <a:off x="11728606" y="228600"/>
            <a:ext cx="0" cy="64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3DE43DC-FE87-B449-98CE-234D7B333E53}"/>
              </a:ext>
            </a:extLst>
          </p:cNvPr>
          <p:cNvCxnSpPr>
            <a:cxnSpLocks/>
          </p:cNvCxnSpPr>
          <p:nvPr/>
        </p:nvCxnSpPr>
        <p:spPr>
          <a:xfrm flipH="1">
            <a:off x="231371" y="6403571"/>
            <a:ext cx="1172925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0D05B0A-64C7-7141-855E-0640852DF730}"/>
              </a:ext>
            </a:extLst>
          </p:cNvPr>
          <p:cNvSpPr txBox="1"/>
          <p:nvPr/>
        </p:nvSpPr>
        <p:spPr>
          <a:xfrm>
            <a:off x="463393" y="454428"/>
            <a:ext cx="11198007" cy="461665"/>
          </a:xfrm>
          <a:prstGeom prst="rect">
            <a:avLst/>
          </a:prstGeom>
          <a:noFill/>
        </p:spPr>
        <p:txBody>
          <a:bodyPr wrap="square" rtlCol="0" anchor="ctr">
            <a:spAutoFit/>
          </a:bodyPr>
          <a:lstStyle/>
          <a:p>
            <a:r>
              <a:rPr lang="en-US" sz="2400" dirty="0">
                <a:latin typeface="Baskerville" panose="02020502070401020303" pitchFamily="18" charset="0"/>
                <a:ea typeface="Baskerville" panose="02020502070401020303" pitchFamily="18" charset="0"/>
              </a:rPr>
              <a:t>Numerics: Impact of Recommendations (Fall 2021) </a:t>
            </a:r>
          </a:p>
        </p:txBody>
      </p:sp>
      <p:sp>
        <p:nvSpPr>
          <p:cNvPr id="2" name="Footer Placeholder 1">
            <a:extLst>
              <a:ext uri="{FF2B5EF4-FFF2-40B4-BE49-F238E27FC236}">
                <a16:creationId xmlns:a16="http://schemas.microsoft.com/office/drawing/2014/main" id="{3AA4DF21-CB65-4612-A598-A60339B0ED5F}"/>
              </a:ext>
            </a:extLst>
          </p:cNvPr>
          <p:cNvSpPr>
            <a:spLocks noGrp="1"/>
          </p:cNvSpPr>
          <p:nvPr>
            <p:ph type="ftr" sz="quarter" idx="11"/>
          </p:nvPr>
        </p:nvSpPr>
        <p:spPr/>
        <p:txBody>
          <a:bodyPr/>
          <a:lstStyle/>
          <a:p>
            <a:r>
              <a:rPr lang="en-US"/>
              <a:t>YinzOR 2023</a:t>
            </a:r>
            <a:endParaRPr lang="en-US" dirty="0"/>
          </a:p>
        </p:txBody>
      </p:sp>
      <p:sp>
        <p:nvSpPr>
          <p:cNvPr id="5" name="Slide Number Placeholder 4">
            <a:extLst>
              <a:ext uri="{FF2B5EF4-FFF2-40B4-BE49-F238E27FC236}">
                <a16:creationId xmlns:a16="http://schemas.microsoft.com/office/drawing/2014/main" id="{8BD37E28-6A05-4DC4-8C19-1F72E08358FB}"/>
              </a:ext>
            </a:extLst>
          </p:cNvPr>
          <p:cNvSpPr>
            <a:spLocks noGrp="1"/>
          </p:cNvSpPr>
          <p:nvPr>
            <p:ph type="sldNum" sz="quarter" idx="12"/>
          </p:nvPr>
        </p:nvSpPr>
        <p:spPr/>
        <p:txBody>
          <a:bodyPr/>
          <a:lstStyle/>
          <a:p>
            <a:fld id="{8A7A6979-0714-4377-B894-6BE4C2D6E202}" type="slidenum">
              <a:rPr lang="en-US" smtClean="0"/>
              <a:pPr/>
              <a:t>28</a:t>
            </a:fld>
            <a:endParaRPr lang="en-US" dirty="0"/>
          </a:p>
        </p:txBody>
      </p:sp>
      <p:graphicFrame>
        <p:nvGraphicFramePr>
          <p:cNvPr id="10" name="Table 11">
            <a:extLst>
              <a:ext uri="{FF2B5EF4-FFF2-40B4-BE49-F238E27FC236}">
                <a16:creationId xmlns:a16="http://schemas.microsoft.com/office/drawing/2014/main" id="{7BB5F75A-8A6E-0DB8-F83E-7AC1F3F742EB}"/>
              </a:ext>
            </a:extLst>
          </p:cNvPr>
          <p:cNvGraphicFramePr>
            <a:graphicFrameLocks noGrp="1"/>
          </p:cNvGraphicFramePr>
          <p:nvPr>
            <p:extLst>
              <p:ext uri="{D42A27DB-BD31-4B8C-83A1-F6EECF244321}">
                <p14:modId xmlns:p14="http://schemas.microsoft.com/office/powerpoint/2010/main" val="1709194222"/>
              </p:ext>
            </p:extLst>
          </p:nvPr>
        </p:nvGraphicFramePr>
        <p:xfrm>
          <a:off x="1600200" y="1450967"/>
          <a:ext cx="8128000" cy="741680"/>
        </p:xfrm>
        <a:graphic>
          <a:graphicData uri="http://schemas.openxmlformats.org/drawingml/2006/table">
            <a:tbl>
              <a:tblPr firstRow="1" bandRow="1">
                <a:tableStyleId>{21E4AEA4-8DFA-4A89-87EB-49C32662AFE0}</a:tableStyleId>
              </a:tblPr>
              <a:tblGrid>
                <a:gridCol w="2032000">
                  <a:extLst>
                    <a:ext uri="{9D8B030D-6E8A-4147-A177-3AD203B41FA5}">
                      <a16:colId xmlns:a16="http://schemas.microsoft.com/office/drawing/2014/main" val="2924116703"/>
                    </a:ext>
                  </a:extLst>
                </a:gridCol>
                <a:gridCol w="1581427">
                  <a:extLst>
                    <a:ext uri="{9D8B030D-6E8A-4147-A177-3AD203B41FA5}">
                      <a16:colId xmlns:a16="http://schemas.microsoft.com/office/drawing/2014/main" val="3189355987"/>
                    </a:ext>
                  </a:extLst>
                </a:gridCol>
                <a:gridCol w="2683565">
                  <a:extLst>
                    <a:ext uri="{9D8B030D-6E8A-4147-A177-3AD203B41FA5}">
                      <a16:colId xmlns:a16="http://schemas.microsoft.com/office/drawing/2014/main" val="366602537"/>
                    </a:ext>
                  </a:extLst>
                </a:gridCol>
                <a:gridCol w="1831008">
                  <a:extLst>
                    <a:ext uri="{9D8B030D-6E8A-4147-A177-3AD203B41FA5}">
                      <a16:colId xmlns:a16="http://schemas.microsoft.com/office/drawing/2014/main" val="3322997385"/>
                    </a:ext>
                  </a:extLst>
                </a:gridCol>
              </a:tblGrid>
              <a:tr h="370840">
                <a:tc>
                  <a:txBody>
                    <a:bodyPr/>
                    <a:lstStyle/>
                    <a:p>
                      <a:r>
                        <a:rPr lang="en-US" dirty="0">
                          <a:latin typeface="Baskerville" panose="02020502070401020303" pitchFamily="18" charset="0"/>
                          <a:ea typeface="Baskerville" panose="02020502070401020303" pitchFamily="18" charset="0"/>
                        </a:rPr>
                        <a:t>BEAUTY</a:t>
                      </a:r>
                    </a:p>
                  </a:txBody>
                  <a:tcPr/>
                </a:tc>
                <a:tc>
                  <a:txBody>
                    <a:bodyPr/>
                    <a:lstStyle/>
                    <a:p>
                      <a:r>
                        <a:rPr lang="en-US" dirty="0">
                          <a:latin typeface="Baskerville" panose="02020502070401020303" pitchFamily="18" charset="0"/>
                          <a:ea typeface="Baskerville" panose="02020502070401020303" pitchFamily="18" charset="0"/>
                        </a:rPr>
                        <a:t>FOOD</a:t>
                      </a:r>
                    </a:p>
                  </a:txBody>
                  <a:tcPr/>
                </a:tc>
                <a:tc>
                  <a:txBody>
                    <a:bodyPr/>
                    <a:lstStyle/>
                    <a:p>
                      <a:r>
                        <a:rPr lang="en-US" dirty="0">
                          <a:latin typeface="Baskerville" panose="02020502070401020303" pitchFamily="18" charset="0"/>
                          <a:ea typeface="Baskerville" panose="02020502070401020303" pitchFamily="18" charset="0"/>
                        </a:rPr>
                        <a:t>ENTERTAINMENT</a:t>
                      </a:r>
                    </a:p>
                  </a:txBody>
                  <a:tcPr/>
                </a:tc>
                <a:tc>
                  <a:txBody>
                    <a:bodyPr/>
                    <a:lstStyle/>
                    <a:p>
                      <a:r>
                        <a:rPr lang="en-US" dirty="0">
                          <a:latin typeface="Baskerville" panose="02020502070401020303" pitchFamily="18" charset="0"/>
                          <a:ea typeface="Baskerville" panose="02020502070401020303" pitchFamily="18" charset="0"/>
                        </a:rPr>
                        <a:t>SHOPPING</a:t>
                      </a:r>
                    </a:p>
                  </a:txBody>
                  <a:tcPr/>
                </a:tc>
                <a:extLst>
                  <a:ext uri="{0D108BD9-81ED-4DB2-BD59-A6C34878D82A}">
                    <a16:rowId xmlns:a16="http://schemas.microsoft.com/office/drawing/2014/main" val="2556033602"/>
                  </a:ext>
                </a:extLst>
              </a:tr>
              <a:tr h="370840">
                <a:tc>
                  <a:txBody>
                    <a:bodyPr/>
                    <a:lstStyle/>
                    <a:p>
                      <a:r>
                        <a:rPr lang="en-US" dirty="0">
                          <a:latin typeface="Baskerville" panose="02020502070401020303" pitchFamily="18" charset="0"/>
                          <a:ea typeface="Baskerville" panose="02020502070401020303" pitchFamily="18" charset="0"/>
                        </a:rPr>
                        <a:t>0.2580645</a:t>
                      </a:r>
                    </a:p>
                  </a:txBody>
                  <a:tcPr/>
                </a:tc>
                <a:tc>
                  <a:txBody>
                    <a:bodyPr/>
                    <a:lstStyle/>
                    <a:p>
                      <a:r>
                        <a:rPr lang="en-US" dirty="0">
                          <a:latin typeface="Baskerville" panose="02020502070401020303" pitchFamily="18" charset="0"/>
                          <a:ea typeface="Baskerville" panose="02020502070401020303" pitchFamily="18" charset="0"/>
                        </a:rPr>
                        <a:t>0.8451613</a:t>
                      </a:r>
                    </a:p>
                  </a:txBody>
                  <a:tcPr/>
                </a:tc>
                <a:tc>
                  <a:txBody>
                    <a:bodyPr/>
                    <a:lstStyle/>
                    <a:p>
                      <a:r>
                        <a:rPr lang="en-US" dirty="0">
                          <a:latin typeface="Baskerville" panose="02020502070401020303" pitchFamily="18" charset="0"/>
                          <a:ea typeface="Baskerville" panose="02020502070401020303" pitchFamily="18" charset="0"/>
                        </a:rPr>
                        <a:t>0.5548387</a:t>
                      </a:r>
                    </a:p>
                  </a:txBody>
                  <a:tcPr/>
                </a:tc>
                <a:tc>
                  <a:txBody>
                    <a:bodyPr/>
                    <a:lstStyle/>
                    <a:p>
                      <a:r>
                        <a:rPr lang="en-US" dirty="0">
                          <a:latin typeface="Baskerville" panose="02020502070401020303" pitchFamily="18" charset="0"/>
                          <a:ea typeface="Baskerville" panose="02020502070401020303" pitchFamily="18" charset="0"/>
                        </a:rPr>
                        <a:t>0.4516129</a:t>
                      </a:r>
                    </a:p>
                  </a:txBody>
                  <a:tcPr/>
                </a:tc>
                <a:extLst>
                  <a:ext uri="{0D108BD9-81ED-4DB2-BD59-A6C34878D82A}">
                    <a16:rowId xmlns:a16="http://schemas.microsoft.com/office/drawing/2014/main" val="1425210769"/>
                  </a:ext>
                </a:extLst>
              </a:tr>
            </a:tbl>
          </a:graphicData>
        </a:graphic>
      </p:graphicFrame>
      <p:sp>
        <p:nvSpPr>
          <p:cNvPr id="19" name="TextBox 18">
            <a:extLst>
              <a:ext uri="{FF2B5EF4-FFF2-40B4-BE49-F238E27FC236}">
                <a16:creationId xmlns:a16="http://schemas.microsoft.com/office/drawing/2014/main" id="{8E77FE13-2E23-DA29-2870-B4EA281B834A}"/>
              </a:ext>
            </a:extLst>
          </p:cNvPr>
          <p:cNvSpPr txBox="1"/>
          <p:nvPr/>
        </p:nvSpPr>
        <p:spPr>
          <a:xfrm>
            <a:off x="1644596" y="1081635"/>
            <a:ext cx="914400" cy="369332"/>
          </a:xfrm>
          <a:prstGeom prst="rect">
            <a:avLst/>
          </a:prstGeom>
          <a:noFill/>
        </p:spPr>
        <p:txBody>
          <a:bodyPr wrap="square" rtlCol="0">
            <a:spAutoFit/>
          </a:bodyPr>
          <a:lstStyle/>
          <a:p>
            <a:r>
              <a:rPr lang="en-US" dirty="0">
                <a:latin typeface="Baskerville" panose="02020502070401020303" pitchFamily="18" charset="0"/>
                <a:ea typeface="Baskerville" panose="02020502070401020303" pitchFamily="18" charset="0"/>
              </a:rPr>
              <a:t>2021</a:t>
            </a:r>
          </a:p>
        </p:txBody>
      </p:sp>
      <p:sp>
        <p:nvSpPr>
          <p:cNvPr id="22" name="TextBox 21">
            <a:extLst>
              <a:ext uri="{FF2B5EF4-FFF2-40B4-BE49-F238E27FC236}">
                <a16:creationId xmlns:a16="http://schemas.microsoft.com/office/drawing/2014/main" id="{6EB147CF-8A1F-BA1F-8541-2C3BA4504F6A}"/>
              </a:ext>
            </a:extLst>
          </p:cNvPr>
          <p:cNvSpPr txBox="1"/>
          <p:nvPr/>
        </p:nvSpPr>
        <p:spPr>
          <a:xfrm>
            <a:off x="580567" y="1823315"/>
            <a:ext cx="1097277" cy="369332"/>
          </a:xfrm>
          <a:prstGeom prst="rect">
            <a:avLst/>
          </a:prstGeom>
          <a:noFill/>
        </p:spPr>
        <p:txBody>
          <a:bodyPr wrap="square" rtlCol="0">
            <a:spAutoFit/>
          </a:bodyPr>
          <a:lstStyle/>
          <a:p>
            <a:r>
              <a:rPr lang="en-US" dirty="0">
                <a:latin typeface="Baskerville" panose="02020502070401020303" pitchFamily="18" charset="0"/>
                <a:ea typeface="Baskerville" panose="02020502070401020303" pitchFamily="18" charset="0"/>
              </a:rPr>
              <a:t>% Pref</a:t>
            </a:r>
          </a:p>
        </p:txBody>
      </p:sp>
      <p:grpSp>
        <p:nvGrpSpPr>
          <p:cNvPr id="18" name="Group 17">
            <a:extLst>
              <a:ext uri="{FF2B5EF4-FFF2-40B4-BE49-F238E27FC236}">
                <a16:creationId xmlns:a16="http://schemas.microsoft.com/office/drawing/2014/main" id="{0AE68F6B-BAA2-E492-D177-C5C2E48B2EA2}"/>
              </a:ext>
            </a:extLst>
          </p:cNvPr>
          <p:cNvGrpSpPr/>
          <p:nvPr/>
        </p:nvGrpSpPr>
        <p:grpSpPr>
          <a:xfrm>
            <a:off x="811920" y="3122134"/>
            <a:ext cx="2829381" cy="2027148"/>
            <a:chOff x="811920" y="3122134"/>
            <a:chExt cx="2829381" cy="2027148"/>
          </a:xfrm>
        </p:grpSpPr>
        <p:pic>
          <p:nvPicPr>
            <p:cNvPr id="4" name="Picture 3">
              <a:extLst>
                <a:ext uri="{FF2B5EF4-FFF2-40B4-BE49-F238E27FC236}">
                  <a16:creationId xmlns:a16="http://schemas.microsoft.com/office/drawing/2014/main" id="{AF9F5084-4912-B809-B2FF-48F2C66CEE08}"/>
                </a:ext>
              </a:extLst>
            </p:cNvPr>
            <p:cNvPicPr>
              <a:picLocks noChangeAspect="1"/>
            </p:cNvPicPr>
            <p:nvPr/>
          </p:nvPicPr>
          <p:blipFill>
            <a:blip r:embed="rId3"/>
            <a:stretch>
              <a:fillRect/>
            </a:stretch>
          </p:blipFill>
          <p:spPr>
            <a:xfrm>
              <a:off x="811920" y="3122134"/>
              <a:ext cx="2829381" cy="2027148"/>
            </a:xfrm>
            <a:prstGeom prst="rect">
              <a:avLst/>
            </a:prstGeom>
            <a:ln>
              <a:noFill/>
            </a:ln>
            <a:effectLst>
              <a:outerShdw blurRad="190500" algn="tl" rotWithShape="0">
                <a:srgbClr val="000000">
                  <a:alpha val="70000"/>
                </a:srgbClr>
              </a:outerShdw>
            </a:effectLst>
          </p:spPr>
        </p:pic>
        <p:sp>
          <p:nvSpPr>
            <p:cNvPr id="8" name="Rectangle 7">
              <a:extLst>
                <a:ext uri="{FF2B5EF4-FFF2-40B4-BE49-F238E27FC236}">
                  <a16:creationId xmlns:a16="http://schemas.microsoft.com/office/drawing/2014/main" id="{9CEC8B9D-26E9-4EB6-9553-E2D23615901E}"/>
                </a:ext>
              </a:extLst>
            </p:cNvPr>
            <p:cNvSpPr/>
            <p:nvPr/>
          </p:nvSpPr>
          <p:spPr>
            <a:xfrm>
              <a:off x="1019127" y="4795165"/>
              <a:ext cx="2462203" cy="266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Baskerville" panose="02020502070401020303"/>
                </a:rPr>
                <a:t>Fairness (Variance)</a:t>
              </a:r>
            </a:p>
          </p:txBody>
        </p:sp>
        <p:sp>
          <p:nvSpPr>
            <p:cNvPr id="9" name="Rectangle 8">
              <a:extLst>
                <a:ext uri="{FF2B5EF4-FFF2-40B4-BE49-F238E27FC236}">
                  <a16:creationId xmlns:a16="http://schemas.microsoft.com/office/drawing/2014/main" id="{DB9BA399-E63A-7E46-471F-59376148D9CB}"/>
                </a:ext>
              </a:extLst>
            </p:cNvPr>
            <p:cNvSpPr/>
            <p:nvPr/>
          </p:nvSpPr>
          <p:spPr>
            <a:xfrm rot="16200000">
              <a:off x="151283" y="3960088"/>
              <a:ext cx="1652187" cy="3283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Baskerville" panose="02020502070401020303"/>
                </a:rPr>
                <a:t>Efficiency (Sum Act)</a:t>
              </a:r>
            </a:p>
          </p:txBody>
        </p:sp>
      </p:grpSp>
      <p:grpSp>
        <p:nvGrpSpPr>
          <p:cNvPr id="20" name="Group 19">
            <a:extLst>
              <a:ext uri="{FF2B5EF4-FFF2-40B4-BE49-F238E27FC236}">
                <a16:creationId xmlns:a16="http://schemas.microsoft.com/office/drawing/2014/main" id="{F259E3B5-3124-47B4-B672-DF590D31DFE9}"/>
              </a:ext>
            </a:extLst>
          </p:cNvPr>
          <p:cNvGrpSpPr/>
          <p:nvPr/>
        </p:nvGrpSpPr>
        <p:grpSpPr>
          <a:xfrm>
            <a:off x="4491018" y="3123957"/>
            <a:ext cx="2829377" cy="2027145"/>
            <a:chOff x="4491018" y="3123957"/>
            <a:chExt cx="2829377" cy="2027145"/>
          </a:xfrm>
        </p:grpSpPr>
        <p:pic>
          <p:nvPicPr>
            <p:cNvPr id="6" name="Picture 5">
              <a:extLst>
                <a:ext uri="{FF2B5EF4-FFF2-40B4-BE49-F238E27FC236}">
                  <a16:creationId xmlns:a16="http://schemas.microsoft.com/office/drawing/2014/main" id="{2AF55B80-60BB-BD7F-C080-1D64899EAA45}"/>
                </a:ext>
              </a:extLst>
            </p:cNvPr>
            <p:cNvPicPr>
              <a:picLocks noChangeAspect="1"/>
            </p:cNvPicPr>
            <p:nvPr/>
          </p:nvPicPr>
          <p:blipFill>
            <a:blip r:embed="rId4"/>
            <a:stretch>
              <a:fillRect/>
            </a:stretch>
          </p:blipFill>
          <p:spPr>
            <a:xfrm>
              <a:off x="4491018" y="3123957"/>
              <a:ext cx="2829377" cy="2027145"/>
            </a:xfrm>
            <a:prstGeom prst="rect">
              <a:avLst/>
            </a:prstGeom>
            <a:ln>
              <a:noFill/>
            </a:ln>
            <a:effectLst>
              <a:outerShdw blurRad="190500" algn="tl" rotWithShape="0">
                <a:srgbClr val="000000">
                  <a:alpha val="70000"/>
                </a:srgbClr>
              </a:outerShdw>
            </a:effectLst>
          </p:spPr>
        </p:pic>
        <p:sp>
          <p:nvSpPr>
            <p:cNvPr id="11" name="Rectangle 10">
              <a:extLst>
                <a:ext uri="{FF2B5EF4-FFF2-40B4-BE49-F238E27FC236}">
                  <a16:creationId xmlns:a16="http://schemas.microsoft.com/office/drawing/2014/main" id="{37671C5F-DC81-4A30-561E-0830081CB389}"/>
                </a:ext>
              </a:extLst>
            </p:cNvPr>
            <p:cNvSpPr/>
            <p:nvPr/>
          </p:nvSpPr>
          <p:spPr>
            <a:xfrm rot="16200000">
              <a:off x="3834029" y="3971557"/>
              <a:ext cx="1652187" cy="3283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Baskerville" panose="02020502070401020303"/>
                </a:rPr>
                <a:t>Efficiency (Sum Socials)</a:t>
              </a:r>
            </a:p>
          </p:txBody>
        </p:sp>
        <p:sp>
          <p:nvSpPr>
            <p:cNvPr id="12" name="Rectangle 11">
              <a:extLst>
                <a:ext uri="{FF2B5EF4-FFF2-40B4-BE49-F238E27FC236}">
                  <a16:creationId xmlns:a16="http://schemas.microsoft.com/office/drawing/2014/main" id="{4DDBEA8D-32FF-4A57-E34E-4BC3E475581B}"/>
                </a:ext>
              </a:extLst>
            </p:cNvPr>
            <p:cNvSpPr/>
            <p:nvPr/>
          </p:nvSpPr>
          <p:spPr>
            <a:xfrm>
              <a:off x="4822969" y="4805967"/>
              <a:ext cx="2334084" cy="341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Baskerville" panose="02020502070401020303"/>
                </a:rPr>
                <a:t>User count</a:t>
              </a:r>
            </a:p>
          </p:txBody>
        </p:sp>
      </p:grpSp>
      <p:grpSp>
        <p:nvGrpSpPr>
          <p:cNvPr id="21" name="Group 20">
            <a:extLst>
              <a:ext uri="{FF2B5EF4-FFF2-40B4-BE49-F238E27FC236}">
                <a16:creationId xmlns:a16="http://schemas.microsoft.com/office/drawing/2014/main" id="{FC6DD501-9724-8FD9-2CBD-654D3783E830}"/>
              </a:ext>
            </a:extLst>
          </p:cNvPr>
          <p:cNvGrpSpPr/>
          <p:nvPr/>
        </p:nvGrpSpPr>
        <p:grpSpPr>
          <a:xfrm>
            <a:off x="8172658" y="3146220"/>
            <a:ext cx="2829381" cy="2027148"/>
            <a:chOff x="8172658" y="3146220"/>
            <a:chExt cx="2829381" cy="2027148"/>
          </a:xfrm>
        </p:grpSpPr>
        <p:pic>
          <p:nvPicPr>
            <p:cNvPr id="7" name="Picture 6">
              <a:extLst>
                <a:ext uri="{FF2B5EF4-FFF2-40B4-BE49-F238E27FC236}">
                  <a16:creationId xmlns:a16="http://schemas.microsoft.com/office/drawing/2014/main" id="{7A0C553F-35BE-CB13-FB3E-19BD72DB1634}"/>
                </a:ext>
              </a:extLst>
            </p:cNvPr>
            <p:cNvPicPr>
              <a:picLocks noChangeAspect="1"/>
            </p:cNvPicPr>
            <p:nvPr/>
          </p:nvPicPr>
          <p:blipFill>
            <a:blip r:embed="rId5"/>
            <a:stretch>
              <a:fillRect/>
            </a:stretch>
          </p:blipFill>
          <p:spPr>
            <a:xfrm>
              <a:off x="8172658" y="3146220"/>
              <a:ext cx="2829381" cy="2027148"/>
            </a:xfrm>
            <a:prstGeom prst="rect">
              <a:avLst/>
            </a:prstGeom>
            <a:ln>
              <a:noFill/>
            </a:ln>
            <a:effectLst>
              <a:outerShdw blurRad="190500" algn="tl" rotWithShape="0">
                <a:srgbClr val="000000">
                  <a:alpha val="70000"/>
                </a:srgbClr>
              </a:outerShdw>
            </a:effectLst>
          </p:spPr>
        </p:pic>
        <p:sp>
          <p:nvSpPr>
            <p:cNvPr id="13" name="Rectangle 12">
              <a:extLst>
                <a:ext uri="{FF2B5EF4-FFF2-40B4-BE49-F238E27FC236}">
                  <a16:creationId xmlns:a16="http://schemas.microsoft.com/office/drawing/2014/main" id="{A66E44B9-C6BF-C1DB-832A-A437DFF80BE3}"/>
                </a:ext>
              </a:extLst>
            </p:cNvPr>
            <p:cNvSpPr/>
            <p:nvPr/>
          </p:nvSpPr>
          <p:spPr>
            <a:xfrm>
              <a:off x="8383896" y="4838287"/>
              <a:ext cx="2462203" cy="266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Baskerville" panose="02020502070401020303"/>
                </a:rPr>
                <a:t>User count</a:t>
              </a:r>
            </a:p>
          </p:txBody>
        </p:sp>
        <p:sp>
          <p:nvSpPr>
            <p:cNvPr id="17" name="Rectangle 16">
              <a:extLst>
                <a:ext uri="{FF2B5EF4-FFF2-40B4-BE49-F238E27FC236}">
                  <a16:creationId xmlns:a16="http://schemas.microsoft.com/office/drawing/2014/main" id="{D8FBE8C6-C240-DB16-D0E1-AB2948AE8F8B}"/>
                </a:ext>
              </a:extLst>
            </p:cNvPr>
            <p:cNvSpPr/>
            <p:nvPr/>
          </p:nvSpPr>
          <p:spPr>
            <a:xfrm rot="16200000">
              <a:off x="7517775" y="3979363"/>
              <a:ext cx="1652187" cy="3283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Baskerville" panose="02020502070401020303"/>
                </a:rPr>
                <a:t>Fairness (Variance)</a:t>
              </a:r>
            </a:p>
          </p:txBody>
        </p:sp>
      </p:grpSp>
      <p:sp>
        <p:nvSpPr>
          <p:cNvPr id="40" name="TextBox 39">
            <a:extLst>
              <a:ext uri="{FF2B5EF4-FFF2-40B4-BE49-F238E27FC236}">
                <a16:creationId xmlns:a16="http://schemas.microsoft.com/office/drawing/2014/main" id="{7915ABEC-1474-732F-64D1-218C4A633E9D}"/>
              </a:ext>
            </a:extLst>
          </p:cNvPr>
          <p:cNvSpPr txBox="1"/>
          <p:nvPr/>
        </p:nvSpPr>
        <p:spPr>
          <a:xfrm>
            <a:off x="671775" y="5378311"/>
            <a:ext cx="5197379" cy="646331"/>
          </a:xfrm>
          <a:prstGeom prst="rect">
            <a:avLst/>
          </a:prstGeom>
          <a:noFill/>
        </p:spPr>
        <p:txBody>
          <a:bodyPr wrap="square">
            <a:spAutoFit/>
          </a:bodyPr>
          <a:lstStyle/>
          <a:p>
            <a:pPr>
              <a:spcAft>
                <a:spcPts val="600"/>
              </a:spcAft>
            </a:pPr>
            <a:r>
              <a:rPr lang="en-US" b="1" dirty="0">
                <a:latin typeface="Baskerville" panose="02020502070401020303" pitchFamily="18" charset="0"/>
                <a:ea typeface="Baskerville" panose="02020502070401020303" pitchFamily="18" charset="0"/>
              </a:rPr>
              <a:t>Theory</a:t>
            </a:r>
            <a:r>
              <a:rPr lang="en-US" dirty="0">
                <a:latin typeface="Baskerville" panose="02020502070401020303" pitchFamily="18" charset="0"/>
                <a:ea typeface="Baskerville" panose="02020502070401020303" pitchFamily="18" charset="0"/>
              </a:rPr>
              <a:t>: A 50/50 Flip will be a little live somewhere between the purely efficient and purely fair algorithms </a:t>
            </a:r>
          </a:p>
        </p:txBody>
      </p:sp>
      <p:sp>
        <p:nvSpPr>
          <p:cNvPr id="42" name="TextBox 41">
            <a:extLst>
              <a:ext uri="{FF2B5EF4-FFF2-40B4-BE49-F238E27FC236}">
                <a16:creationId xmlns:a16="http://schemas.microsoft.com/office/drawing/2014/main" id="{B40FDF34-D197-8CE8-4A34-65194E3501B1}"/>
              </a:ext>
            </a:extLst>
          </p:cNvPr>
          <p:cNvSpPr txBox="1"/>
          <p:nvPr/>
        </p:nvSpPr>
        <p:spPr>
          <a:xfrm>
            <a:off x="5952999" y="5363423"/>
            <a:ext cx="5144364" cy="646331"/>
          </a:xfrm>
          <a:prstGeom prst="rect">
            <a:avLst/>
          </a:prstGeom>
          <a:noFill/>
        </p:spPr>
        <p:txBody>
          <a:bodyPr wrap="square">
            <a:spAutoFit/>
          </a:bodyPr>
          <a:lstStyle/>
          <a:p>
            <a:pPr>
              <a:spcAft>
                <a:spcPts val="600"/>
              </a:spcAft>
            </a:pPr>
            <a:r>
              <a:rPr lang="en-US" b="1" dirty="0">
                <a:latin typeface="Baskerville" panose="02020502070401020303" pitchFamily="18" charset="0"/>
                <a:ea typeface="Baskerville" panose="02020502070401020303" pitchFamily="18" charset="0"/>
              </a:rPr>
              <a:t>Practice: </a:t>
            </a:r>
            <a:r>
              <a:rPr lang="en-US" dirty="0">
                <a:latin typeface="Baskerville" panose="02020502070401020303" pitchFamily="18" charset="0"/>
                <a:ea typeface="Baskerville" panose="02020502070401020303" pitchFamily="18" charset="0"/>
              </a:rPr>
              <a:t>A little less efficient, but basically as fair as the fully fair algorithm!</a:t>
            </a:r>
            <a:endParaRPr lang="en-US" b="1" dirty="0">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13508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7277D46-7D76-F44B-A09E-B9910EBCD56F}"/>
              </a:ext>
            </a:extLst>
          </p:cNvPr>
          <p:cNvCxnSpPr>
            <a:cxnSpLocks/>
          </p:cNvCxnSpPr>
          <p:nvPr/>
        </p:nvCxnSpPr>
        <p:spPr>
          <a:xfrm>
            <a:off x="11728606" y="228600"/>
            <a:ext cx="0" cy="64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3DE43DC-FE87-B449-98CE-234D7B333E53}"/>
              </a:ext>
            </a:extLst>
          </p:cNvPr>
          <p:cNvCxnSpPr>
            <a:cxnSpLocks/>
          </p:cNvCxnSpPr>
          <p:nvPr/>
        </p:nvCxnSpPr>
        <p:spPr>
          <a:xfrm flipH="1">
            <a:off x="231371" y="6403571"/>
            <a:ext cx="1172925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0D05B0A-64C7-7141-855E-0640852DF730}"/>
              </a:ext>
            </a:extLst>
          </p:cNvPr>
          <p:cNvSpPr txBox="1"/>
          <p:nvPr/>
        </p:nvSpPr>
        <p:spPr>
          <a:xfrm>
            <a:off x="463393" y="454428"/>
            <a:ext cx="11198007" cy="461665"/>
          </a:xfrm>
          <a:prstGeom prst="rect">
            <a:avLst/>
          </a:prstGeom>
          <a:noFill/>
        </p:spPr>
        <p:txBody>
          <a:bodyPr wrap="square" rtlCol="0" anchor="ctr">
            <a:spAutoFit/>
          </a:bodyPr>
          <a:lstStyle/>
          <a:p>
            <a:r>
              <a:rPr lang="en-US" sz="2400" dirty="0">
                <a:latin typeface="Baskerville" panose="02020502070401020303" pitchFamily="18" charset="0"/>
                <a:ea typeface="Baskerville" panose="02020502070401020303" pitchFamily="18" charset="0"/>
              </a:rPr>
              <a:t>Conclusions and Future Plans</a:t>
            </a:r>
          </a:p>
        </p:txBody>
      </p:sp>
      <p:sp>
        <p:nvSpPr>
          <p:cNvPr id="8" name="TextBox 7">
            <a:extLst>
              <a:ext uri="{FF2B5EF4-FFF2-40B4-BE49-F238E27FC236}">
                <a16:creationId xmlns:a16="http://schemas.microsoft.com/office/drawing/2014/main" id="{99BCB853-F2EA-8544-965B-0EFB58782481}"/>
              </a:ext>
            </a:extLst>
          </p:cNvPr>
          <p:cNvSpPr txBox="1"/>
          <p:nvPr/>
        </p:nvSpPr>
        <p:spPr>
          <a:xfrm>
            <a:off x="6624928" y="1208735"/>
            <a:ext cx="4539466" cy="2616101"/>
          </a:xfrm>
          <a:prstGeom prst="rect">
            <a:avLst/>
          </a:prstGeom>
          <a:noFill/>
        </p:spPr>
        <p:txBody>
          <a:bodyPr wrap="square" rtlCol="0">
            <a:spAutoFit/>
          </a:bodyPr>
          <a:lstStyle/>
          <a:p>
            <a:pPr>
              <a:spcAft>
                <a:spcPts val="600"/>
              </a:spcAft>
            </a:pPr>
            <a:r>
              <a:rPr lang="en-US" b="1" dirty="0">
                <a:latin typeface="Baskerville" panose="02020502070401020303" pitchFamily="18" charset="0"/>
                <a:ea typeface="Baskerville" panose="02020502070401020303" pitchFamily="18" charset="0"/>
              </a:rPr>
              <a:t>Future Plans</a:t>
            </a:r>
          </a:p>
          <a:p>
            <a:pPr marL="285750" indent="-285750">
              <a:spcAft>
                <a:spcPts val="600"/>
              </a:spcAft>
              <a:buFont typeface="Arial" panose="020B0604020202020204" pitchFamily="34" charset="0"/>
              <a:buChar char="•"/>
            </a:pPr>
            <a:r>
              <a:rPr lang="en-US" dirty="0">
                <a:latin typeface="Baskerville" panose="02020502070401020303" pitchFamily="18" charset="0"/>
                <a:ea typeface="Baskerville" panose="02020502070401020303" pitchFamily="18" charset="0"/>
              </a:rPr>
              <a:t>412 Connect Platform is being open-sourced to be re-purposed as an activity for other student groups to run.</a:t>
            </a:r>
          </a:p>
          <a:p>
            <a:pPr marL="285750" indent="-285750">
              <a:spcAft>
                <a:spcPts val="600"/>
              </a:spcAft>
              <a:buFont typeface="Arial" panose="020B0604020202020204" pitchFamily="34" charset="0"/>
              <a:buChar char="•"/>
            </a:pPr>
            <a:r>
              <a:rPr lang="en-US" dirty="0">
                <a:latin typeface="Baskerville" panose="02020502070401020303" pitchFamily="18" charset="0"/>
                <a:ea typeface="Baskerville" panose="02020502070401020303" pitchFamily="18" charset="0"/>
              </a:rPr>
              <a:t>CUNY students are planning to run a version in the Fall</a:t>
            </a:r>
          </a:p>
          <a:p>
            <a:pPr marL="285750" indent="-285750">
              <a:spcAft>
                <a:spcPts val="600"/>
              </a:spcAft>
              <a:buFont typeface="Arial" panose="020B0604020202020204" pitchFamily="34" charset="0"/>
              <a:buChar char="•"/>
            </a:pPr>
            <a:r>
              <a:rPr lang="en-US" dirty="0">
                <a:latin typeface="Baskerville" panose="02020502070401020303" pitchFamily="18" charset="0"/>
                <a:ea typeface="Baskerville" panose="02020502070401020303" pitchFamily="18" charset="0"/>
              </a:rPr>
              <a:t>Hopefully, many more</a:t>
            </a:r>
          </a:p>
          <a:p>
            <a:pPr marL="285750" indent="-285750">
              <a:spcAft>
                <a:spcPts val="600"/>
              </a:spcAft>
              <a:buFont typeface="Arial" panose="020B0604020202020204" pitchFamily="34" charset="0"/>
              <a:buChar char="•"/>
            </a:pPr>
            <a:r>
              <a:rPr lang="en-US" dirty="0">
                <a:latin typeface="Baskerville" panose="02020502070401020303" pitchFamily="18" charset="0"/>
                <a:ea typeface="Baskerville" panose="02020502070401020303" pitchFamily="18" charset="0"/>
              </a:rPr>
              <a:t>Finally submit the journal version</a:t>
            </a:r>
          </a:p>
        </p:txBody>
      </p:sp>
      <p:sp>
        <p:nvSpPr>
          <p:cNvPr id="2" name="Footer Placeholder 1">
            <a:extLst>
              <a:ext uri="{FF2B5EF4-FFF2-40B4-BE49-F238E27FC236}">
                <a16:creationId xmlns:a16="http://schemas.microsoft.com/office/drawing/2014/main" id="{4E882EB0-0D54-480F-A7CE-57EE08511969}"/>
              </a:ext>
            </a:extLst>
          </p:cNvPr>
          <p:cNvSpPr>
            <a:spLocks noGrp="1"/>
          </p:cNvSpPr>
          <p:nvPr>
            <p:ph type="ftr" sz="quarter" idx="11"/>
          </p:nvPr>
        </p:nvSpPr>
        <p:spPr/>
        <p:txBody>
          <a:bodyPr/>
          <a:lstStyle/>
          <a:p>
            <a:r>
              <a:rPr lang="en-US"/>
              <a:t>YinzOR 2023</a:t>
            </a:r>
            <a:endParaRPr lang="en-US" dirty="0"/>
          </a:p>
        </p:txBody>
      </p:sp>
      <p:sp>
        <p:nvSpPr>
          <p:cNvPr id="4" name="Slide Number Placeholder 3">
            <a:extLst>
              <a:ext uri="{FF2B5EF4-FFF2-40B4-BE49-F238E27FC236}">
                <a16:creationId xmlns:a16="http://schemas.microsoft.com/office/drawing/2014/main" id="{741FD9E5-BCC9-4E24-ADB1-8E1D7063ED6E}"/>
              </a:ext>
            </a:extLst>
          </p:cNvPr>
          <p:cNvSpPr>
            <a:spLocks noGrp="1"/>
          </p:cNvSpPr>
          <p:nvPr>
            <p:ph type="sldNum" sz="quarter" idx="12"/>
          </p:nvPr>
        </p:nvSpPr>
        <p:spPr/>
        <p:txBody>
          <a:bodyPr/>
          <a:lstStyle/>
          <a:p>
            <a:fld id="{8A7A6979-0714-4377-B894-6BE4C2D6E202}" type="slidenum">
              <a:rPr lang="en-US" smtClean="0"/>
              <a:pPr/>
              <a:t>29</a:t>
            </a:fld>
            <a:endParaRPr lang="en-US" dirty="0"/>
          </a:p>
        </p:txBody>
      </p:sp>
      <p:sp>
        <p:nvSpPr>
          <p:cNvPr id="10" name="Rectangle 9">
            <a:extLst>
              <a:ext uri="{FF2B5EF4-FFF2-40B4-BE49-F238E27FC236}">
                <a16:creationId xmlns:a16="http://schemas.microsoft.com/office/drawing/2014/main" id="{F2677B10-5C23-43CF-BAC6-BE285F650928}"/>
              </a:ext>
            </a:extLst>
          </p:cNvPr>
          <p:cNvSpPr/>
          <p:nvPr/>
        </p:nvSpPr>
        <p:spPr>
          <a:xfrm>
            <a:off x="773160" y="1208735"/>
            <a:ext cx="5569662" cy="4247317"/>
          </a:xfrm>
          <a:prstGeom prst="rect">
            <a:avLst/>
          </a:prstGeom>
        </p:spPr>
        <p:txBody>
          <a:bodyPr wrap="square">
            <a:spAutoFit/>
          </a:bodyPr>
          <a:lstStyle/>
          <a:p>
            <a:r>
              <a:rPr lang="en-US" altLang="zh-CN" b="1" dirty="0">
                <a:latin typeface="Baskerville"/>
              </a:rPr>
              <a:t>We build a platform to bridge gaps between students and local Black owned businesses</a:t>
            </a:r>
          </a:p>
          <a:p>
            <a:pPr marL="342900" indent="-342900">
              <a:buBlip>
                <a:blip r:embed="rId3"/>
              </a:buBlip>
            </a:pPr>
            <a:r>
              <a:rPr lang="en-US" dirty="0">
                <a:solidFill>
                  <a:schemeClr val="tx2"/>
                </a:solidFill>
                <a:latin typeface="Baskerville"/>
              </a:rPr>
              <a:t> We propose a novel model for the linking of university students to local Black-owned</a:t>
            </a:r>
          </a:p>
          <a:p>
            <a:pPr marL="342900" indent="-342900">
              <a:buBlip>
                <a:blip r:embed="rId3"/>
              </a:buBlip>
            </a:pPr>
            <a:endParaRPr lang="en-US" dirty="0">
              <a:solidFill>
                <a:schemeClr val="tx2"/>
              </a:solidFill>
              <a:latin typeface="Baskerville"/>
            </a:endParaRPr>
          </a:p>
          <a:p>
            <a:r>
              <a:rPr lang="en-US" altLang="zh-CN" b="1" dirty="0">
                <a:latin typeface="Baskerville"/>
              </a:rPr>
              <a:t>We design an incentive system and recommendation system to power the site</a:t>
            </a:r>
          </a:p>
          <a:p>
            <a:pPr marL="342900" indent="-342900">
              <a:buBlip>
                <a:blip r:embed="rId3"/>
              </a:buBlip>
            </a:pPr>
            <a:r>
              <a:rPr lang="en-US" dirty="0">
                <a:solidFill>
                  <a:schemeClr val="tx2"/>
                </a:solidFill>
                <a:latin typeface="Baskerville"/>
              </a:rPr>
              <a:t>We describe simple approaches to badge design and content recommendation that are tailored to our application.</a:t>
            </a:r>
          </a:p>
          <a:p>
            <a:pPr marL="342900" indent="-342900">
              <a:buBlip>
                <a:blip r:embed="rId3"/>
              </a:buBlip>
            </a:pPr>
            <a:endParaRPr lang="en-US" dirty="0">
              <a:solidFill>
                <a:schemeClr val="tx2"/>
              </a:solidFill>
              <a:latin typeface="Baskerville"/>
            </a:endParaRPr>
          </a:p>
          <a:p>
            <a:r>
              <a:rPr lang="en-US" altLang="zh-CN" b="1" dirty="0">
                <a:latin typeface="Baskerville"/>
              </a:rPr>
              <a:t>We looked back in data at how the site performed</a:t>
            </a:r>
          </a:p>
          <a:p>
            <a:pPr marL="342900" indent="-342900">
              <a:buBlip>
                <a:blip r:embed="rId3"/>
              </a:buBlip>
            </a:pPr>
            <a:r>
              <a:rPr lang="en-US" dirty="0">
                <a:solidFill>
                  <a:schemeClr val="tx2"/>
                </a:solidFill>
                <a:latin typeface="Baskerville"/>
              </a:rPr>
              <a:t>Some things seem to work well. Badges don’t work as we expected but end up in the right place?</a:t>
            </a:r>
          </a:p>
          <a:p>
            <a:pPr marL="342900" indent="-342900">
              <a:buBlip>
                <a:blip r:embed="rId3"/>
              </a:buBlip>
            </a:pPr>
            <a:endParaRPr lang="en-US" dirty="0">
              <a:solidFill>
                <a:schemeClr val="tx2"/>
              </a:solidFill>
              <a:latin typeface="Baskerville"/>
            </a:endParaRPr>
          </a:p>
        </p:txBody>
      </p:sp>
    </p:spTree>
    <p:extLst>
      <p:ext uri="{BB962C8B-B14F-4D97-AF65-F5344CB8AC3E}">
        <p14:creationId xmlns:p14="http://schemas.microsoft.com/office/powerpoint/2010/main" val="328575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7277D46-7D76-F44B-A09E-B9910EBCD56F}"/>
              </a:ext>
            </a:extLst>
          </p:cNvPr>
          <p:cNvCxnSpPr>
            <a:cxnSpLocks/>
          </p:cNvCxnSpPr>
          <p:nvPr/>
        </p:nvCxnSpPr>
        <p:spPr>
          <a:xfrm>
            <a:off x="11728606" y="228600"/>
            <a:ext cx="0" cy="64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3DE43DC-FE87-B449-98CE-234D7B333E53}"/>
              </a:ext>
            </a:extLst>
          </p:cNvPr>
          <p:cNvCxnSpPr>
            <a:cxnSpLocks/>
          </p:cNvCxnSpPr>
          <p:nvPr/>
        </p:nvCxnSpPr>
        <p:spPr>
          <a:xfrm flipH="1">
            <a:off x="231371" y="6403571"/>
            <a:ext cx="1172925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0D05B0A-64C7-7141-855E-0640852DF730}"/>
              </a:ext>
            </a:extLst>
          </p:cNvPr>
          <p:cNvSpPr txBox="1"/>
          <p:nvPr/>
        </p:nvSpPr>
        <p:spPr>
          <a:xfrm>
            <a:off x="463393" y="454428"/>
            <a:ext cx="11198007" cy="461665"/>
          </a:xfrm>
          <a:prstGeom prst="rect">
            <a:avLst/>
          </a:prstGeom>
          <a:noFill/>
        </p:spPr>
        <p:txBody>
          <a:bodyPr wrap="square" rtlCol="0" anchor="ctr">
            <a:spAutoFit/>
          </a:bodyPr>
          <a:lstStyle/>
          <a:p>
            <a:r>
              <a:rPr lang="en-US" sz="2400" dirty="0">
                <a:latin typeface="Baskerville" panose="02020502070401020303" pitchFamily="18" charset="0"/>
                <a:ea typeface="Baskerville" panose="02020502070401020303" pitchFamily="18" charset="0"/>
              </a:rPr>
              <a:t>Pittsburgh, Black-Owned Businesses, and COVID-19</a:t>
            </a:r>
          </a:p>
        </p:txBody>
      </p:sp>
      <p:sp>
        <p:nvSpPr>
          <p:cNvPr id="7" name="TextBox 6">
            <a:extLst>
              <a:ext uri="{FF2B5EF4-FFF2-40B4-BE49-F238E27FC236}">
                <a16:creationId xmlns:a16="http://schemas.microsoft.com/office/drawing/2014/main" id="{5639FCE3-CB7F-6A4F-A538-11D3F0BAA79F}"/>
              </a:ext>
            </a:extLst>
          </p:cNvPr>
          <p:cNvSpPr txBox="1"/>
          <p:nvPr/>
        </p:nvSpPr>
        <p:spPr>
          <a:xfrm>
            <a:off x="686669" y="1310440"/>
            <a:ext cx="4751906" cy="3744615"/>
          </a:xfrm>
          <a:prstGeom prst="rect">
            <a:avLst/>
          </a:prstGeom>
          <a:noFill/>
        </p:spPr>
        <p:txBody>
          <a:bodyPr wrap="square" rtlCol="0">
            <a:spAutoFit/>
          </a:bodyPr>
          <a:lstStyle/>
          <a:p>
            <a:pPr>
              <a:spcAft>
                <a:spcPts val="600"/>
              </a:spcAft>
            </a:pPr>
            <a:endParaRPr lang="en-US" sz="1600" dirty="0">
              <a:latin typeface="Baskerville" panose="02020502070401020303" pitchFamily="18" charset="0"/>
              <a:ea typeface="Baskerville" panose="02020502070401020303" pitchFamily="18" charset="0"/>
            </a:endParaRPr>
          </a:p>
          <a:p>
            <a:pPr marL="285750" indent="-285750">
              <a:spcAft>
                <a:spcPts val="600"/>
              </a:spcAft>
              <a:buFont typeface="Arial" panose="020B0604020202020204" pitchFamily="34" charset="0"/>
              <a:buChar char="•"/>
            </a:pPr>
            <a:r>
              <a:rPr lang="en-US" sz="1600" dirty="0">
                <a:latin typeface="Baskerville" panose="02020502070401020303" pitchFamily="18" charset="0"/>
                <a:ea typeface="Baskerville" panose="02020502070401020303" pitchFamily="18" charset="0"/>
              </a:rPr>
              <a:t>Right is a map of neighborhood designations for mortgage appraisal from the 1930s</a:t>
            </a:r>
            <a:r>
              <a:rPr lang="en-US" sz="1600" baseline="30000" dirty="0">
                <a:latin typeface="Baskerville" panose="02020502070401020303" pitchFamily="18" charset="0"/>
                <a:ea typeface="Baskerville" panose="02020502070401020303" pitchFamily="18" charset="0"/>
              </a:rPr>
              <a:t>[2]</a:t>
            </a:r>
          </a:p>
          <a:p>
            <a:pPr marL="742950" lvl="1" indent="-285750">
              <a:spcAft>
                <a:spcPts val="600"/>
              </a:spcAft>
              <a:buFont typeface="Arial" panose="020B0604020202020204" pitchFamily="34" charset="0"/>
              <a:buChar char="•"/>
            </a:pPr>
            <a:r>
              <a:rPr lang="en-US" sz="1600" dirty="0">
                <a:latin typeface="Baskerville" panose="02020502070401020303" pitchFamily="18" charset="0"/>
                <a:ea typeface="Baskerville" panose="02020502070401020303" pitchFamily="18" charset="0"/>
              </a:rPr>
              <a:t>Privately used for lending decisions</a:t>
            </a:r>
          </a:p>
          <a:p>
            <a:pPr marL="285750" indent="-285750">
              <a:spcAft>
                <a:spcPts val="600"/>
              </a:spcAft>
              <a:buFont typeface="Arial" panose="020B0604020202020204" pitchFamily="34" charset="0"/>
              <a:buChar char="•"/>
            </a:pPr>
            <a:endParaRPr lang="en-US" sz="1600" dirty="0">
              <a:latin typeface="Baskerville" panose="02020502070401020303" pitchFamily="18" charset="0"/>
              <a:ea typeface="Baskerville" panose="02020502070401020303" pitchFamily="18" charset="0"/>
            </a:endParaRPr>
          </a:p>
          <a:p>
            <a:pPr marL="285750" indent="-285750">
              <a:spcAft>
                <a:spcPts val="600"/>
              </a:spcAft>
              <a:buFont typeface="Arial" panose="020B0604020202020204" pitchFamily="34" charset="0"/>
              <a:buChar char="•"/>
            </a:pPr>
            <a:r>
              <a:rPr lang="en-US" sz="1600" dirty="0">
                <a:latin typeface="Baskerville" panose="02020502070401020303" pitchFamily="18" charset="0"/>
                <a:ea typeface="Baskerville" panose="02020502070401020303" pitchFamily="18" charset="0"/>
              </a:rPr>
              <a:t>Historically black neighborhoods are geographically separated from high value neighborhoods</a:t>
            </a:r>
            <a:r>
              <a:rPr lang="en-US" sz="1600" baseline="30000" dirty="0">
                <a:latin typeface="Baskerville" panose="02020502070401020303" pitchFamily="18" charset="0"/>
                <a:ea typeface="Baskerville" panose="02020502070401020303" pitchFamily="18" charset="0"/>
              </a:rPr>
              <a:t>[2]</a:t>
            </a:r>
            <a:endParaRPr lang="en-US" sz="1600" dirty="0">
              <a:latin typeface="Baskerville" panose="02020502070401020303" pitchFamily="18" charset="0"/>
              <a:ea typeface="Baskerville" panose="02020502070401020303" pitchFamily="18" charset="0"/>
            </a:endParaRPr>
          </a:p>
          <a:p>
            <a:pPr marL="285750" indent="-285750">
              <a:spcAft>
                <a:spcPts val="600"/>
              </a:spcAft>
              <a:buFont typeface="Arial" panose="020B0604020202020204" pitchFamily="34" charset="0"/>
              <a:buChar char="•"/>
            </a:pPr>
            <a:endParaRPr lang="en-US" sz="1600" dirty="0">
              <a:latin typeface="Baskerville" panose="02020502070401020303" pitchFamily="18" charset="0"/>
              <a:ea typeface="Baskerville" panose="02020502070401020303" pitchFamily="18" charset="0"/>
            </a:endParaRPr>
          </a:p>
          <a:p>
            <a:pPr marL="285750" indent="-285750">
              <a:spcAft>
                <a:spcPts val="600"/>
              </a:spcAft>
              <a:buFont typeface="Arial" panose="020B0604020202020204" pitchFamily="34" charset="0"/>
              <a:buChar char="•"/>
            </a:pPr>
            <a:r>
              <a:rPr lang="en-US" sz="1600" dirty="0">
                <a:latin typeface="Baskerville" panose="02020502070401020303" pitchFamily="18" charset="0"/>
                <a:ea typeface="Baskerville" panose="02020502070401020303" pitchFamily="18" charset="0"/>
              </a:rPr>
              <a:t>Through </a:t>
            </a:r>
            <a:r>
              <a:rPr lang="en-US" sz="1600" b="1" dirty="0">
                <a:latin typeface="Baskerville" panose="02020502070401020303" pitchFamily="18" charset="0"/>
                <a:ea typeface="Baskerville" panose="02020502070401020303" pitchFamily="18" charset="0"/>
              </a:rPr>
              <a:t>redlining</a:t>
            </a:r>
            <a:r>
              <a:rPr lang="en-US" sz="1600" dirty="0">
                <a:latin typeface="Baskerville" panose="02020502070401020303" pitchFamily="18" charset="0"/>
                <a:ea typeface="Baskerville" panose="02020502070401020303" pitchFamily="18" charset="0"/>
              </a:rPr>
              <a:t>, historically black neighborhoods in Pittsburgh have been under invested in and undeveloped</a:t>
            </a:r>
            <a:r>
              <a:rPr lang="en-US" sz="1600" baseline="30000" dirty="0">
                <a:latin typeface="Baskerville" panose="02020502070401020303" pitchFamily="18" charset="0"/>
                <a:ea typeface="Baskerville" panose="02020502070401020303" pitchFamily="18" charset="0"/>
              </a:rPr>
              <a:t>[1,2]</a:t>
            </a:r>
            <a:endParaRPr lang="en-US" sz="1600" dirty="0">
              <a:latin typeface="Baskerville" panose="02020502070401020303" pitchFamily="18" charset="0"/>
              <a:ea typeface="Baskerville" panose="02020502070401020303" pitchFamily="18" charset="0"/>
            </a:endParaRPr>
          </a:p>
          <a:p>
            <a:pPr>
              <a:spcAft>
                <a:spcPts val="600"/>
              </a:spcAft>
            </a:pPr>
            <a:endParaRPr lang="en-US" sz="1600" baseline="30000" dirty="0">
              <a:latin typeface="Baskerville" panose="02020502070401020303" pitchFamily="18" charset="0"/>
              <a:ea typeface="Baskerville" panose="02020502070401020303" pitchFamily="18" charset="0"/>
            </a:endParaRPr>
          </a:p>
          <a:p>
            <a:pPr marL="285750" indent="-285750">
              <a:spcAft>
                <a:spcPts val="600"/>
              </a:spcAft>
              <a:buFont typeface="Arial" panose="020B0604020202020204" pitchFamily="34" charset="0"/>
              <a:buChar char="•"/>
            </a:pPr>
            <a:endParaRPr lang="en-US" sz="1600" baseline="30000" dirty="0">
              <a:latin typeface="Baskerville" panose="02020502070401020303" pitchFamily="18" charset="0"/>
              <a:ea typeface="Baskerville" panose="02020502070401020303" pitchFamily="18" charset="0"/>
            </a:endParaRPr>
          </a:p>
        </p:txBody>
      </p:sp>
      <p:sp>
        <p:nvSpPr>
          <p:cNvPr id="22" name="TextBox 21">
            <a:extLst>
              <a:ext uri="{FF2B5EF4-FFF2-40B4-BE49-F238E27FC236}">
                <a16:creationId xmlns:a16="http://schemas.microsoft.com/office/drawing/2014/main" id="{938406F8-B097-714C-BB39-A0944ED13867}"/>
              </a:ext>
            </a:extLst>
          </p:cNvPr>
          <p:cNvSpPr txBox="1"/>
          <p:nvPr/>
        </p:nvSpPr>
        <p:spPr>
          <a:xfrm>
            <a:off x="465042" y="6003461"/>
            <a:ext cx="11263564" cy="400110"/>
          </a:xfrm>
          <a:prstGeom prst="rect">
            <a:avLst/>
          </a:prstGeom>
          <a:noFill/>
        </p:spPr>
        <p:txBody>
          <a:bodyPr wrap="square" rtlCol="0" anchor="b">
            <a:spAutoFit/>
          </a:bodyPr>
          <a:lstStyle/>
          <a:p>
            <a:pPr algn="r"/>
            <a:r>
              <a:rPr lang="en-US" sz="1000" i="1" dirty="0">
                <a:latin typeface="Baskerville" panose="02020502070401020303" pitchFamily="18" charset="0"/>
                <a:ea typeface="Baskerville" panose="02020502070401020303" pitchFamily="18" charset="0"/>
              </a:rPr>
              <a:t>[1] Rothstein, R. 2017. The color of law: A forgotten history of how our government segregated America.</a:t>
            </a:r>
          </a:p>
          <a:p>
            <a:pPr algn="r"/>
            <a:r>
              <a:rPr lang="en-US" sz="1000" i="1" dirty="0">
                <a:latin typeface="Baskerville" panose="02020502070401020303" pitchFamily="18" charset="0"/>
                <a:ea typeface="Baskerville" panose="02020502070401020303" pitchFamily="18" charset="0"/>
              </a:rPr>
              <a:t>[2] Rutan, Devin. 2016. Legacies of Residential Security Maps: Measuring the Persistent Effects of </a:t>
            </a:r>
            <a:r>
              <a:rPr lang="en-US" sz="1000" i="1" dirty="0" err="1">
                <a:latin typeface="Baskerville" panose="02020502070401020303" pitchFamily="18" charset="0"/>
                <a:ea typeface="Baskerville" panose="02020502070401020303" pitchFamily="18" charset="0"/>
              </a:rPr>
              <a:t>Redling</a:t>
            </a:r>
            <a:r>
              <a:rPr lang="en-US" sz="1000" i="1" dirty="0">
                <a:latin typeface="Baskerville" panose="02020502070401020303" pitchFamily="18" charset="0"/>
                <a:ea typeface="Baskerville" panose="02020502070401020303" pitchFamily="18" charset="0"/>
              </a:rPr>
              <a:t> in Pittsburgh</a:t>
            </a:r>
          </a:p>
        </p:txBody>
      </p:sp>
      <p:sp>
        <p:nvSpPr>
          <p:cNvPr id="4" name="TextBox 3">
            <a:extLst>
              <a:ext uri="{FF2B5EF4-FFF2-40B4-BE49-F238E27FC236}">
                <a16:creationId xmlns:a16="http://schemas.microsoft.com/office/drawing/2014/main" id="{83653C37-F299-3C17-13A7-50C6B9FD0C10}"/>
              </a:ext>
            </a:extLst>
          </p:cNvPr>
          <p:cNvSpPr txBox="1"/>
          <p:nvPr/>
        </p:nvSpPr>
        <p:spPr>
          <a:xfrm>
            <a:off x="5619856" y="5445525"/>
            <a:ext cx="6041544" cy="538609"/>
          </a:xfrm>
          <a:prstGeom prst="rect">
            <a:avLst/>
          </a:prstGeom>
          <a:noFill/>
        </p:spPr>
        <p:txBody>
          <a:bodyPr wrap="square" rtlCol="0">
            <a:spAutoFit/>
          </a:bodyPr>
          <a:lstStyle/>
          <a:p>
            <a:pPr algn="ctr">
              <a:spcAft>
                <a:spcPts val="600"/>
              </a:spcAft>
            </a:pPr>
            <a:r>
              <a:rPr lang="en-US" sz="1200" dirty="0">
                <a:latin typeface="Baskerville" panose="02020502070401020303" pitchFamily="18" charset="0"/>
                <a:ea typeface="Baskerville" panose="02020502070401020303" pitchFamily="18" charset="0"/>
              </a:rPr>
              <a:t>Map of Pittsburgh circa 1930. Colored for building quality</a:t>
            </a:r>
          </a:p>
          <a:p>
            <a:pPr algn="ctr">
              <a:spcAft>
                <a:spcPts val="600"/>
              </a:spcAft>
            </a:pPr>
            <a:r>
              <a:rPr lang="en-US" sz="1200" dirty="0">
                <a:latin typeface="Baskerville" panose="02020502070401020303" pitchFamily="18" charset="0"/>
                <a:ea typeface="Baskerville" panose="02020502070401020303" pitchFamily="18" charset="0"/>
              </a:rPr>
              <a:t>Shaded are Black neighborhoods</a:t>
            </a:r>
          </a:p>
        </p:txBody>
      </p:sp>
      <p:sp>
        <p:nvSpPr>
          <p:cNvPr id="2" name="Footer Placeholder 1">
            <a:extLst>
              <a:ext uri="{FF2B5EF4-FFF2-40B4-BE49-F238E27FC236}">
                <a16:creationId xmlns:a16="http://schemas.microsoft.com/office/drawing/2014/main" id="{C3AFBD43-AF0A-4FBB-8317-B658563D10B5}"/>
              </a:ext>
            </a:extLst>
          </p:cNvPr>
          <p:cNvSpPr>
            <a:spLocks noGrp="1"/>
          </p:cNvSpPr>
          <p:nvPr>
            <p:ph type="ftr" sz="quarter" idx="11"/>
          </p:nvPr>
        </p:nvSpPr>
        <p:spPr/>
        <p:txBody>
          <a:bodyPr/>
          <a:lstStyle/>
          <a:p>
            <a:r>
              <a:rPr lang="en-US"/>
              <a:t>YinzOR 2023</a:t>
            </a:r>
            <a:endParaRPr lang="en-US" dirty="0"/>
          </a:p>
        </p:txBody>
      </p:sp>
      <p:sp>
        <p:nvSpPr>
          <p:cNvPr id="6" name="Slide Number Placeholder 5">
            <a:extLst>
              <a:ext uri="{FF2B5EF4-FFF2-40B4-BE49-F238E27FC236}">
                <a16:creationId xmlns:a16="http://schemas.microsoft.com/office/drawing/2014/main" id="{702DD891-AE38-47FA-8EBE-89D4C3CF484E}"/>
              </a:ext>
            </a:extLst>
          </p:cNvPr>
          <p:cNvSpPr>
            <a:spLocks noGrp="1"/>
          </p:cNvSpPr>
          <p:nvPr>
            <p:ph type="sldNum" sz="quarter" idx="12"/>
          </p:nvPr>
        </p:nvSpPr>
        <p:spPr/>
        <p:txBody>
          <a:bodyPr/>
          <a:lstStyle/>
          <a:p>
            <a:fld id="{8A7A6979-0714-4377-B894-6BE4C2D6E202}" type="slidenum">
              <a:rPr lang="en-US" smtClean="0"/>
              <a:pPr/>
              <a:t>3</a:t>
            </a:fld>
            <a:endParaRPr lang="en-US" dirty="0"/>
          </a:p>
        </p:txBody>
      </p:sp>
      <p:pic>
        <p:nvPicPr>
          <p:cNvPr id="1026" name="Picture 2" descr="https://i0.wp.com/suds-cmu.org/wp-content/uploads/2017/02/4.jpg?ssl=1">
            <a:extLst>
              <a:ext uri="{FF2B5EF4-FFF2-40B4-BE49-F238E27FC236}">
                <a16:creationId xmlns:a16="http://schemas.microsoft.com/office/drawing/2014/main" id="{3CE10179-4AA1-4FB8-A963-8EA01C539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143170"/>
            <a:ext cx="5362027" cy="41430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8921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7277D46-7D76-F44B-A09E-B9910EBCD56F}"/>
              </a:ext>
            </a:extLst>
          </p:cNvPr>
          <p:cNvCxnSpPr>
            <a:cxnSpLocks/>
          </p:cNvCxnSpPr>
          <p:nvPr/>
        </p:nvCxnSpPr>
        <p:spPr>
          <a:xfrm>
            <a:off x="11728606" y="228600"/>
            <a:ext cx="0" cy="64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3DE43DC-FE87-B449-98CE-234D7B333E53}"/>
              </a:ext>
            </a:extLst>
          </p:cNvPr>
          <p:cNvCxnSpPr>
            <a:cxnSpLocks/>
          </p:cNvCxnSpPr>
          <p:nvPr/>
        </p:nvCxnSpPr>
        <p:spPr>
          <a:xfrm flipH="1">
            <a:off x="231371" y="6403571"/>
            <a:ext cx="1172925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0D05B0A-64C7-7141-855E-0640852DF730}"/>
              </a:ext>
            </a:extLst>
          </p:cNvPr>
          <p:cNvSpPr txBox="1"/>
          <p:nvPr/>
        </p:nvSpPr>
        <p:spPr>
          <a:xfrm>
            <a:off x="463393" y="454428"/>
            <a:ext cx="11198007" cy="461665"/>
          </a:xfrm>
          <a:prstGeom prst="rect">
            <a:avLst/>
          </a:prstGeom>
          <a:noFill/>
        </p:spPr>
        <p:txBody>
          <a:bodyPr wrap="square" rtlCol="0" anchor="ctr">
            <a:spAutoFit/>
          </a:bodyPr>
          <a:lstStyle/>
          <a:p>
            <a:r>
              <a:rPr lang="en-US" sz="2400" dirty="0">
                <a:latin typeface="Baskerville" panose="02020502070401020303" pitchFamily="18" charset="0"/>
                <a:ea typeface="Baskerville" panose="02020502070401020303" pitchFamily="18" charset="0"/>
              </a:rPr>
              <a:t>Thank You!</a:t>
            </a:r>
          </a:p>
        </p:txBody>
      </p:sp>
      <p:sp>
        <p:nvSpPr>
          <p:cNvPr id="22" name="TextBox 21">
            <a:extLst>
              <a:ext uri="{FF2B5EF4-FFF2-40B4-BE49-F238E27FC236}">
                <a16:creationId xmlns:a16="http://schemas.microsoft.com/office/drawing/2014/main" id="{938406F8-B097-714C-BB39-A0944ED13867}"/>
              </a:ext>
            </a:extLst>
          </p:cNvPr>
          <p:cNvSpPr txBox="1"/>
          <p:nvPr/>
        </p:nvSpPr>
        <p:spPr>
          <a:xfrm>
            <a:off x="298566" y="6157350"/>
            <a:ext cx="11362846" cy="246221"/>
          </a:xfrm>
          <a:prstGeom prst="rect">
            <a:avLst/>
          </a:prstGeom>
          <a:noFill/>
        </p:spPr>
        <p:txBody>
          <a:bodyPr wrap="square" rtlCol="0" anchor="b">
            <a:spAutoFit/>
          </a:bodyPr>
          <a:lstStyle/>
          <a:p>
            <a:pPr algn="r">
              <a:spcAft>
                <a:spcPts val="600"/>
              </a:spcAft>
            </a:pPr>
            <a:r>
              <a:rPr lang="en-US" sz="1000" i="1" dirty="0">
                <a:latin typeface="Baskerville" panose="02020502070401020303" pitchFamily="18" charset="0"/>
                <a:ea typeface="Baskerville" panose="02020502070401020303" pitchFamily="18" charset="0"/>
              </a:rPr>
              <a:t>Funding Sources: CAASI Startup Funding and University of Pittsburgh Engaged Scholarship Development Initiative</a:t>
            </a:r>
          </a:p>
        </p:txBody>
      </p:sp>
      <p:sp>
        <p:nvSpPr>
          <p:cNvPr id="7" name="TextBox 6">
            <a:extLst>
              <a:ext uri="{FF2B5EF4-FFF2-40B4-BE49-F238E27FC236}">
                <a16:creationId xmlns:a16="http://schemas.microsoft.com/office/drawing/2014/main" id="{5639FCE3-CB7F-6A4F-A538-11D3F0BAA79F}"/>
              </a:ext>
            </a:extLst>
          </p:cNvPr>
          <p:cNvSpPr txBox="1"/>
          <p:nvPr/>
        </p:nvSpPr>
        <p:spPr>
          <a:xfrm>
            <a:off x="957273" y="1193090"/>
            <a:ext cx="10277454" cy="4724370"/>
          </a:xfrm>
          <a:prstGeom prst="rect">
            <a:avLst/>
          </a:prstGeom>
          <a:noFill/>
        </p:spPr>
        <p:txBody>
          <a:bodyPr wrap="square" rtlCol="0">
            <a:spAutoFit/>
          </a:bodyPr>
          <a:lstStyle/>
          <a:p>
            <a:pPr algn="ctr">
              <a:spcAft>
                <a:spcPts val="600"/>
              </a:spcAft>
            </a:pPr>
            <a:r>
              <a:rPr lang="en-US" sz="1500" dirty="0">
                <a:latin typeface="Baskerville" panose="02020502070401020303" pitchFamily="18" charset="0"/>
                <a:ea typeface="Baskerville" panose="02020502070401020303" pitchFamily="18" charset="0"/>
              </a:rPr>
              <a:t>This work would not have been possible without the efforts of our community collaborators including Alex Jackson at the Pittsburgh Hub of Data for Black Lives and the following people:</a:t>
            </a:r>
          </a:p>
          <a:p>
            <a:pPr algn="ctr">
              <a:spcAft>
                <a:spcPts val="600"/>
              </a:spcAft>
            </a:pPr>
            <a:endParaRPr lang="en-US" sz="1500" dirty="0">
              <a:latin typeface="Baskerville" panose="02020502070401020303" pitchFamily="18" charset="0"/>
              <a:ea typeface="Baskerville" panose="02020502070401020303" pitchFamily="18" charset="0"/>
            </a:endParaRPr>
          </a:p>
          <a:p>
            <a:pPr algn="ctr">
              <a:spcAft>
                <a:spcPts val="600"/>
              </a:spcAft>
            </a:pPr>
            <a:r>
              <a:rPr lang="en-US" sz="1500" dirty="0">
                <a:latin typeface="Baskerville" panose="02020502070401020303" pitchFamily="18" charset="0"/>
                <a:ea typeface="Baskerville" panose="02020502070401020303" pitchFamily="18" charset="0"/>
              </a:rPr>
              <a:t>I </a:t>
            </a:r>
            <a:r>
              <a:rPr lang="en-US" sz="1500" dirty="0" err="1">
                <a:latin typeface="Baskerville" panose="02020502070401020303" pitchFamily="18" charset="0"/>
                <a:ea typeface="Baskerville" panose="02020502070401020303" pitchFamily="18" charset="0"/>
              </a:rPr>
              <a:t>Younan</a:t>
            </a:r>
            <a:r>
              <a:rPr lang="en-US" sz="1500" dirty="0">
                <a:latin typeface="Baskerville" panose="02020502070401020303" pitchFamily="18" charset="0"/>
                <a:ea typeface="Baskerville" panose="02020502070401020303" pitchFamily="18" charset="0"/>
              </a:rPr>
              <a:t> An, Mara McCloud, Ivy Bryony Chang, Tyler Olin, Claire </a:t>
            </a:r>
            <a:r>
              <a:rPr lang="en-US" sz="1500" dirty="0" err="1">
                <a:latin typeface="Baskerville" panose="02020502070401020303" pitchFamily="18" charset="0"/>
                <a:ea typeface="Baskerville" panose="02020502070401020303" pitchFamily="18" charset="0"/>
              </a:rPr>
              <a:t>Guth</a:t>
            </a:r>
            <a:r>
              <a:rPr lang="en-US" sz="1500" dirty="0">
                <a:latin typeface="Baskerville" panose="02020502070401020303" pitchFamily="18" charset="0"/>
                <a:ea typeface="Baskerville" panose="02020502070401020303" pitchFamily="18" charset="0"/>
              </a:rPr>
              <a:t>, Collin Griffin, Miguelina Javier, Diane Roth Cohen, Sonya </a:t>
            </a:r>
            <a:r>
              <a:rPr lang="en-US" sz="1500" dirty="0" err="1">
                <a:latin typeface="Baskerville" panose="02020502070401020303" pitchFamily="18" charset="0"/>
                <a:ea typeface="Baskerville" panose="02020502070401020303" pitchFamily="18" charset="0"/>
              </a:rPr>
              <a:t>Akhgar</a:t>
            </a:r>
            <a:r>
              <a:rPr lang="en-US" sz="1500" dirty="0">
                <a:latin typeface="Baskerville" panose="02020502070401020303" pitchFamily="18" charset="0"/>
                <a:ea typeface="Baskerville" panose="02020502070401020303" pitchFamily="18" charset="0"/>
              </a:rPr>
              <a:t>, Sarah Downing, Chloe Harvey, </a:t>
            </a:r>
            <a:r>
              <a:rPr lang="en-US" sz="1500" dirty="0" err="1">
                <a:latin typeface="Baskerville" panose="02020502070401020303" pitchFamily="18" charset="0"/>
                <a:ea typeface="Baskerville" panose="02020502070401020303" pitchFamily="18" charset="0"/>
              </a:rPr>
              <a:t>Caelan</a:t>
            </a:r>
            <a:r>
              <a:rPr lang="en-US" sz="1500" dirty="0">
                <a:latin typeface="Baskerville" panose="02020502070401020303" pitchFamily="18" charset="0"/>
                <a:ea typeface="Baskerville" panose="02020502070401020303" pitchFamily="18" charset="0"/>
              </a:rPr>
              <a:t> Schick, </a:t>
            </a:r>
            <a:r>
              <a:rPr lang="en-US" sz="1500" dirty="0" err="1">
                <a:latin typeface="Baskerville" panose="02020502070401020303" pitchFamily="18" charset="0"/>
                <a:ea typeface="Baskerville" panose="02020502070401020303" pitchFamily="18" charset="0"/>
              </a:rPr>
              <a:t>Vannie</a:t>
            </a:r>
            <a:r>
              <a:rPr lang="en-US" sz="1500" dirty="0">
                <a:latin typeface="Baskerville" panose="02020502070401020303" pitchFamily="18" charset="0"/>
                <a:ea typeface="Baskerville" panose="02020502070401020303" pitchFamily="18" charset="0"/>
              </a:rPr>
              <a:t> Wang, </a:t>
            </a:r>
            <a:r>
              <a:rPr lang="en-US" sz="1500" dirty="0" err="1">
                <a:latin typeface="Baskerville" panose="02020502070401020303" pitchFamily="18" charset="0"/>
                <a:ea typeface="Baskerville" panose="02020502070401020303" pitchFamily="18" charset="0"/>
              </a:rPr>
              <a:t>Falon</a:t>
            </a:r>
            <a:r>
              <a:rPr lang="en-US" sz="1500" dirty="0">
                <a:latin typeface="Baskerville" panose="02020502070401020303" pitchFamily="18" charset="0"/>
                <a:ea typeface="Baskerville" panose="02020502070401020303" pitchFamily="18" charset="0"/>
              </a:rPr>
              <a:t> Weidman, Jeremy Olin, Andi Halim, Gurmail </a:t>
            </a:r>
            <a:r>
              <a:rPr lang="en-US" sz="1500" dirty="0" err="1">
                <a:latin typeface="Baskerville" panose="02020502070401020303" pitchFamily="18" charset="0"/>
                <a:ea typeface="Baskerville" panose="02020502070401020303" pitchFamily="18" charset="0"/>
              </a:rPr>
              <a:t>Mathon</a:t>
            </a:r>
            <a:r>
              <a:rPr lang="en-US" sz="1500" dirty="0">
                <a:latin typeface="Baskerville" panose="02020502070401020303" pitchFamily="18" charset="0"/>
                <a:ea typeface="Baskerville" panose="02020502070401020303" pitchFamily="18" charset="0"/>
              </a:rPr>
              <a:t>, Kevin </a:t>
            </a:r>
            <a:r>
              <a:rPr lang="en-US" sz="1500" dirty="0" err="1">
                <a:latin typeface="Baskerville" panose="02020502070401020303" pitchFamily="18" charset="0"/>
                <a:ea typeface="Baskerville" panose="02020502070401020303" pitchFamily="18" charset="0"/>
              </a:rPr>
              <a:t>DeMaoiribus</a:t>
            </a:r>
            <a:r>
              <a:rPr lang="en-US" sz="1500" dirty="0">
                <a:latin typeface="Baskerville" panose="02020502070401020303" pitchFamily="18" charset="0"/>
                <a:ea typeface="Baskerville" panose="02020502070401020303" pitchFamily="18" charset="0"/>
              </a:rPr>
              <a:t>, Melanie Cooray, Angel Christou, Kayla Pierre, </a:t>
            </a:r>
            <a:r>
              <a:rPr lang="en-US" sz="1500" dirty="0" err="1">
                <a:latin typeface="Baskerville" panose="02020502070401020303" pitchFamily="18" charset="0"/>
                <a:ea typeface="Baskerville" panose="02020502070401020303" pitchFamily="18" charset="0"/>
              </a:rPr>
              <a:t>Uchenna</a:t>
            </a:r>
            <a:r>
              <a:rPr lang="en-US" sz="1500" dirty="0">
                <a:latin typeface="Baskerville" panose="02020502070401020303" pitchFamily="18" charset="0"/>
                <a:ea typeface="Baskerville" panose="02020502070401020303" pitchFamily="18" charset="0"/>
              </a:rPr>
              <a:t> </a:t>
            </a:r>
            <a:r>
              <a:rPr lang="en-US" sz="1500" dirty="0" err="1">
                <a:latin typeface="Baskerville" panose="02020502070401020303" pitchFamily="18" charset="0"/>
                <a:ea typeface="Baskerville" panose="02020502070401020303" pitchFamily="18" charset="0"/>
              </a:rPr>
              <a:t>Mbawuike</a:t>
            </a:r>
            <a:r>
              <a:rPr lang="en-US" sz="1500" dirty="0">
                <a:latin typeface="Baskerville" panose="02020502070401020303" pitchFamily="18" charset="0"/>
                <a:ea typeface="Baskerville" panose="02020502070401020303" pitchFamily="18" charset="0"/>
              </a:rPr>
              <a:t>, David Walker, Bob </a:t>
            </a:r>
            <a:r>
              <a:rPr lang="en-US" sz="1500" dirty="0" err="1">
                <a:latin typeface="Baskerville" panose="02020502070401020303" pitchFamily="18" charset="0"/>
                <a:ea typeface="Baskerville" panose="02020502070401020303" pitchFamily="18" charset="0"/>
              </a:rPr>
              <a:t>Gradeck</a:t>
            </a:r>
            <a:r>
              <a:rPr lang="en-US" sz="1500" dirty="0">
                <a:latin typeface="Baskerville" panose="02020502070401020303" pitchFamily="18" charset="0"/>
                <a:ea typeface="Baskerville" panose="02020502070401020303" pitchFamily="18" charset="0"/>
              </a:rPr>
              <a:t>, Rob </a:t>
            </a:r>
            <a:r>
              <a:rPr lang="en-US" sz="1500" dirty="0" err="1">
                <a:latin typeface="Baskerville" panose="02020502070401020303" pitchFamily="18" charset="0"/>
                <a:ea typeface="Baskerville" panose="02020502070401020303" pitchFamily="18" charset="0"/>
              </a:rPr>
              <a:t>Racuna</a:t>
            </a:r>
            <a:r>
              <a:rPr lang="en-US" sz="1500" dirty="0">
                <a:latin typeface="Baskerville" panose="02020502070401020303" pitchFamily="18" charset="0"/>
                <a:ea typeface="Baskerville" panose="02020502070401020303" pitchFamily="18" charset="0"/>
              </a:rPr>
              <a:t>, and Jennifer Tseng</a:t>
            </a:r>
          </a:p>
          <a:p>
            <a:pPr algn="ctr">
              <a:spcAft>
                <a:spcPts val="600"/>
              </a:spcAft>
            </a:pPr>
            <a:endParaRPr lang="en-US" sz="1500" dirty="0">
              <a:latin typeface="Baskerville" panose="02020502070401020303" pitchFamily="18" charset="0"/>
              <a:ea typeface="Baskerville" panose="02020502070401020303" pitchFamily="18" charset="0"/>
            </a:endParaRPr>
          </a:p>
          <a:p>
            <a:pPr algn="ctr">
              <a:spcAft>
                <a:spcPts val="600"/>
              </a:spcAft>
            </a:pPr>
            <a:r>
              <a:rPr lang="en-US" b="1" dirty="0">
                <a:latin typeface="Baskerville" panose="02020502070401020303" pitchFamily="18" charset="0"/>
                <a:ea typeface="Baskerville" panose="02020502070401020303" pitchFamily="18" charset="0"/>
              </a:rPr>
              <a:t>Come join us at Grief to Action!</a:t>
            </a:r>
            <a:endParaRPr lang="en-US" sz="1500" dirty="0">
              <a:latin typeface="Baskerville" panose="02020502070401020303" pitchFamily="18" charset="0"/>
              <a:ea typeface="Baskerville" panose="02020502070401020303" pitchFamily="18" charset="0"/>
            </a:endParaRPr>
          </a:p>
          <a:p>
            <a:pPr algn="ctr">
              <a:spcAft>
                <a:spcPts val="600"/>
              </a:spcAft>
            </a:pPr>
            <a:r>
              <a:rPr lang="en-US" sz="1500" dirty="0">
                <a:latin typeface="Baskerville" panose="02020502070401020303" pitchFamily="18" charset="0"/>
                <a:ea typeface="Baskerville" panose="02020502070401020303" pitchFamily="18" charset="0"/>
              </a:rPr>
              <a:t>Email: </a:t>
            </a:r>
            <a:r>
              <a:rPr lang="en-US" sz="1500" dirty="0">
                <a:latin typeface="Baskerville" panose="02020502070401020303" pitchFamily="18" charset="0"/>
                <a:ea typeface="Baskerville" panose="02020502070401020303" pitchFamily="18" charset="0"/>
                <a:hlinkClick r:id="rId3"/>
              </a:rPr>
              <a:t>caasi@pitt.edu</a:t>
            </a:r>
            <a:endParaRPr lang="en-US" sz="1500" dirty="0">
              <a:latin typeface="Baskerville" panose="02020502070401020303" pitchFamily="18" charset="0"/>
              <a:ea typeface="Baskerville" panose="02020502070401020303" pitchFamily="18" charset="0"/>
            </a:endParaRPr>
          </a:p>
          <a:p>
            <a:pPr algn="ctr">
              <a:spcAft>
                <a:spcPts val="600"/>
              </a:spcAft>
            </a:pPr>
            <a:r>
              <a:rPr lang="en-US" sz="1500" dirty="0">
                <a:latin typeface="Baskerville" panose="02020502070401020303" pitchFamily="18" charset="0"/>
                <a:ea typeface="Baskerville" panose="02020502070401020303" pitchFamily="18" charset="0"/>
              </a:rPr>
              <a:t>Twitter: @</a:t>
            </a:r>
            <a:r>
              <a:rPr lang="en-US" sz="1500" dirty="0" err="1">
                <a:latin typeface="Baskerville" panose="02020502070401020303" pitchFamily="18" charset="0"/>
                <a:ea typeface="Baskerville" panose="02020502070401020303" pitchFamily="18" charset="0"/>
              </a:rPr>
              <a:t>CAASIPitt</a:t>
            </a:r>
            <a:endParaRPr lang="en-US" sz="1500" dirty="0">
              <a:latin typeface="Baskerville" panose="02020502070401020303" pitchFamily="18" charset="0"/>
              <a:ea typeface="Baskerville" panose="02020502070401020303" pitchFamily="18" charset="0"/>
            </a:endParaRPr>
          </a:p>
          <a:p>
            <a:pPr algn="ctr">
              <a:spcAft>
                <a:spcPts val="600"/>
              </a:spcAft>
            </a:pPr>
            <a:endParaRPr lang="en-US" sz="1500" dirty="0">
              <a:latin typeface="Baskerville" panose="02020502070401020303" pitchFamily="18" charset="0"/>
              <a:ea typeface="Baskerville" panose="02020502070401020303" pitchFamily="18" charset="0"/>
            </a:endParaRPr>
          </a:p>
          <a:p>
            <a:pPr algn="ctr">
              <a:spcAft>
                <a:spcPts val="600"/>
              </a:spcAft>
            </a:pPr>
            <a:r>
              <a:rPr lang="en-US" sz="1600" b="1" dirty="0">
                <a:latin typeface="Baskerville" panose="02020502070401020303" pitchFamily="18" charset="0"/>
                <a:ea typeface="Baskerville" panose="02020502070401020303" pitchFamily="18" charset="0"/>
              </a:rPr>
              <a:t>Questions?</a:t>
            </a:r>
          </a:p>
          <a:p>
            <a:pPr algn="ctr">
              <a:spcAft>
                <a:spcPts val="600"/>
              </a:spcAft>
            </a:pPr>
            <a:r>
              <a:rPr lang="en-US" sz="1600" dirty="0">
                <a:latin typeface="Baskerville" panose="02020502070401020303" pitchFamily="18" charset="0"/>
                <a:ea typeface="Baskerville" panose="02020502070401020303" pitchFamily="18" charset="0"/>
              </a:rPr>
              <a:t>Email: </a:t>
            </a:r>
            <a:r>
              <a:rPr lang="en-US" sz="1600" dirty="0">
                <a:latin typeface="Baskerville" panose="02020502070401020303" pitchFamily="18" charset="0"/>
                <a:ea typeface="Baskerville" panose="02020502070401020303" pitchFamily="18" charset="0"/>
                <a:hlinkClick r:id="rId4"/>
              </a:rPr>
              <a:t>mih140@pitt.edu</a:t>
            </a:r>
            <a:endParaRPr lang="en-US" sz="1600" dirty="0">
              <a:latin typeface="Baskerville" panose="02020502070401020303" pitchFamily="18" charset="0"/>
              <a:ea typeface="Baskerville" panose="02020502070401020303" pitchFamily="18" charset="0"/>
            </a:endParaRPr>
          </a:p>
          <a:p>
            <a:pPr algn="ctr">
              <a:spcAft>
                <a:spcPts val="600"/>
              </a:spcAft>
            </a:pPr>
            <a:r>
              <a:rPr lang="en-US" sz="1600" dirty="0">
                <a:latin typeface="Baskerville" panose="02020502070401020303" pitchFamily="18" charset="0"/>
                <a:ea typeface="Baskerville" panose="02020502070401020303" pitchFamily="18" charset="0"/>
              </a:rPr>
              <a:t>Website: </a:t>
            </a:r>
            <a:r>
              <a:rPr lang="en-US" sz="1600" dirty="0">
                <a:latin typeface="Baskerville" panose="02020502070401020303" pitchFamily="18" charset="0"/>
                <a:ea typeface="Baskerville" panose="02020502070401020303" pitchFamily="18" charset="0"/>
                <a:hlinkClick r:id="rId5" action="ppaction://hlinkfile"/>
              </a:rPr>
              <a:t>mhamilton-pitt.github.io</a:t>
            </a:r>
            <a:endParaRPr lang="en-US" sz="1600" dirty="0">
              <a:latin typeface="Baskerville" panose="02020502070401020303" pitchFamily="18" charset="0"/>
              <a:ea typeface="Baskerville" panose="02020502070401020303" pitchFamily="18" charset="0"/>
            </a:endParaRPr>
          </a:p>
          <a:p>
            <a:pPr algn="ctr">
              <a:spcAft>
                <a:spcPts val="600"/>
              </a:spcAft>
            </a:pPr>
            <a:endParaRPr lang="en-US" sz="1500" dirty="0">
              <a:latin typeface="Baskerville" panose="02020502070401020303" pitchFamily="18" charset="0"/>
              <a:ea typeface="Baskerville" panose="02020502070401020303" pitchFamily="18" charset="0"/>
            </a:endParaRPr>
          </a:p>
        </p:txBody>
      </p:sp>
      <p:pic>
        <p:nvPicPr>
          <p:cNvPr id="3" name="Picture 2" descr="Text&#10;&#10;Description automatically generated">
            <a:extLst>
              <a:ext uri="{FF2B5EF4-FFF2-40B4-BE49-F238E27FC236}">
                <a16:creationId xmlns:a16="http://schemas.microsoft.com/office/drawing/2014/main" id="{D1492EE4-5C05-0A4E-8ED8-F62CCF0310E4}"/>
              </a:ext>
            </a:extLst>
          </p:cNvPr>
          <p:cNvPicPr>
            <a:picLocks noChangeAspect="1"/>
          </p:cNvPicPr>
          <p:nvPr/>
        </p:nvPicPr>
        <p:blipFill>
          <a:blip r:embed="rId6"/>
          <a:stretch>
            <a:fillRect/>
          </a:stretch>
        </p:blipFill>
        <p:spPr>
          <a:xfrm>
            <a:off x="8684146" y="3378305"/>
            <a:ext cx="2520950" cy="2228850"/>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4C92EDF9-3E14-5540-B7C5-DB778E3A3766}"/>
              </a:ext>
            </a:extLst>
          </p:cNvPr>
          <p:cNvPicPr>
            <a:picLocks noChangeAspect="1"/>
          </p:cNvPicPr>
          <p:nvPr/>
        </p:nvPicPr>
        <p:blipFill>
          <a:blip r:embed="rId7"/>
          <a:stretch>
            <a:fillRect/>
          </a:stretch>
        </p:blipFill>
        <p:spPr>
          <a:xfrm>
            <a:off x="725250" y="4492730"/>
            <a:ext cx="2782605" cy="416485"/>
          </a:xfrm>
          <a:prstGeom prst="rect">
            <a:avLst/>
          </a:prstGeom>
        </p:spPr>
      </p:pic>
      <p:sp>
        <p:nvSpPr>
          <p:cNvPr id="2" name="Footer Placeholder 1">
            <a:extLst>
              <a:ext uri="{FF2B5EF4-FFF2-40B4-BE49-F238E27FC236}">
                <a16:creationId xmlns:a16="http://schemas.microsoft.com/office/drawing/2014/main" id="{263B26ED-FE82-491B-9665-A91D7F0B117E}"/>
              </a:ext>
            </a:extLst>
          </p:cNvPr>
          <p:cNvSpPr>
            <a:spLocks noGrp="1"/>
          </p:cNvSpPr>
          <p:nvPr>
            <p:ph type="ftr" sz="quarter" idx="11"/>
          </p:nvPr>
        </p:nvSpPr>
        <p:spPr/>
        <p:txBody>
          <a:bodyPr/>
          <a:lstStyle/>
          <a:p>
            <a:r>
              <a:rPr lang="en-US"/>
              <a:t>YinzOR 2023</a:t>
            </a:r>
            <a:endParaRPr lang="en-US" dirty="0"/>
          </a:p>
        </p:txBody>
      </p:sp>
      <p:sp>
        <p:nvSpPr>
          <p:cNvPr id="6" name="Slide Number Placeholder 5">
            <a:extLst>
              <a:ext uri="{FF2B5EF4-FFF2-40B4-BE49-F238E27FC236}">
                <a16:creationId xmlns:a16="http://schemas.microsoft.com/office/drawing/2014/main" id="{7B542AF6-6CF3-4EDF-9C1C-C2F61E0410D1}"/>
              </a:ext>
            </a:extLst>
          </p:cNvPr>
          <p:cNvSpPr>
            <a:spLocks noGrp="1"/>
          </p:cNvSpPr>
          <p:nvPr>
            <p:ph type="sldNum" sz="quarter" idx="12"/>
          </p:nvPr>
        </p:nvSpPr>
        <p:spPr/>
        <p:txBody>
          <a:bodyPr/>
          <a:lstStyle/>
          <a:p>
            <a:fld id="{8A7A6979-0714-4377-B894-6BE4C2D6E202}" type="slidenum">
              <a:rPr lang="en-US" smtClean="0"/>
              <a:pPr/>
              <a:t>30</a:t>
            </a:fld>
            <a:endParaRPr lang="en-US" dirty="0"/>
          </a:p>
        </p:txBody>
      </p:sp>
    </p:spTree>
    <p:extLst>
      <p:ext uri="{BB962C8B-B14F-4D97-AF65-F5344CB8AC3E}">
        <p14:creationId xmlns:p14="http://schemas.microsoft.com/office/powerpoint/2010/main" val="3985348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7277D46-7D76-F44B-A09E-B9910EBCD56F}"/>
              </a:ext>
            </a:extLst>
          </p:cNvPr>
          <p:cNvCxnSpPr>
            <a:cxnSpLocks/>
          </p:cNvCxnSpPr>
          <p:nvPr/>
        </p:nvCxnSpPr>
        <p:spPr>
          <a:xfrm>
            <a:off x="11728606" y="228600"/>
            <a:ext cx="0" cy="64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3DE43DC-FE87-B449-98CE-234D7B333E53}"/>
              </a:ext>
            </a:extLst>
          </p:cNvPr>
          <p:cNvCxnSpPr>
            <a:cxnSpLocks/>
          </p:cNvCxnSpPr>
          <p:nvPr/>
        </p:nvCxnSpPr>
        <p:spPr>
          <a:xfrm flipH="1">
            <a:off x="231371" y="6403571"/>
            <a:ext cx="1172925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639FCE3-CB7F-6A4F-A538-11D3F0BAA79F}"/>
              </a:ext>
            </a:extLst>
          </p:cNvPr>
          <p:cNvSpPr txBox="1"/>
          <p:nvPr/>
        </p:nvSpPr>
        <p:spPr>
          <a:xfrm>
            <a:off x="530601" y="911132"/>
            <a:ext cx="4751906" cy="4006225"/>
          </a:xfrm>
          <a:prstGeom prst="rect">
            <a:avLst/>
          </a:prstGeom>
          <a:noFill/>
        </p:spPr>
        <p:txBody>
          <a:bodyPr wrap="square" rtlCol="0">
            <a:spAutoFit/>
          </a:bodyPr>
          <a:lstStyle/>
          <a:p>
            <a:pPr>
              <a:spcAft>
                <a:spcPts val="600"/>
              </a:spcAft>
            </a:pPr>
            <a:endParaRPr lang="en-US" sz="1600" dirty="0">
              <a:latin typeface="Baskerville" panose="02020502070401020303" pitchFamily="18" charset="0"/>
              <a:ea typeface="Baskerville" panose="02020502070401020303" pitchFamily="18" charset="0"/>
            </a:endParaRPr>
          </a:p>
          <a:p>
            <a:pPr marL="285750" indent="-285750">
              <a:spcAft>
                <a:spcPts val="600"/>
              </a:spcAft>
              <a:buFont typeface="Arial" panose="020B0604020202020204" pitchFamily="34" charset="0"/>
              <a:buChar char="•"/>
            </a:pPr>
            <a:r>
              <a:rPr lang="en-US" sz="1600" dirty="0">
                <a:latin typeface="Baskerville" panose="02020502070401020303" pitchFamily="18" charset="0"/>
                <a:ea typeface="Baskerville" panose="02020502070401020303" pitchFamily="18" charset="0"/>
              </a:rPr>
              <a:t>Today, Black-owned businesses are often geographically segregated from areas of high economic activity and target markets have insufficient information about them </a:t>
            </a:r>
            <a:r>
              <a:rPr lang="en-US" sz="1600" baseline="30000" dirty="0">
                <a:latin typeface="Baskerville" panose="02020502070401020303" pitchFamily="18" charset="0"/>
                <a:ea typeface="Baskerville" panose="02020502070401020303" pitchFamily="18" charset="0"/>
              </a:rPr>
              <a:t>[29, 31]</a:t>
            </a:r>
          </a:p>
          <a:p>
            <a:pPr marL="285750" indent="-285750">
              <a:spcAft>
                <a:spcPts val="600"/>
              </a:spcAft>
              <a:buFont typeface="Arial" panose="020B0604020202020204" pitchFamily="34" charset="0"/>
              <a:buChar char="•"/>
            </a:pPr>
            <a:endParaRPr lang="en-US" sz="1600" baseline="30000" dirty="0">
              <a:latin typeface="Baskerville" panose="02020502070401020303" pitchFamily="18" charset="0"/>
              <a:ea typeface="Baskerville" panose="02020502070401020303" pitchFamily="18" charset="0"/>
            </a:endParaRPr>
          </a:p>
          <a:p>
            <a:pPr marL="285750" indent="-285750">
              <a:spcAft>
                <a:spcPts val="600"/>
              </a:spcAft>
              <a:buFont typeface="Arial" panose="020B0604020202020204" pitchFamily="34" charset="0"/>
              <a:buChar char="•"/>
            </a:pPr>
            <a:r>
              <a:rPr lang="en-US" sz="1600" dirty="0">
                <a:latin typeface="Baskerville" panose="02020502070401020303" pitchFamily="18" charset="0"/>
                <a:ea typeface="Baskerville" panose="02020502070401020303" pitchFamily="18" charset="0"/>
              </a:rPr>
              <a:t>Since the beginning of the pandemic, Black-owned businesses have closed at a rate of more than two times of that of their white counterparts and cash balances have decreased more than nine times that of their white counterparts </a:t>
            </a:r>
            <a:r>
              <a:rPr lang="en-US" sz="1600" baseline="30000" dirty="0">
                <a:latin typeface="Baskerville" panose="02020502070401020303" pitchFamily="18" charset="0"/>
                <a:ea typeface="Baskerville" panose="02020502070401020303" pitchFamily="18" charset="0"/>
              </a:rPr>
              <a:t>[27]</a:t>
            </a:r>
          </a:p>
          <a:p>
            <a:pPr marL="285750" indent="-285750">
              <a:spcAft>
                <a:spcPts val="600"/>
              </a:spcAft>
              <a:buFont typeface="Arial" panose="020B0604020202020204" pitchFamily="34" charset="0"/>
              <a:buChar char="•"/>
            </a:pPr>
            <a:endParaRPr lang="en-US" sz="1600" baseline="30000" dirty="0">
              <a:latin typeface="Baskerville" panose="02020502070401020303" pitchFamily="18" charset="0"/>
              <a:ea typeface="Baskerville" panose="02020502070401020303" pitchFamily="18" charset="0"/>
            </a:endParaRPr>
          </a:p>
          <a:p>
            <a:pPr marL="285750" indent="-285750">
              <a:spcAft>
                <a:spcPts val="600"/>
              </a:spcAft>
              <a:buFont typeface="Arial" panose="020B0604020202020204" pitchFamily="34" charset="0"/>
              <a:buChar char="•"/>
            </a:pPr>
            <a:r>
              <a:rPr lang="en-US" sz="1600" dirty="0">
                <a:latin typeface="Baskerville" panose="02020502070401020303" pitchFamily="18" charset="0"/>
                <a:ea typeface="Baskerville" panose="02020502070401020303" pitchFamily="18" charset="0"/>
              </a:rPr>
              <a:t>Through market research, identified a lack of connection between Pittsburgh Black-owned business and the university community</a:t>
            </a:r>
          </a:p>
        </p:txBody>
      </p:sp>
      <p:sp>
        <p:nvSpPr>
          <p:cNvPr id="22" name="TextBox 21">
            <a:extLst>
              <a:ext uri="{FF2B5EF4-FFF2-40B4-BE49-F238E27FC236}">
                <a16:creationId xmlns:a16="http://schemas.microsoft.com/office/drawing/2014/main" id="{938406F8-B097-714C-BB39-A0944ED13867}"/>
              </a:ext>
            </a:extLst>
          </p:cNvPr>
          <p:cNvSpPr txBox="1"/>
          <p:nvPr/>
        </p:nvSpPr>
        <p:spPr>
          <a:xfrm>
            <a:off x="465042" y="5541797"/>
            <a:ext cx="11263564" cy="861774"/>
          </a:xfrm>
          <a:prstGeom prst="rect">
            <a:avLst/>
          </a:prstGeom>
          <a:noFill/>
        </p:spPr>
        <p:txBody>
          <a:bodyPr wrap="square" rtlCol="0" anchor="b">
            <a:spAutoFit/>
          </a:bodyPr>
          <a:lstStyle/>
          <a:p>
            <a:pPr algn="r"/>
            <a:r>
              <a:rPr lang="en-US" sz="1000" i="1" dirty="0">
                <a:latin typeface="Baskerville" panose="02020502070401020303" pitchFamily="18" charset="0"/>
                <a:ea typeface="Baskerville" panose="02020502070401020303" pitchFamily="18" charset="0"/>
              </a:rPr>
              <a:t>[27] Lucas </a:t>
            </a:r>
            <a:r>
              <a:rPr lang="en-US" sz="1000" i="1" dirty="0" err="1">
                <a:latin typeface="Baskerville" panose="02020502070401020303" pitchFamily="18" charset="0"/>
                <a:ea typeface="Baskerville" panose="02020502070401020303" pitchFamily="18" charset="0"/>
              </a:rPr>
              <a:t>Misera</a:t>
            </a:r>
            <a:r>
              <a:rPr lang="en-US" sz="1000" i="1" dirty="0">
                <a:latin typeface="Baskerville" panose="02020502070401020303" pitchFamily="18" charset="0"/>
                <a:ea typeface="Baskerville" panose="02020502070401020303" pitchFamily="18" charset="0"/>
              </a:rPr>
              <a:t>. 2020. An Uphill Battle: COVID-19’s Outsized Toll on Minority-Owned Firms. </a:t>
            </a:r>
          </a:p>
          <a:p>
            <a:pPr algn="r"/>
            <a:r>
              <a:rPr lang="en-US" sz="1000" i="1" dirty="0">
                <a:latin typeface="Baskerville" panose="02020502070401020303" pitchFamily="18" charset="0"/>
                <a:ea typeface="Baskerville" panose="02020502070401020303" pitchFamily="18" charset="0"/>
              </a:rPr>
              <a:t>[29] Sean F Reardon, Stephen A Matthews, David O’Sullivan, Barrett A Lee, Glenn Firebaugh, Chad R Farrell, and Kendra Bischoff. 2008. The geographic scale of metropolitan racial segregation.</a:t>
            </a:r>
            <a:br>
              <a:rPr lang="en-US" sz="1000" i="1" dirty="0">
                <a:latin typeface="Baskerville" panose="02020502070401020303" pitchFamily="18" charset="0"/>
                <a:ea typeface="Baskerville" panose="02020502070401020303" pitchFamily="18" charset="0"/>
              </a:rPr>
            </a:br>
            <a:r>
              <a:rPr lang="en-US" sz="1000" i="1" dirty="0">
                <a:latin typeface="Baskerville" panose="02020502070401020303" pitchFamily="18" charset="0"/>
                <a:ea typeface="Baskerville" panose="02020502070401020303" pitchFamily="18" charset="0"/>
              </a:rPr>
              <a:t>[31] Devin Q Rutan and Michael R Glass. 2018. The lingering effects of neighborhood appraisal: evaluating redlining’s legacy in Pittsburgh.</a:t>
            </a:r>
          </a:p>
          <a:p>
            <a:pPr algn="r"/>
            <a:r>
              <a:rPr lang="en-US" sz="1000" i="1" dirty="0">
                <a:latin typeface="Baskerville" panose="02020502070401020303" pitchFamily="18" charset="0"/>
                <a:ea typeface="Baskerville" panose="02020502070401020303" pitchFamily="18" charset="0"/>
              </a:rPr>
              <a:t>Survey data collected in partnership with community collaborators, including Alex Jackson at the Pittsburgh Hub of Data for Black Lives. </a:t>
            </a:r>
          </a:p>
          <a:p>
            <a:pPr algn="r"/>
            <a:r>
              <a:rPr lang="en-US" sz="1000" i="1" dirty="0">
                <a:latin typeface="Baskerville" panose="02020502070401020303" pitchFamily="18" charset="0"/>
                <a:ea typeface="Baskerville" panose="02020502070401020303" pitchFamily="18" charset="0"/>
              </a:rPr>
              <a:t>Map Data: ©2021, Google. Imagery: ©2021, Landsat/Copernicus, Maxar Technologies, Sanborn, U.S. Geological Survey, USDA Farm Service Agency.</a:t>
            </a:r>
          </a:p>
        </p:txBody>
      </p:sp>
      <p:pic>
        <p:nvPicPr>
          <p:cNvPr id="3" name="Picture 2" descr="Map&#10;&#10;Description automatically generated">
            <a:extLst>
              <a:ext uri="{FF2B5EF4-FFF2-40B4-BE49-F238E27FC236}">
                <a16:creationId xmlns:a16="http://schemas.microsoft.com/office/drawing/2014/main" id="{DEB5E2A8-E3F6-B6CC-6189-8BE4F122297B}"/>
              </a:ext>
            </a:extLst>
          </p:cNvPr>
          <p:cNvPicPr>
            <a:picLocks noChangeAspect="1"/>
          </p:cNvPicPr>
          <p:nvPr/>
        </p:nvPicPr>
        <p:blipFill>
          <a:blip r:embed="rId3"/>
          <a:stretch>
            <a:fillRect/>
          </a:stretch>
        </p:blipFill>
        <p:spPr>
          <a:xfrm>
            <a:off x="5537371" y="1341120"/>
            <a:ext cx="6003354" cy="3306933"/>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83653C37-F299-3C17-13A7-50C6B9FD0C10}"/>
              </a:ext>
            </a:extLst>
          </p:cNvPr>
          <p:cNvSpPr txBox="1"/>
          <p:nvPr/>
        </p:nvSpPr>
        <p:spPr>
          <a:xfrm>
            <a:off x="5516820" y="4717000"/>
            <a:ext cx="6211786" cy="555493"/>
          </a:xfrm>
          <a:prstGeom prst="rect">
            <a:avLst/>
          </a:prstGeom>
          <a:noFill/>
        </p:spPr>
        <p:txBody>
          <a:bodyPr wrap="square" rtlCol="0">
            <a:spAutoFit/>
          </a:bodyPr>
          <a:lstStyle/>
          <a:p>
            <a:pPr algn="ctr">
              <a:spcAft>
                <a:spcPts val="600"/>
              </a:spcAft>
            </a:pPr>
            <a:r>
              <a:rPr lang="en-US" sz="1200" dirty="0">
                <a:latin typeface="Baskerville" panose="02020502070401020303" pitchFamily="18" charset="0"/>
                <a:ea typeface="Baskerville" panose="02020502070401020303" pitchFamily="18" charset="0"/>
              </a:rPr>
              <a:t>Map of Pittsburgh Black-owned businesses created in collaboration with community partners </a:t>
            </a:r>
          </a:p>
          <a:p>
            <a:pPr algn="ctr">
              <a:spcAft>
                <a:spcPts val="600"/>
              </a:spcAft>
            </a:pPr>
            <a:r>
              <a:rPr lang="en-US" sz="1200" dirty="0">
                <a:latin typeface="Baskerville" panose="02020502070401020303" pitchFamily="18" charset="0"/>
                <a:ea typeface="Baskerville" panose="02020502070401020303" pitchFamily="18" charset="0"/>
              </a:rPr>
              <a:t>shaded region: Pittsburgh university community</a:t>
            </a:r>
          </a:p>
        </p:txBody>
      </p:sp>
      <p:sp>
        <p:nvSpPr>
          <p:cNvPr id="2" name="Footer Placeholder 1">
            <a:extLst>
              <a:ext uri="{FF2B5EF4-FFF2-40B4-BE49-F238E27FC236}">
                <a16:creationId xmlns:a16="http://schemas.microsoft.com/office/drawing/2014/main" id="{C3AFBD43-AF0A-4FBB-8317-B658563D10B5}"/>
              </a:ext>
            </a:extLst>
          </p:cNvPr>
          <p:cNvSpPr>
            <a:spLocks noGrp="1"/>
          </p:cNvSpPr>
          <p:nvPr>
            <p:ph type="ftr" sz="quarter" idx="11"/>
          </p:nvPr>
        </p:nvSpPr>
        <p:spPr/>
        <p:txBody>
          <a:bodyPr/>
          <a:lstStyle/>
          <a:p>
            <a:r>
              <a:rPr lang="en-US"/>
              <a:t>YinzOR 2023</a:t>
            </a:r>
            <a:endParaRPr lang="en-US" dirty="0"/>
          </a:p>
        </p:txBody>
      </p:sp>
      <p:sp>
        <p:nvSpPr>
          <p:cNvPr id="6" name="Slide Number Placeholder 5">
            <a:extLst>
              <a:ext uri="{FF2B5EF4-FFF2-40B4-BE49-F238E27FC236}">
                <a16:creationId xmlns:a16="http://schemas.microsoft.com/office/drawing/2014/main" id="{702DD891-AE38-47FA-8EBE-89D4C3CF484E}"/>
              </a:ext>
            </a:extLst>
          </p:cNvPr>
          <p:cNvSpPr>
            <a:spLocks noGrp="1"/>
          </p:cNvSpPr>
          <p:nvPr>
            <p:ph type="sldNum" sz="quarter" idx="12"/>
          </p:nvPr>
        </p:nvSpPr>
        <p:spPr/>
        <p:txBody>
          <a:bodyPr/>
          <a:lstStyle/>
          <a:p>
            <a:fld id="{8A7A6979-0714-4377-B894-6BE4C2D6E202}" type="slidenum">
              <a:rPr lang="en-US" smtClean="0"/>
              <a:pPr/>
              <a:t>4</a:t>
            </a:fld>
            <a:endParaRPr lang="en-US" dirty="0"/>
          </a:p>
        </p:txBody>
      </p:sp>
      <p:sp>
        <p:nvSpPr>
          <p:cNvPr id="12" name="TextBox 11">
            <a:extLst>
              <a:ext uri="{FF2B5EF4-FFF2-40B4-BE49-F238E27FC236}">
                <a16:creationId xmlns:a16="http://schemas.microsoft.com/office/drawing/2014/main" id="{45101597-4A90-4000-AC42-9C6C12CF5997}"/>
              </a:ext>
            </a:extLst>
          </p:cNvPr>
          <p:cNvSpPr txBox="1"/>
          <p:nvPr/>
        </p:nvSpPr>
        <p:spPr>
          <a:xfrm>
            <a:off x="463393" y="454428"/>
            <a:ext cx="11198007" cy="461665"/>
          </a:xfrm>
          <a:prstGeom prst="rect">
            <a:avLst/>
          </a:prstGeom>
          <a:noFill/>
        </p:spPr>
        <p:txBody>
          <a:bodyPr wrap="square" rtlCol="0" anchor="ctr">
            <a:spAutoFit/>
          </a:bodyPr>
          <a:lstStyle/>
          <a:p>
            <a:r>
              <a:rPr lang="en-US" sz="2400" dirty="0">
                <a:latin typeface="Baskerville" panose="02020502070401020303" pitchFamily="18" charset="0"/>
                <a:ea typeface="Baskerville" panose="02020502070401020303" pitchFamily="18" charset="0"/>
              </a:rPr>
              <a:t>Pittsburgh, Black-Owned Businesses, and COVID-19</a:t>
            </a:r>
          </a:p>
        </p:txBody>
      </p:sp>
    </p:spTree>
    <p:extLst>
      <p:ext uri="{BB962C8B-B14F-4D97-AF65-F5344CB8AC3E}">
        <p14:creationId xmlns:p14="http://schemas.microsoft.com/office/powerpoint/2010/main" val="363965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7277D46-7D76-F44B-A09E-B9910EBCD56F}"/>
              </a:ext>
            </a:extLst>
          </p:cNvPr>
          <p:cNvCxnSpPr>
            <a:cxnSpLocks/>
          </p:cNvCxnSpPr>
          <p:nvPr/>
        </p:nvCxnSpPr>
        <p:spPr>
          <a:xfrm>
            <a:off x="11728606" y="228600"/>
            <a:ext cx="0" cy="64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3DE43DC-FE87-B449-98CE-234D7B333E53}"/>
              </a:ext>
            </a:extLst>
          </p:cNvPr>
          <p:cNvCxnSpPr>
            <a:cxnSpLocks/>
          </p:cNvCxnSpPr>
          <p:nvPr/>
        </p:nvCxnSpPr>
        <p:spPr>
          <a:xfrm flipH="1">
            <a:off x="231371" y="6403571"/>
            <a:ext cx="1172925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0D05B0A-64C7-7141-855E-0640852DF730}"/>
              </a:ext>
            </a:extLst>
          </p:cNvPr>
          <p:cNvSpPr txBox="1"/>
          <p:nvPr/>
        </p:nvSpPr>
        <p:spPr>
          <a:xfrm>
            <a:off x="463393" y="454428"/>
            <a:ext cx="11198007" cy="461665"/>
          </a:xfrm>
          <a:prstGeom prst="rect">
            <a:avLst/>
          </a:prstGeom>
          <a:noFill/>
        </p:spPr>
        <p:txBody>
          <a:bodyPr wrap="square" rtlCol="0" anchor="ctr">
            <a:spAutoFit/>
          </a:bodyPr>
          <a:lstStyle/>
          <a:p>
            <a:r>
              <a:rPr lang="en-US" sz="2400" dirty="0">
                <a:latin typeface="Baskerville" panose="02020502070401020303" pitchFamily="18" charset="0"/>
                <a:ea typeface="Baskerville" panose="02020502070401020303" pitchFamily="18" charset="0"/>
              </a:rPr>
              <a:t>Black-Owned Business Survey (February and March 2021)</a:t>
            </a:r>
          </a:p>
        </p:txBody>
      </p:sp>
      <p:sp>
        <p:nvSpPr>
          <p:cNvPr id="7" name="TextBox 6">
            <a:extLst>
              <a:ext uri="{FF2B5EF4-FFF2-40B4-BE49-F238E27FC236}">
                <a16:creationId xmlns:a16="http://schemas.microsoft.com/office/drawing/2014/main" id="{5639FCE3-CB7F-6A4F-A538-11D3F0BAA79F}"/>
              </a:ext>
            </a:extLst>
          </p:cNvPr>
          <p:cNvSpPr txBox="1"/>
          <p:nvPr/>
        </p:nvSpPr>
        <p:spPr>
          <a:xfrm>
            <a:off x="463394" y="1193092"/>
            <a:ext cx="4977020" cy="2123658"/>
          </a:xfrm>
          <a:prstGeom prst="rect">
            <a:avLst/>
          </a:prstGeom>
          <a:noFill/>
        </p:spPr>
        <p:txBody>
          <a:bodyPr wrap="square" rtlCol="0">
            <a:spAutoFit/>
          </a:bodyPr>
          <a:lstStyle/>
          <a:p>
            <a:pPr>
              <a:spcAft>
                <a:spcPts val="600"/>
              </a:spcAft>
            </a:pPr>
            <a:r>
              <a:rPr lang="en-US" sz="1600" dirty="0">
                <a:latin typeface="Baskerville" panose="02020502070401020303" pitchFamily="18" charset="0"/>
                <a:ea typeface="Baskerville" panose="02020502070401020303" pitchFamily="18" charset="0"/>
              </a:rPr>
              <a:t>Surveyed 22 Pittsburgh Black business owners</a:t>
            </a:r>
          </a:p>
          <a:p>
            <a:pPr marL="285750" indent="-285750">
              <a:spcAft>
                <a:spcPts val="600"/>
              </a:spcAft>
              <a:buFont typeface="Arial" panose="020B0604020202020204" pitchFamily="34" charset="0"/>
              <a:buChar char="•"/>
            </a:pPr>
            <a:r>
              <a:rPr lang="en-US" sz="1600" dirty="0">
                <a:latin typeface="Baskerville" panose="02020502070401020303" pitchFamily="18" charset="0"/>
                <a:ea typeface="Baskerville" panose="02020502070401020303" pitchFamily="18" charset="0"/>
              </a:rPr>
              <a:t>85% of respondents ranked reaching new customer bases as an extremely important goal</a:t>
            </a:r>
          </a:p>
          <a:p>
            <a:pPr marL="285750" indent="-285750">
              <a:spcAft>
                <a:spcPts val="600"/>
              </a:spcAft>
              <a:buFont typeface="Arial" panose="020B0604020202020204" pitchFamily="34" charset="0"/>
              <a:buChar char="•"/>
            </a:pPr>
            <a:r>
              <a:rPr lang="en-US" sz="1600" dirty="0">
                <a:latin typeface="Baskerville" panose="02020502070401020303" pitchFamily="18" charset="0"/>
                <a:ea typeface="Baskerville" panose="02020502070401020303" pitchFamily="18" charset="0"/>
              </a:rPr>
              <a:t>61% felt inadequately linked to their community</a:t>
            </a:r>
          </a:p>
          <a:p>
            <a:pPr marL="285750" indent="-285750">
              <a:spcAft>
                <a:spcPts val="600"/>
              </a:spcAft>
              <a:buFont typeface="Arial" panose="020B0604020202020204" pitchFamily="34" charset="0"/>
              <a:buChar char="•"/>
            </a:pPr>
            <a:r>
              <a:rPr lang="en-US" sz="1600" dirty="0">
                <a:latin typeface="Baskerville" panose="02020502070401020303" pitchFamily="18" charset="0"/>
                <a:ea typeface="Baskerville" panose="02020502070401020303" pitchFamily="18" charset="0"/>
              </a:rPr>
              <a:t>85% felt inadequately linked to the university community and wanted to improve this connection</a:t>
            </a:r>
          </a:p>
          <a:p>
            <a:pPr marL="285750" indent="-285750">
              <a:spcAft>
                <a:spcPts val="600"/>
              </a:spcAft>
              <a:buFont typeface="Arial" panose="020B0604020202020204" pitchFamily="34" charset="0"/>
              <a:buChar char="•"/>
            </a:pPr>
            <a:r>
              <a:rPr lang="en-US" sz="1600" dirty="0">
                <a:latin typeface="Baskerville" panose="02020502070401020303" pitchFamily="18" charset="0"/>
                <a:ea typeface="Baskerville" panose="02020502070401020303" pitchFamily="18" charset="0"/>
              </a:rPr>
              <a:t>54% desired increased social media support.</a:t>
            </a:r>
          </a:p>
        </p:txBody>
      </p:sp>
      <p:sp>
        <p:nvSpPr>
          <p:cNvPr id="8" name="TextBox 7">
            <a:extLst>
              <a:ext uri="{FF2B5EF4-FFF2-40B4-BE49-F238E27FC236}">
                <a16:creationId xmlns:a16="http://schemas.microsoft.com/office/drawing/2014/main" id="{86E26891-79BE-1C4C-B535-9866E39BD0F0}"/>
              </a:ext>
            </a:extLst>
          </p:cNvPr>
          <p:cNvSpPr txBox="1"/>
          <p:nvPr/>
        </p:nvSpPr>
        <p:spPr>
          <a:xfrm>
            <a:off x="298566" y="6003461"/>
            <a:ext cx="11362846" cy="400110"/>
          </a:xfrm>
          <a:prstGeom prst="rect">
            <a:avLst/>
          </a:prstGeom>
          <a:noFill/>
        </p:spPr>
        <p:txBody>
          <a:bodyPr wrap="square" rtlCol="0" anchor="b">
            <a:spAutoFit/>
          </a:bodyPr>
          <a:lstStyle/>
          <a:p>
            <a:pPr algn="r"/>
            <a:r>
              <a:rPr lang="en-US" sz="1000" i="1" dirty="0">
                <a:latin typeface="Baskerville" panose="02020502070401020303" pitchFamily="18" charset="0"/>
                <a:ea typeface="Baskerville" panose="02020502070401020303" pitchFamily="18" charset="0"/>
              </a:rPr>
              <a:t>Survey data collected in partnership with community collaborators, including Alex Jackson at the Pittsburgh Hub of Data for Black Lives. </a:t>
            </a:r>
          </a:p>
          <a:p>
            <a:pPr algn="r"/>
            <a:r>
              <a:rPr lang="en-US" sz="1000" i="1" dirty="0">
                <a:latin typeface="Baskerville" panose="02020502070401020303" pitchFamily="18" charset="0"/>
                <a:ea typeface="Baskerville" panose="02020502070401020303" pitchFamily="18" charset="0"/>
              </a:rPr>
              <a:t>Map Data: ©2021, Google. Imagery: ©2021, Landsat/Copernicus, Maxar Technologies, Sanborn, U.S. Geological Survey, USDA Farm Service Agency.</a:t>
            </a:r>
          </a:p>
        </p:txBody>
      </p:sp>
      <p:sp>
        <p:nvSpPr>
          <p:cNvPr id="2" name="Footer Placeholder 1">
            <a:extLst>
              <a:ext uri="{FF2B5EF4-FFF2-40B4-BE49-F238E27FC236}">
                <a16:creationId xmlns:a16="http://schemas.microsoft.com/office/drawing/2014/main" id="{FDE6EF7B-C2A4-42D5-A0B9-C2EBE06E5958}"/>
              </a:ext>
            </a:extLst>
          </p:cNvPr>
          <p:cNvSpPr>
            <a:spLocks noGrp="1"/>
          </p:cNvSpPr>
          <p:nvPr>
            <p:ph type="ftr" sz="quarter" idx="11"/>
          </p:nvPr>
        </p:nvSpPr>
        <p:spPr/>
        <p:txBody>
          <a:bodyPr/>
          <a:lstStyle/>
          <a:p>
            <a:r>
              <a:rPr lang="en-US"/>
              <a:t>YinzOR 2023</a:t>
            </a:r>
            <a:endParaRPr lang="en-US" dirty="0"/>
          </a:p>
        </p:txBody>
      </p:sp>
      <p:sp>
        <p:nvSpPr>
          <p:cNvPr id="4" name="Slide Number Placeholder 3">
            <a:extLst>
              <a:ext uri="{FF2B5EF4-FFF2-40B4-BE49-F238E27FC236}">
                <a16:creationId xmlns:a16="http://schemas.microsoft.com/office/drawing/2014/main" id="{F93BA303-8117-4EBC-A56E-5BE815211ED8}"/>
              </a:ext>
            </a:extLst>
          </p:cNvPr>
          <p:cNvSpPr>
            <a:spLocks noGrp="1"/>
          </p:cNvSpPr>
          <p:nvPr>
            <p:ph type="sldNum" sz="quarter" idx="12"/>
          </p:nvPr>
        </p:nvSpPr>
        <p:spPr/>
        <p:txBody>
          <a:bodyPr/>
          <a:lstStyle/>
          <a:p>
            <a:fld id="{8A7A6979-0714-4377-B894-6BE4C2D6E202}" type="slidenum">
              <a:rPr lang="en-US" smtClean="0"/>
              <a:pPr/>
              <a:t>5</a:t>
            </a:fld>
            <a:endParaRPr lang="en-US" dirty="0"/>
          </a:p>
        </p:txBody>
      </p:sp>
      <p:pic>
        <p:nvPicPr>
          <p:cNvPr id="12" name="Picture 11" descr="Map&#10;&#10;Description automatically generated">
            <a:extLst>
              <a:ext uri="{FF2B5EF4-FFF2-40B4-BE49-F238E27FC236}">
                <a16:creationId xmlns:a16="http://schemas.microsoft.com/office/drawing/2014/main" id="{47F7C568-639D-4AF5-9F92-524A9795CAAC}"/>
              </a:ext>
            </a:extLst>
          </p:cNvPr>
          <p:cNvPicPr>
            <a:picLocks noChangeAspect="1"/>
          </p:cNvPicPr>
          <p:nvPr/>
        </p:nvPicPr>
        <p:blipFill>
          <a:blip r:embed="rId3"/>
          <a:stretch>
            <a:fillRect/>
          </a:stretch>
        </p:blipFill>
        <p:spPr>
          <a:xfrm>
            <a:off x="5537371" y="1341120"/>
            <a:ext cx="6003354" cy="3306933"/>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B7B92F4C-C6EB-4485-BE49-38C8ECFAEBD4}"/>
              </a:ext>
            </a:extLst>
          </p:cNvPr>
          <p:cNvPicPr>
            <a:picLocks noChangeAspect="1"/>
          </p:cNvPicPr>
          <p:nvPr/>
        </p:nvPicPr>
        <p:blipFill>
          <a:blip r:embed="rId4"/>
          <a:stretch>
            <a:fillRect/>
          </a:stretch>
        </p:blipFill>
        <p:spPr>
          <a:xfrm>
            <a:off x="795655" y="4035807"/>
            <a:ext cx="4099982" cy="1763473"/>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id="{2A67E51C-7B49-4980-A0B6-E593AFE26216}"/>
              </a:ext>
            </a:extLst>
          </p:cNvPr>
          <p:cNvSpPr txBox="1"/>
          <p:nvPr/>
        </p:nvSpPr>
        <p:spPr>
          <a:xfrm>
            <a:off x="5516820" y="4717000"/>
            <a:ext cx="6211786" cy="555493"/>
          </a:xfrm>
          <a:prstGeom prst="rect">
            <a:avLst/>
          </a:prstGeom>
          <a:noFill/>
        </p:spPr>
        <p:txBody>
          <a:bodyPr wrap="square" rtlCol="0">
            <a:spAutoFit/>
          </a:bodyPr>
          <a:lstStyle/>
          <a:p>
            <a:pPr algn="ctr">
              <a:spcAft>
                <a:spcPts val="600"/>
              </a:spcAft>
            </a:pPr>
            <a:r>
              <a:rPr lang="en-US" sz="1200" dirty="0">
                <a:latin typeface="Baskerville" panose="02020502070401020303" pitchFamily="18" charset="0"/>
                <a:ea typeface="Baskerville" panose="02020502070401020303" pitchFamily="18" charset="0"/>
              </a:rPr>
              <a:t>Map of Pittsburgh Black-owned businesses created in collaboration with community partners </a:t>
            </a:r>
          </a:p>
          <a:p>
            <a:pPr algn="ctr">
              <a:spcAft>
                <a:spcPts val="600"/>
              </a:spcAft>
            </a:pPr>
            <a:r>
              <a:rPr lang="en-US" sz="1200" dirty="0">
                <a:latin typeface="Baskerville" panose="02020502070401020303" pitchFamily="18" charset="0"/>
                <a:ea typeface="Baskerville" panose="02020502070401020303" pitchFamily="18" charset="0"/>
              </a:rPr>
              <a:t>shaded region: Pittsburgh university community</a:t>
            </a:r>
          </a:p>
        </p:txBody>
      </p:sp>
    </p:spTree>
    <p:extLst>
      <p:ext uri="{BB962C8B-B14F-4D97-AF65-F5344CB8AC3E}">
        <p14:creationId xmlns:p14="http://schemas.microsoft.com/office/powerpoint/2010/main" val="2872995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7277D46-7D76-F44B-A09E-B9910EBCD56F}"/>
              </a:ext>
            </a:extLst>
          </p:cNvPr>
          <p:cNvCxnSpPr>
            <a:cxnSpLocks/>
          </p:cNvCxnSpPr>
          <p:nvPr/>
        </p:nvCxnSpPr>
        <p:spPr>
          <a:xfrm>
            <a:off x="11728606" y="228600"/>
            <a:ext cx="0" cy="64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3DE43DC-FE87-B449-98CE-234D7B333E53}"/>
              </a:ext>
            </a:extLst>
          </p:cNvPr>
          <p:cNvCxnSpPr>
            <a:cxnSpLocks/>
          </p:cNvCxnSpPr>
          <p:nvPr/>
        </p:nvCxnSpPr>
        <p:spPr>
          <a:xfrm flipH="1">
            <a:off x="231371" y="6403571"/>
            <a:ext cx="1172925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0D05B0A-64C7-7141-855E-0640852DF730}"/>
              </a:ext>
            </a:extLst>
          </p:cNvPr>
          <p:cNvSpPr txBox="1"/>
          <p:nvPr/>
        </p:nvSpPr>
        <p:spPr>
          <a:xfrm>
            <a:off x="463393" y="454428"/>
            <a:ext cx="11198007" cy="461665"/>
          </a:xfrm>
          <a:prstGeom prst="rect">
            <a:avLst/>
          </a:prstGeom>
          <a:noFill/>
        </p:spPr>
        <p:txBody>
          <a:bodyPr wrap="square" rtlCol="0" anchor="ctr">
            <a:spAutoFit/>
          </a:bodyPr>
          <a:lstStyle/>
          <a:p>
            <a:r>
              <a:rPr lang="en-US" sz="2400" dirty="0">
                <a:latin typeface="Baskerville" panose="02020502070401020303" pitchFamily="18" charset="0"/>
                <a:ea typeface="Baskerville" panose="02020502070401020303" pitchFamily="18" charset="0"/>
              </a:rPr>
              <a:t>Student Survey (March 2021) </a:t>
            </a:r>
          </a:p>
        </p:txBody>
      </p:sp>
      <p:sp>
        <p:nvSpPr>
          <p:cNvPr id="7" name="TextBox 6">
            <a:extLst>
              <a:ext uri="{FF2B5EF4-FFF2-40B4-BE49-F238E27FC236}">
                <a16:creationId xmlns:a16="http://schemas.microsoft.com/office/drawing/2014/main" id="{5639FCE3-CB7F-6A4F-A538-11D3F0BAA79F}"/>
              </a:ext>
            </a:extLst>
          </p:cNvPr>
          <p:cNvSpPr txBox="1"/>
          <p:nvPr/>
        </p:nvSpPr>
        <p:spPr>
          <a:xfrm>
            <a:off x="470954" y="1130430"/>
            <a:ext cx="11198019" cy="2693045"/>
          </a:xfrm>
          <a:prstGeom prst="rect">
            <a:avLst/>
          </a:prstGeom>
          <a:noFill/>
        </p:spPr>
        <p:txBody>
          <a:bodyPr wrap="square" rtlCol="0">
            <a:spAutoFit/>
          </a:bodyPr>
          <a:lstStyle/>
          <a:p>
            <a:pPr>
              <a:spcAft>
                <a:spcPts val="600"/>
              </a:spcAft>
            </a:pPr>
            <a:r>
              <a:rPr lang="en-US" sz="1600" dirty="0">
                <a:latin typeface="Baskerville" panose="02020502070401020303" pitchFamily="18" charset="0"/>
                <a:ea typeface="Baskerville" panose="02020502070401020303" pitchFamily="18" charset="0"/>
              </a:rPr>
              <a:t>Surveyed members of the University of Pittsburgh student body</a:t>
            </a:r>
          </a:p>
          <a:p>
            <a:pPr marL="285750" indent="-285750">
              <a:spcAft>
                <a:spcPts val="600"/>
              </a:spcAft>
              <a:buFont typeface="Arial" panose="020B0604020202020204" pitchFamily="34" charset="0"/>
              <a:buChar char="•"/>
            </a:pPr>
            <a:r>
              <a:rPr lang="en-US" sz="1600" dirty="0">
                <a:latin typeface="Baskerville" panose="02020502070401020303" pitchFamily="18" charset="0"/>
                <a:ea typeface="Baskerville" panose="02020502070401020303" pitchFamily="18" charset="0"/>
              </a:rPr>
              <a:t>92% of respondents have a desire to support and patron Black-owned businesses </a:t>
            </a:r>
          </a:p>
          <a:p>
            <a:pPr marL="742950" lvl="1" indent="-285750">
              <a:spcAft>
                <a:spcPts val="600"/>
              </a:spcAft>
              <a:buFont typeface="Arial" panose="020B0604020202020204" pitchFamily="34" charset="0"/>
              <a:buChar char="•"/>
            </a:pPr>
            <a:r>
              <a:rPr lang="en-US" sz="1600" dirty="0">
                <a:latin typeface="Baskerville" panose="02020502070401020303" pitchFamily="18" charset="0"/>
                <a:ea typeface="Baskerville" panose="02020502070401020303" pitchFamily="18" charset="0"/>
              </a:rPr>
              <a:t>Only 50% could name a local Black-owned business</a:t>
            </a:r>
          </a:p>
          <a:p>
            <a:pPr marL="285750" indent="-285750">
              <a:spcAft>
                <a:spcPts val="600"/>
              </a:spcAft>
              <a:buFont typeface="Arial" panose="020B0604020202020204" pitchFamily="34" charset="0"/>
              <a:buChar char="•"/>
            </a:pPr>
            <a:r>
              <a:rPr lang="en-US" sz="1600" dirty="0">
                <a:latin typeface="Baskerville" panose="02020502070401020303" pitchFamily="18" charset="0"/>
                <a:ea typeface="Baskerville" panose="02020502070401020303" pitchFamily="18" charset="0"/>
              </a:rPr>
              <a:t>Respondents expressed that their greatest barriers to interaction with Black-owned business were a lack of knowledge about businesses and their services (92%), financial constraints (42%), and lack of transportation (21%) </a:t>
            </a:r>
          </a:p>
          <a:p>
            <a:pPr marL="285750" indent="-285750">
              <a:spcAft>
                <a:spcPts val="600"/>
              </a:spcAft>
              <a:buFont typeface="Arial" panose="020B0604020202020204" pitchFamily="34" charset="0"/>
              <a:buChar char="•"/>
            </a:pPr>
            <a:r>
              <a:rPr lang="en-US" sz="1600" dirty="0">
                <a:latin typeface="Baskerville" panose="02020502070401020303" pitchFamily="18" charset="0"/>
                <a:ea typeface="Baskerville" panose="02020502070401020303" pitchFamily="18" charset="0"/>
              </a:rPr>
              <a:t>Students are most likely to support Black-owned businesses through social media interaction and are most likely to visit Black-owned businesses in the food industry</a:t>
            </a:r>
          </a:p>
          <a:p>
            <a:pPr marL="285750" indent="-285750">
              <a:spcAft>
                <a:spcPts val="600"/>
              </a:spcAft>
              <a:buFont typeface="Arial" panose="020B0604020202020204" pitchFamily="34" charset="0"/>
              <a:buChar char="•"/>
            </a:pPr>
            <a:r>
              <a:rPr lang="en-US" sz="1600" dirty="0">
                <a:latin typeface="Baskerville" panose="02020502070401020303" pitchFamily="18" charset="0"/>
                <a:ea typeface="Baskerville" panose="02020502070401020303" pitchFamily="18" charset="0"/>
              </a:rPr>
              <a:t>Participants stated that they are more likely to visit businesses with good “word of mouth” reputation (100%), a</a:t>
            </a:r>
            <a:br>
              <a:rPr lang="en-US" sz="1600" dirty="0">
                <a:latin typeface="Baskerville" panose="02020502070401020303" pitchFamily="18" charset="0"/>
                <a:ea typeface="Baskerville" panose="02020502070401020303" pitchFamily="18" charset="0"/>
              </a:rPr>
            </a:br>
            <a:r>
              <a:rPr lang="en-US" sz="1600" dirty="0">
                <a:latin typeface="Baskerville" panose="02020502070401020303" pitchFamily="18" charset="0"/>
                <a:ea typeface="Baskerville" panose="02020502070401020303" pitchFamily="18" charset="0"/>
              </a:rPr>
              <a:t>strong online presence (92%), and unique services (83%)</a:t>
            </a:r>
          </a:p>
        </p:txBody>
      </p:sp>
      <p:sp>
        <p:nvSpPr>
          <p:cNvPr id="8" name="TextBox 7">
            <a:extLst>
              <a:ext uri="{FF2B5EF4-FFF2-40B4-BE49-F238E27FC236}">
                <a16:creationId xmlns:a16="http://schemas.microsoft.com/office/drawing/2014/main" id="{0F017A32-7190-9E4D-9569-D42052E56A93}"/>
              </a:ext>
            </a:extLst>
          </p:cNvPr>
          <p:cNvSpPr txBox="1"/>
          <p:nvPr/>
        </p:nvSpPr>
        <p:spPr>
          <a:xfrm>
            <a:off x="298566" y="6157350"/>
            <a:ext cx="11362846" cy="246221"/>
          </a:xfrm>
          <a:prstGeom prst="rect">
            <a:avLst/>
          </a:prstGeom>
          <a:noFill/>
        </p:spPr>
        <p:txBody>
          <a:bodyPr wrap="square" rtlCol="0" anchor="b">
            <a:spAutoFit/>
          </a:bodyPr>
          <a:lstStyle/>
          <a:p>
            <a:pPr algn="r"/>
            <a:r>
              <a:rPr lang="en-US" sz="1000" i="1" dirty="0">
                <a:latin typeface="Baskerville" panose="02020502070401020303" pitchFamily="18" charset="0"/>
                <a:ea typeface="Baskerville" panose="02020502070401020303" pitchFamily="18" charset="0"/>
              </a:rPr>
              <a:t>Survey data collected by the 412Connect Community Engagement Team.</a:t>
            </a:r>
          </a:p>
        </p:txBody>
      </p:sp>
      <p:sp>
        <p:nvSpPr>
          <p:cNvPr id="2" name="Footer Placeholder 1">
            <a:extLst>
              <a:ext uri="{FF2B5EF4-FFF2-40B4-BE49-F238E27FC236}">
                <a16:creationId xmlns:a16="http://schemas.microsoft.com/office/drawing/2014/main" id="{8F808399-51C6-4F51-A226-45D77100CDF9}"/>
              </a:ext>
            </a:extLst>
          </p:cNvPr>
          <p:cNvSpPr>
            <a:spLocks noGrp="1"/>
          </p:cNvSpPr>
          <p:nvPr>
            <p:ph type="ftr" sz="quarter" idx="11"/>
          </p:nvPr>
        </p:nvSpPr>
        <p:spPr/>
        <p:txBody>
          <a:bodyPr/>
          <a:lstStyle/>
          <a:p>
            <a:r>
              <a:rPr lang="en-US"/>
              <a:t>YinzOR 2023</a:t>
            </a:r>
            <a:endParaRPr lang="en-US" dirty="0"/>
          </a:p>
        </p:txBody>
      </p:sp>
      <p:sp>
        <p:nvSpPr>
          <p:cNvPr id="4" name="Slide Number Placeholder 3">
            <a:extLst>
              <a:ext uri="{FF2B5EF4-FFF2-40B4-BE49-F238E27FC236}">
                <a16:creationId xmlns:a16="http://schemas.microsoft.com/office/drawing/2014/main" id="{8C702163-DF00-4F67-AA5F-E7BE98496F2F}"/>
              </a:ext>
            </a:extLst>
          </p:cNvPr>
          <p:cNvSpPr>
            <a:spLocks noGrp="1"/>
          </p:cNvSpPr>
          <p:nvPr>
            <p:ph type="sldNum" sz="quarter" idx="12"/>
          </p:nvPr>
        </p:nvSpPr>
        <p:spPr/>
        <p:txBody>
          <a:bodyPr/>
          <a:lstStyle/>
          <a:p>
            <a:fld id="{8A7A6979-0714-4377-B894-6BE4C2D6E202}" type="slidenum">
              <a:rPr lang="en-US" smtClean="0"/>
              <a:pPr/>
              <a:t>6</a:t>
            </a:fld>
            <a:endParaRPr lang="en-US" dirty="0"/>
          </a:p>
        </p:txBody>
      </p:sp>
      <p:pic>
        <p:nvPicPr>
          <p:cNvPr id="6" name="Picture 5">
            <a:extLst>
              <a:ext uri="{FF2B5EF4-FFF2-40B4-BE49-F238E27FC236}">
                <a16:creationId xmlns:a16="http://schemas.microsoft.com/office/drawing/2014/main" id="{C3E80EB1-E635-40BB-BF83-E85661BC9647}"/>
              </a:ext>
            </a:extLst>
          </p:cNvPr>
          <p:cNvPicPr>
            <a:picLocks noChangeAspect="1"/>
          </p:cNvPicPr>
          <p:nvPr/>
        </p:nvPicPr>
        <p:blipFill>
          <a:blip r:embed="rId3"/>
          <a:stretch>
            <a:fillRect/>
          </a:stretch>
        </p:blipFill>
        <p:spPr>
          <a:xfrm>
            <a:off x="6803805" y="4131775"/>
            <a:ext cx="3998448" cy="1868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91B4D349-2232-42E1-B207-B47243455EB6}"/>
              </a:ext>
            </a:extLst>
          </p:cNvPr>
          <p:cNvPicPr>
            <a:picLocks noChangeAspect="1"/>
          </p:cNvPicPr>
          <p:nvPr/>
        </p:nvPicPr>
        <p:blipFill>
          <a:blip r:embed="rId4"/>
          <a:stretch>
            <a:fillRect/>
          </a:stretch>
        </p:blipFill>
        <p:spPr>
          <a:xfrm>
            <a:off x="1058582" y="4120570"/>
            <a:ext cx="4057433" cy="18800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99806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D89899-2019-2076-84B8-94D227C2E49A}"/>
              </a:ext>
            </a:extLst>
          </p:cNvPr>
          <p:cNvSpPr/>
          <p:nvPr/>
        </p:nvSpPr>
        <p:spPr>
          <a:xfrm>
            <a:off x="923291" y="1187255"/>
            <a:ext cx="10049509" cy="5078313"/>
          </a:xfrm>
          <a:prstGeom prst="rect">
            <a:avLst/>
          </a:prstGeom>
        </p:spPr>
        <p:txBody>
          <a:bodyPr wrap="square">
            <a:spAutoFit/>
          </a:bodyPr>
          <a:lstStyle/>
          <a:p>
            <a:r>
              <a:rPr lang="en-US" altLang="zh-CN" b="1" dirty="0">
                <a:latin typeface="Baskerville"/>
              </a:rPr>
              <a:t>We build a platform to bridge gaps between two communities</a:t>
            </a:r>
          </a:p>
          <a:p>
            <a:pPr marL="342900" indent="-342900">
              <a:buBlip>
                <a:blip r:embed="rId4"/>
              </a:buBlip>
            </a:pPr>
            <a:r>
              <a:rPr lang="en-US" dirty="0">
                <a:solidFill>
                  <a:schemeClr val="tx2"/>
                </a:solidFill>
                <a:latin typeface="Baskerville"/>
              </a:rPr>
              <a:t>We propose a novel model for the linking of university students to local Black-owned. In coordination with our community partners, we designed and implemented our online platform so that it may serve as a useful example for other socially conscious platform designers.</a:t>
            </a:r>
          </a:p>
          <a:p>
            <a:pPr marL="342900" indent="-342900">
              <a:buBlip>
                <a:blip r:embed="rId4"/>
              </a:buBlip>
            </a:pPr>
            <a:endParaRPr lang="en-US" dirty="0">
              <a:solidFill>
                <a:schemeClr val="tx2"/>
              </a:solidFill>
              <a:latin typeface="Baskerville"/>
            </a:endParaRPr>
          </a:p>
          <a:p>
            <a:r>
              <a:rPr lang="en-US" altLang="zh-CN" b="1" dirty="0">
                <a:latin typeface="Baskerville"/>
              </a:rPr>
              <a:t>We design an incentive system and recommendation system to power the site</a:t>
            </a:r>
          </a:p>
          <a:p>
            <a:pPr marL="342900" indent="-342900">
              <a:buBlip>
                <a:blip r:embed="rId4"/>
              </a:buBlip>
            </a:pPr>
            <a:r>
              <a:rPr lang="en-US" dirty="0">
                <a:solidFill>
                  <a:schemeClr val="tx2"/>
                </a:solidFill>
                <a:latin typeface="Baskerville"/>
              </a:rPr>
              <a:t>We describe simple approaches to badge design and content recommendation that are tailored to our application. For the problem of badge design, we prove a number of structural properties that and guide our implementation. For content recommendation we give a new framework based on linear hints to motivate our policy.</a:t>
            </a:r>
          </a:p>
          <a:p>
            <a:pPr marL="342900" indent="-342900">
              <a:buBlip>
                <a:blip r:embed="rId4"/>
              </a:buBlip>
            </a:pPr>
            <a:endParaRPr lang="en-US" dirty="0">
              <a:solidFill>
                <a:schemeClr val="tx2"/>
              </a:solidFill>
              <a:latin typeface="Baskerville"/>
            </a:endParaRPr>
          </a:p>
          <a:p>
            <a:r>
              <a:rPr lang="en-US" altLang="zh-CN" b="1" dirty="0">
                <a:latin typeface="Baskerville"/>
              </a:rPr>
              <a:t>We analyze the data from Fall 2021 and Fall 2022 </a:t>
            </a:r>
          </a:p>
          <a:p>
            <a:pPr marL="342900" indent="-342900">
              <a:buBlip>
                <a:blip r:embed="rId4"/>
              </a:buBlip>
            </a:pPr>
            <a:r>
              <a:rPr lang="en-US" dirty="0">
                <a:solidFill>
                  <a:schemeClr val="tx2"/>
                </a:solidFill>
                <a:latin typeface="Baskerville"/>
              </a:rPr>
              <a:t>Each run features a dozen local black own businesses and hundreds of student participants. Thousand of business impressions were served. We reflect on how users reacted to our design choices</a:t>
            </a:r>
          </a:p>
          <a:p>
            <a:endParaRPr lang="en-US" dirty="0">
              <a:solidFill>
                <a:schemeClr val="tx2"/>
              </a:solidFill>
              <a:latin typeface="Baskerville"/>
            </a:endParaRPr>
          </a:p>
          <a:p>
            <a:pPr marL="342900" indent="-342900">
              <a:buBlip>
                <a:blip r:embed="rId4"/>
              </a:buBlip>
            </a:pPr>
            <a:endParaRPr lang="en-US" dirty="0">
              <a:solidFill>
                <a:schemeClr val="tx2"/>
              </a:solidFill>
              <a:latin typeface="Baskerville"/>
            </a:endParaRPr>
          </a:p>
          <a:p>
            <a:pPr marL="342900" indent="-342900">
              <a:buBlip>
                <a:blip r:embed="rId4"/>
              </a:buBlip>
            </a:pPr>
            <a:endParaRPr lang="en-US" dirty="0">
              <a:solidFill>
                <a:schemeClr val="tx2"/>
              </a:solidFill>
              <a:latin typeface="Baskerville"/>
            </a:endParaRPr>
          </a:p>
          <a:p>
            <a:endParaRPr lang="en-US" dirty="0">
              <a:solidFill>
                <a:schemeClr val="tx2"/>
              </a:solidFill>
              <a:latin typeface="Baskerville"/>
            </a:endParaRPr>
          </a:p>
        </p:txBody>
      </p:sp>
      <p:sp>
        <p:nvSpPr>
          <p:cNvPr id="5" name="Footer Placeholder 4">
            <a:extLst>
              <a:ext uri="{FF2B5EF4-FFF2-40B4-BE49-F238E27FC236}">
                <a16:creationId xmlns:a16="http://schemas.microsoft.com/office/drawing/2014/main" id="{C743439A-DDCC-70BE-5E53-0A958F5D647B}"/>
              </a:ext>
            </a:extLst>
          </p:cNvPr>
          <p:cNvSpPr>
            <a:spLocks noGrp="1"/>
          </p:cNvSpPr>
          <p:nvPr>
            <p:ph type="ftr" sz="quarter" idx="11"/>
          </p:nvPr>
        </p:nvSpPr>
        <p:spPr/>
        <p:txBody>
          <a:bodyPr/>
          <a:lstStyle/>
          <a:p>
            <a:r>
              <a:rPr lang="en-US"/>
              <a:t>YinzOR 2023</a:t>
            </a:r>
            <a:endParaRPr lang="en-US" dirty="0"/>
          </a:p>
        </p:txBody>
      </p:sp>
      <p:sp>
        <p:nvSpPr>
          <p:cNvPr id="6" name="TextBox 5">
            <a:extLst>
              <a:ext uri="{FF2B5EF4-FFF2-40B4-BE49-F238E27FC236}">
                <a16:creationId xmlns:a16="http://schemas.microsoft.com/office/drawing/2014/main" id="{80974D27-A2A0-49E6-AF9F-8D998D987393}"/>
              </a:ext>
            </a:extLst>
          </p:cNvPr>
          <p:cNvSpPr txBox="1"/>
          <p:nvPr/>
        </p:nvSpPr>
        <p:spPr>
          <a:xfrm>
            <a:off x="463393" y="454428"/>
            <a:ext cx="11198007" cy="461665"/>
          </a:xfrm>
          <a:prstGeom prst="rect">
            <a:avLst/>
          </a:prstGeom>
          <a:noFill/>
        </p:spPr>
        <p:txBody>
          <a:bodyPr wrap="square" rtlCol="0" anchor="ctr">
            <a:spAutoFit/>
          </a:bodyPr>
          <a:lstStyle/>
          <a:p>
            <a:r>
              <a:rPr lang="en-US" sz="2400" dirty="0">
                <a:latin typeface="Baskerville" panose="02020502070401020303" pitchFamily="18" charset="0"/>
                <a:ea typeface="Baskerville" panose="02020502070401020303" pitchFamily="18" charset="0"/>
              </a:rPr>
              <a:t>Contributions</a:t>
            </a:r>
          </a:p>
        </p:txBody>
      </p:sp>
      <p:sp>
        <p:nvSpPr>
          <p:cNvPr id="2" name="Slide Number Placeholder 1">
            <a:extLst>
              <a:ext uri="{FF2B5EF4-FFF2-40B4-BE49-F238E27FC236}">
                <a16:creationId xmlns:a16="http://schemas.microsoft.com/office/drawing/2014/main" id="{862FBA28-4E98-4429-8774-20C767FECF6B}"/>
              </a:ext>
            </a:extLst>
          </p:cNvPr>
          <p:cNvSpPr>
            <a:spLocks noGrp="1"/>
          </p:cNvSpPr>
          <p:nvPr>
            <p:ph type="sldNum" sz="quarter" idx="12"/>
          </p:nvPr>
        </p:nvSpPr>
        <p:spPr/>
        <p:txBody>
          <a:bodyPr/>
          <a:lstStyle/>
          <a:p>
            <a:fld id="{8A7A6979-0714-4377-B894-6BE4C2D6E202}" type="slidenum">
              <a:rPr lang="en-US" smtClean="0"/>
              <a:pPr/>
              <a:t>7</a:t>
            </a:fld>
            <a:endParaRPr lang="en-US" dirty="0"/>
          </a:p>
        </p:txBody>
      </p:sp>
      <p:cxnSp>
        <p:nvCxnSpPr>
          <p:cNvPr id="3" name="Straight Connector 2">
            <a:extLst>
              <a:ext uri="{FF2B5EF4-FFF2-40B4-BE49-F238E27FC236}">
                <a16:creationId xmlns:a16="http://schemas.microsoft.com/office/drawing/2014/main" id="{4578EEED-7DF0-E8C0-0AD3-6F260DCE93D3}"/>
              </a:ext>
            </a:extLst>
          </p:cNvPr>
          <p:cNvCxnSpPr>
            <a:cxnSpLocks/>
          </p:cNvCxnSpPr>
          <p:nvPr/>
        </p:nvCxnSpPr>
        <p:spPr>
          <a:xfrm>
            <a:off x="11728606" y="228600"/>
            <a:ext cx="0" cy="64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28482D0-0EEB-7D0B-9200-E6314D83E7BB}"/>
              </a:ext>
            </a:extLst>
          </p:cNvPr>
          <p:cNvCxnSpPr>
            <a:cxnSpLocks/>
          </p:cNvCxnSpPr>
          <p:nvPr/>
        </p:nvCxnSpPr>
        <p:spPr>
          <a:xfrm flipH="1">
            <a:off x="231371" y="6403571"/>
            <a:ext cx="1172925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331BF2C-7DA2-EC6C-86D8-3CAEEB17F6AF}"/>
              </a:ext>
            </a:extLst>
          </p:cNvPr>
          <p:cNvSpPr txBox="1"/>
          <p:nvPr/>
        </p:nvSpPr>
        <p:spPr>
          <a:xfrm>
            <a:off x="465042" y="6003461"/>
            <a:ext cx="11263564" cy="400110"/>
          </a:xfrm>
          <a:prstGeom prst="rect">
            <a:avLst/>
          </a:prstGeom>
          <a:noFill/>
        </p:spPr>
        <p:txBody>
          <a:bodyPr wrap="square" rtlCol="0" anchor="b">
            <a:spAutoFit/>
          </a:bodyPr>
          <a:lstStyle/>
          <a:p>
            <a:pPr algn="r"/>
            <a:r>
              <a:rPr lang="en-US" sz="1000" i="1" dirty="0">
                <a:latin typeface="Baskerville" panose="02020502070401020303" pitchFamily="18" charset="0"/>
                <a:ea typeface="Baskerville" panose="02020502070401020303" pitchFamily="18" charset="0"/>
              </a:rPr>
              <a:t>Data for Black Lives. </a:t>
            </a:r>
          </a:p>
          <a:p>
            <a:pPr algn="r"/>
            <a:r>
              <a:rPr lang="en-US" sz="1000" i="1" dirty="0">
                <a:latin typeface="Baskerville" panose="02020502070401020303" pitchFamily="18" charset="0"/>
                <a:ea typeface="Baskerville" panose="02020502070401020303" pitchFamily="18" charset="0"/>
              </a:rPr>
              <a:t>Map Data: ©2021, Google. Imagery: ©2021, Landsat/Copernicus, Maxar Technologies, Sanborn, U.S. Geological Survey, USDA Farm Service Agency.</a:t>
            </a:r>
          </a:p>
        </p:txBody>
      </p:sp>
    </p:spTree>
    <p:custDataLst>
      <p:tags r:id="rId1"/>
    </p:custDataLst>
    <p:extLst>
      <p:ext uri="{BB962C8B-B14F-4D97-AF65-F5344CB8AC3E}">
        <p14:creationId xmlns:p14="http://schemas.microsoft.com/office/powerpoint/2010/main" val="3552021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308B734-204E-EC47-B692-8155E7B0E804}"/>
              </a:ext>
            </a:extLst>
          </p:cNvPr>
          <p:cNvSpPr/>
          <p:nvPr/>
        </p:nvSpPr>
        <p:spPr>
          <a:xfrm>
            <a:off x="824753" y="3513518"/>
            <a:ext cx="2390396" cy="256880"/>
          </a:xfrm>
          <a:prstGeom prst="rect">
            <a:avLst/>
          </a:prstGeom>
          <a:solidFill>
            <a:schemeClr val="accent2">
              <a:lumMod val="75000"/>
              <a:alpha val="41961"/>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5EDE67-6DFC-EE48-A235-8141D9CF675F}"/>
              </a:ext>
            </a:extLst>
          </p:cNvPr>
          <p:cNvSpPr/>
          <p:nvPr/>
        </p:nvSpPr>
        <p:spPr>
          <a:xfrm>
            <a:off x="824752" y="3209947"/>
            <a:ext cx="3137648" cy="256880"/>
          </a:xfrm>
          <a:prstGeom prst="rect">
            <a:avLst/>
          </a:prstGeom>
          <a:solidFill>
            <a:schemeClr val="accent2">
              <a:lumMod val="75000"/>
              <a:alpha val="41961"/>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76A04CC-A29B-A74F-8CAC-933665D5EFCF}"/>
              </a:ext>
            </a:extLst>
          </p:cNvPr>
          <p:cNvSpPr/>
          <p:nvPr/>
        </p:nvSpPr>
        <p:spPr>
          <a:xfrm>
            <a:off x="824753" y="2570954"/>
            <a:ext cx="925390" cy="256880"/>
          </a:xfrm>
          <a:prstGeom prst="rect">
            <a:avLst/>
          </a:prstGeom>
          <a:solidFill>
            <a:schemeClr val="accent2">
              <a:lumMod val="75000"/>
              <a:alpha val="41961"/>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75EE47F-8E41-A04E-8BEC-C765BA3E695E}"/>
              </a:ext>
            </a:extLst>
          </p:cNvPr>
          <p:cNvSpPr/>
          <p:nvPr/>
        </p:nvSpPr>
        <p:spPr>
          <a:xfrm>
            <a:off x="6451342" y="2247335"/>
            <a:ext cx="3243264" cy="256032"/>
          </a:xfrm>
          <a:prstGeom prst="rect">
            <a:avLst/>
          </a:prstGeom>
          <a:solidFill>
            <a:schemeClr val="accent2">
              <a:lumMod val="75000"/>
              <a:alpha val="41961"/>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F8DD081-2BC3-ED4A-81A4-F10297049A72}"/>
              </a:ext>
            </a:extLst>
          </p:cNvPr>
          <p:cNvSpPr/>
          <p:nvPr/>
        </p:nvSpPr>
        <p:spPr>
          <a:xfrm>
            <a:off x="6451342" y="2571378"/>
            <a:ext cx="4757432" cy="256032"/>
          </a:xfrm>
          <a:prstGeom prst="rect">
            <a:avLst/>
          </a:prstGeom>
          <a:solidFill>
            <a:schemeClr val="accent2">
              <a:lumMod val="75000"/>
              <a:alpha val="41961"/>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0BD985F-5009-964B-8A76-A48F92B9CB1B}"/>
              </a:ext>
            </a:extLst>
          </p:cNvPr>
          <p:cNvSpPr/>
          <p:nvPr/>
        </p:nvSpPr>
        <p:spPr>
          <a:xfrm>
            <a:off x="6451343" y="2807746"/>
            <a:ext cx="559058" cy="265885"/>
          </a:xfrm>
          <a:prstGeom prst="rect">
            <a:avLst/>
          </a:prstGeom>
          <a:solidFill>
            <a:schemeClr val="accent2">
              <a:lumMod val="75000"/>
              <a:alpha val="41961"/>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639FCE3-CB7F-6A4F-A538-11D3F0BAA79F}"/>
              </a:ext>
            </a:extLst>
          </p:cNvPr>
          <p:cNvSpPr txBox="1"/>
          <p:nvPr/>
        </p:nvSpPr>
        <p:spPr>
          <a:xfrm>
            <a:off x="463401" y="1162314"/>
            <a:ext cx="5271241" cy="2693045"/>
          </a:xfrm>
          <a:prstGeom prst="rect">
            <a:avLst/>
          </a:prstGeom>
          <a:noFill/>
        </p:spPr>
        <p:txBody>
          <a:bodyPr wrap="square" rtlCol="0">
            <a:spAutoFit/>
          </a:bodyPr>
          <a:lstStyle/>
          <a:p>
            <a:pPr>
              <a:spcAft>
                <a:spcPts val="600"/>
              </a:spcAft>
            </a:pPr>
            <a:r>
              <a:rPr lang="en-US" b="1" dirty="0">
                <a:latin typeface="Baskerville" panose="02020502070401020303" pitchFamily="18" charset="0"/>
                <a:ea typeface="Baskerville" panose="02020502070401020303" pitchFamily="18" charset="0"/>
              </a:rPr>
              <a:t>Black-Owned Businesses</a:t>
            </a:r>
          </a:p>
          <a:p>
            <a:pPr>
              <a:spcAft>
                <a:spcPts val="600"/>
              </a:spcAft>
            </a:pPr>
            <a:r>
              <a:rPr lang="en-US" i="1" dirty="0">
                <a:latin typeface="Baskerville" panose="02020502070401020303" pitchFamily="18" charset="0"/>
                <a:ea typeface="Baskerville" panose="02020502070401020303" pitchFamily="18" charset="0"/>
              </a:rPr>
              <a:t>What type of support do you need to promote your business?</a:t>
            </a:r>
          </a:p>
          <a:p>
            <a:pPr>
              <a:spcAft>
                <a:spcPts val="600"/>
              </a:spcAft>
            </a:pPr>
            <a:endParaRPr lang="en-US" sz="1600" b="1" dirty="0">
              <a:latin typeface="Baskerville" panose="02020502070401020303" pitchFamily="18" charset="0"/>
              <a:ea typeface="Baskerville" panose="02020502070401020303" pitchFamily="18" charset="0"/>
            </a:endParaRPr>
          </a:p>
          <a:p>
            <a:pPr marL="285750" indent="-285750">
              <a:spcAft>
                <a:spcPts val="600"/>
              </a:spcAft>
              <a:buFont typeface="Arial" panose="020B0604020202020204" pitchFamily="34" charset="0"/>
              <a:buChar char="•"/>
            </a:pPr>
            <a:r>
              <a:rPr lang="en-US" sz="1600" dirty="0">
                <a:latin typeface="Baskerville" panose="02020502070401020303" pitchFamily="18" charset="0"/>
                <a:ea typeface="Baskerville" panose="02020502070401020303" pitchFamily="18" charset="0"/>
              </a:rPr>
              <a:t>website creation/web updating</a:t>
            </a:r>
          </a:p>
          <a:p>
            <a:pPr marL="285750" indent="-285750">
              <a:spcAft>
                <a:spcPts val="600"/>
              </a:spcAft>
              <a:buFont typeface="Arial" panose="020B0604020202020204" pitchFamily="34" charset="0"/>
              <a:buChar char="•"/>
            </a:pPr>
            <a:r>
              <a:rPr lang="en-US" sz="1600" dirty="0">
                <a:latin typeface="Baskerville" panose="02020502070401020303" pitchFamily="18" charset="0"/>
                <a:ea typeface="Baskerville" panose="02020502070401020303" pitchFamily="18" charset="0"/>
              </a:rPr>
              <a:t>advertising</a:t>
            </a:r>
          </a:p>
          <a:p>
            <a:pPr marL="285750" indent="-285750">
              <a:spcAft>
                <a:spcPts val="600"/>
              </a:spcAft>
              <a:buFont typeface="Arial" panose="020B0604020202020204" pitchFamily="34" charset="0"/>
              <a:buChar char="•"/>
            </a:pPr>
            <a:r>
              <a:rPr lang="en-US" sz="1600" dirty="0">
                <a:latin typeface="Baskerville" panose="02020502070401020303" pitchFamily="18" charset="0"/>
                <a:ea typeface="Baskerville" panose="02020502070401020303" pitchFamily="18" charset="0"/>
              </a:rPr>
              <a:t>social media marketing</a:t>
            </a:r>
          </a:p>
          <a:p>
            <a:pPr marL="285750" indent="-285750">
              <a:spcAft>
                <a:spcPts val="600"/>
              </a:spcAft>
              <a:buFont typeface="Arial" panose="020B0604020202020204" pitchFamily="34" charset="0"/>
              <a:buChar char="•"/>
            </a:pPr>
            <a:r>
              <a:rPr lang="en-US" sz="1600" dirty="0">
                <a:latin typeface="Baskerville" panose="02020502070401020303" pitchFamily="18" charset="0"/>
                <a:ea typeface="Baskerville" panose="02020502070401020303" pitchFamily="18" charset="0"/>
              </a:rPr>
              <a:t>website integration with other systems</a:t>
            </a:r>
          </a:p>
          <a:p>
            <a:pPr marL="285750" indent="-285750">
              <a:spcAft>
                <a:spcPts val="600"/>
              </a:spcAft>
              <a:buFont typeface="Arial" panose="020B0604020202020204" pitchFamily="34" charset="0"/>
              <a:buChar char="•"/>
            </a:pPr>
            <a:r>
              <a:rPr lang="en-US" sz="1600" dirty="0">
                <a:latin typeface="Baskerville" panose="02020502070401020303" pitchFamily="18" charset="0"/>
                <a:ea typeface="Baskerville" panose="02020502070401020303" pitchFamily="18" charset="0"/>
              </a:rPr>
              <a:t>increased press and presence</a:t>
            </a:r>
          </a:p>
        </p:txBody>
      </p:sp>
      <p:sp>
        <p:nvSpPr>
          <p:cNvPr id="8" name="TextBox 7">
            <a:extLst>
              <a:ext uri="{FF2B5EF4-FFF2-40B4-BE49-F238E27FC236}">
                <a16:creationId xmlns:a16="http://schemas.microsoft.com/office/drawing/2014/main" id="{672025DF-83F5-3246-8801-816563B2962E}"/>
              </a:ext>
            </a:extLst>
          </p:cNvPr>
          <p:cNvSpPr txBox="1"/>
          <p:nvPr/>
        </p:nvSpPr>
        <p:spPr>
          <a:xfrm>
            <a:off x="6096000" y="1194748"/>
            <a:ext cx="5271248" cy="2893100"/>
          </a:xfrm>
          <a:prstGeom prst="rect">
            <a:avLst/>
          </a:prstGeom>
          <a:noFill/>
        </p:spPr>
        <p:txBody>
          <a:bodyPr wrap="square" rtlCol="0">
            <a:spAutoFit/>
          </a:bodyPr>
          <a:lstStyle/>
          <a:p>
            <a:pPr>
              <a:spcAft>
                <a:spcPts val="600"/>
              </a:spcAft>
            </a:pPr>
            <a:r>
              <a:rPr lang="en-US" b="1" dirty="0">
                <a:latin typeface="Baskerville" panose="02020502070401020303" pitchFamily="18" charset="0"/>
                <a:ea typeface="Baskerville" panose="02020502070401020303" pitchFamily="18" charset="0"/>
              </a:rPr>
              <a:t>Students</a:t>
            </a:r>
          </a:p>
          <a:p>
            <a:pPr>
              <a:spcAft>
                <a:spcPts val="600"/>
              </a:spcAft>
            </a:pPr>
            <a:r>
              <a:rPr lang="en-US" i="1" dirty="0">
                <a:latin typeface="Baskerville" panose="02020502070401020303" pitchFamily="18" charset="0"/>
                <a:ea typeface="Baskerville" panose="02020502070401020303" pitchFamily="18" charset="0"/>
              </a:rPr>
              <a:t>What social media activities would you participate in?</a:t>
            </a:r>
          </a:p>
          <a:p>
            <a:pPr>
              <a:spcAft>
                <a:spcPts val="600"/>
              </a:spcAft>
            </a:pPr>
            <a:endParaRPr lang="en-US" sz="1600" b="1" dirty="0">
              <a:latin typeface="Baskerville" panose="02020502070401020303" pitchFamily="18" charset="0"/>
              <a:ea typeface="Baskerville" panose="02020502070401020303" pitchFamily="18" charset="0"/>
            </a:endParaRPr>
          </a:p>
          <a:p>
            <a:pPr marL="285750" indent="-285750">
              <a:spcAft>
                <a:spcPts val="600"/>
              </a:spcAft>
              <a:buFont typeface="Arial" panose="020B0604020202020204" pitchFamily="34" charset="0"/>
              <a:buChar char="•"/>
            </a:pPr>
            <a:r>
              <a:rPr lang="en-US" sz="1600" dirty="0">
                <a:latin typeface="Baskerville" panose="02020502070401020303" pitchFamily="18" charset="0"/>
                <a:ea typeface="Baskerville" panose="02020502070401020303" pitchFamily="18" charset="0"/>
              </a:rPr>
              <a:t>follow a business on social media (96%)</a:t>
            </a:r>
          </a:p>
          <a:p>
            <a:pPr marL="285750" indent="-285750">
              <a:spcAft>
                <a:spcPts val="600"/>
              </a:spcAft>
              <a:buFont typeface="Arial" panose="020B0604020202020204" pitchFamily="34" charset="0"/>
              <a:buChar char="•"/>
            </a:pPr>
            <a:r>
              <a:rPr lang="en-US" sz="1600" dirty="0">
                <a:latin typeface="Baskerville" panose="02020502070401020303" pitchFamily="18" charset="0"/>
                <a:ea typeface="Baskerville" panose="02020502070401020303" pitchFamily="18" charset="0"/>
              </a:rPr>
              <a:t>help promote a business by liking or retweeting their posts (75%)</a:t>
            </a:r>
          </a:p>
          <a:p>
            <a:pPr marL="285750" indent="-285750">
              <a:spcAft>
                <a:spcPts val="600"/>
              </a:spcAft>
              <a:buFont typeface="Arial" panose="020B0604020202020204" pitchFamily="34" charset="0"/>
              <a:buChar char="•"/>
            </a:pPr>
            <a:r>
              <a:rPr lang="en-US" sz="1600" dirty="0">
                <a:latin typeface="Baskerville" panose="02020502070401020303" pitchFamily="18" charset="0"/>
                <a:ea typeface="Baskerville" panose="02020502070401020303" pitchFamily="18" charset="0"/>
              </a:rPr>
              <a:t>post about a business with the #412Connect hashtag (33%)</a:t>
            </a:r>
          </a:p>
          <a:p>
            <a:pPr marL="285750" indent="-285750">
              <a:spcAft>
                <a:spcPts val="600"/>
              </a:spcAft>
              <a:buFont typeface="Arial" panose="020B0604020202020204" pitchFamily="34" charset="0"/>
              <a:buChar char="•"/>
            </a:pPr>
            <a:r>
              <a:rPr lang="en-US" sz="1600" dirty="0">
                <a:latin typeface="Baskerville" panose="02020502070401020303" pitchFamily="18" charset="0"/>
                <a:ea typeface="Baskerville" panose="02020502070401020303" pitchFamily="18" charset="0"/>
              </a:rPr>
              <a:t>take photos and post reviews online (21%)</a:t>
            </a:r>
          </a:p>
        </p:txBody>
      </p:sp>
      <p:cxnSp>
        <p:nvCxnSpPr>
          <p:cNvPr id="14" name="Straight Connector 13">
            <a:extLst>
              <a:ext uri="{FF2B5EF4-FFF2-40B4-BE49-F238E27FC236}">
                <a16:creationId xmlns:a16="http://schemas.microsoft.com/office/drawing/2014/main" id="{17277D46-7D76-F44B-A09E-B9910EBCD56F}"/>
              </a:ext>
            </a:extLst>
          </p:cNvPr>
          <p:cNvCxnSpPr>
            <a:cxnSpLocks/>
          </p:cNvCxnSpPr>
          <p:nvPr/>
        </p:nvCxnSpPr>
        <p:spPr>
          <a:xfrm>
            <a:off x="11728606" y="228600"/>
            <a:ext cx="0" cy="64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3DE43DC-FE87-B449-98CE-234D7B333E53}"/>
              </a:ext>
            </a:extLst>
          </p:cNvPr>
          <p:cNvCxnSpPr>
            <a:cxnSpLocks/>
          </p:cNvCxnSpPr>
          <p:nvPr/>
        </p:nvCxnSpPr>
        <p:spPr>
          <a:xfrm flipH="1">
            <a:off x="231371" y="6403571"/>
            <a:ext cx="1172925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0D05B0A-64C7-7141-855E-0640852DF730}"/>
              </a:ext>
            </a:extLst>
          </p:cNvPr>
          <p:cNvSpPr txBox="1"/>
          <p:nvPr/>
        </p:nvSpPr>
        <p:spPr>
          <a:xfrm>
            <a:off x="463393" y="454428"/>
            <a:ext cx="11198007" cy="461665"/>
          </a:xfrm>
          <a:prstGeom prst="rect">
            <a:avLst/>
          </a:prstGeom>
          <a:noFill/>
        </p:spPr>
        <p:txBody>
          <a:bodyPr wrap="square" rtlCol="0" anchor="ctr">
            <a:spAutoFit/>
          </a:bodyPr>
          <a:lstStyle/>
          <a:p>
            <a:r>
              <a:rPr lang="en-US" sz="2400" dirty="0">
                <a:latin typeface="Baskerville" panose="02020502070401020303" pitchFamily="18" charset="0"/>
                <a:ea typeface="Baskerville" panose="02020502070401020303" pitchFamily="18" charset="0"/>
              </a:rPr>
              <a:t>Two-Sided Market Platform Design</a:t>
            </a:r>
          </a:p>
        </p:txBody>
      </p:sp>
      <p:sp>
        <p:nvSpPr>
          <p:cNvPr id="22" name="TextBox 21">
            <a:extLst>
              <a:ext uri="{FF2B5EF4-FFF2-40B4-BE49-F238E27FC236}">
                <a16:creationId xmlns:a16="http://schemas.microsoft.com/office/drawing/2014/main" id="{938406F8-B097-714C-BB39-A0944ED13867}"/>
              </a:ext>
            </a:extLst>
          </p:cNvPr>
          <p:cNvSpPr txBox="1"/>
          <p:nvPr/>
        </p:nvSpPr>
        <p:spPr>
          <a:xfrm>
            <a:off x="298566" y="6157350"/>
            <a:ext cx="11362846" cy="246221"/>
          </a:xfrm>
          <a:prstGeom prst="rect">
            <a:avLst/>
          </a:prstGeom>
          <a:noFill/>
        </p:spPr>
        <p:txBody>
          <a:bodyPr wrap="square" rtlCol="0" anchor="b">
            <a:spAutoFit/>
          </a:bodyPr>
          <a:lstStyle/>
          <a:p>
            <a:pPr algn="r"/>
            <a:r>
              <a:rPr lang="en-US" sz="1000" i="1" dirty="0">
                <a:latin typeface="Baskerville" panose="02020502070401020303" pitchFamily="18" charset="0"/>
                <a:ea typeface="Baskerville" panose="02020502070401020303" pitchFamily="18" charset="0"/>
              </a:rPr>
              <a:t>Survey data collected in partnership with community collaborators, including Alex Jackson at the Pittsburgh Hub of Data for Black Lives. </a:t>
            </a:r>
          </a:p>
        </p:txBody>
      </p:sp>
      <p:grpSp>
        <p:nvGrpSpPr>
          <p:cNvPr id="66" name="Group 65">
            <a:extLst>
              <a:ext uri="{FF2B5EF4-FFF2-40B4-BE49-F238E27FC236}">
                <a16:creationId xmlns:a16="http://schemas.microsoft.com/office/drawing/2014/main" id="{38914933-6B4E-8B4D-ADBF-A3F4D645A222}"/>
              </a:ext>
            </a:extLst>
          </p:cNvPr>
          <p:cNvGrpSpPr/>
          <p:nvPr/>
        </p:nvGrpSpPr>
        <p:grpSpPr>
          <a:xfrm>
            <a:off x="3352800" y="4546576"/>
            <a:ext cx="4572000" cy="1381870"/>
            <a:chOff x="3426844" y="4546576"/>
            <a:chExt cx="4572000" cy="1381870"/>
          </a:xfrm>
        </p:grpSpPr>
        <p:sp>
          <p:nvSpPr>
            <p:cNvPr id="24" name="TextBox 23">
              <a:extLst>
                <a:ext uri="{FF2B5EF4-FFF2-40B4-BE49-F238E27FC236}">
                  <a16:creationId xmlns:a16="http://schemas.microsoft.com/office/drawing/2014/main" id="{B1B5F9EB-CE36-E944-85B9-D6EC1D77B70C}"/>
                </a:ext>
              </a:extLst>
            </p:cNvPr>
            <p:cNvSpPr txBox="1"/>
            <p:nvPr/>
          </p:nvSpPr>
          <p:spPr>
            <a:xfrm>
              <a:off x="3877067" y="4866617"/>
              <a:ext cx="3671555" cy="1061829"/>
            </a:xfrm>
            <a:prstGeom prst="rect">
              <a:avLst/>
            </a:prstGeom>
            <a:noFill/>
          </p:spPr>
          <p:txBody>
            <a:bodyPr wrap="square" rtlCol="0">
              <a:spAutoFit/>
            </a:bodyPr>
            <a:lstStyle/>
            <a:p>
              <a:pPr algn="ctr">
                <a:spcAft>
                  <a:spcPts val="600"/>
                </a:spcAft>
              </a:pPr>
              <a:r>
                <a:rPr lang="en-US" sz="1600" b="1" dirty="0">
                  <a:latin typeface="Baskerville" panose="02020502070401020303" pitchFamily="18" charset="0"/>
                  <a:ea typeface="Baskerville" panose="02020502070401020303" pitchFamily="18" charset="0"/>
                </a:rPr>
                <a:t>412Connect</a:t>
              </a:r>
            </a:p>
            <a:p>
              <a:pPr algn="ctr">
                <a:spcAft>
                  <a:spcPts val="600"/>
                </a:spcAft>
              </a:pPr>
              <a:r>
                <a:rPr lang="en-US" sz="1400" dirty="0">
                  <a:latin typeface="Baskerville" panose="02020502070401020303" pitchFamily="18" charset="0"/>
                  <a:ea typeface="Baskerville" panose="02020502070401020303" pitchFamily="18" charset="0"/>
                </a:rPr>
                <a:t>a local organization-curated platform to connect Black-owned businesses and university students through social media and online discovery</a:t>
              </a:r>
            </a:p>
          </p:txBody>
        </p:sp>
        <p:cxnSp>
          <p:nvCxnSpPr>
            <p:cNvPr id="28" name="Straight Arrow Connector 27">
              <a:extLst>
                <a:ext uri="{FF2B5EF4-FFF2-40B4-BE49-F238E27FC236}">
                  <a16:creationId xmlns:a16="http://schemas.microsoft.com/office/drawing/2014/main" id="{216DF87F-A884-194A-97A0-6E753629FD42}"/>
                </a:ext>
              </a:extLst>
            </p:cNvPr>
            <p:cNvCxnSpPr>
              <a:cxnSpLocks/>
            </p:cNvCxnSpPr>
            <p:nvPr/>
          </p:nvCxnSpPr>
          <p:spPr>
            <a:xfrm flipH="1">
              <a:off x="5712844" y="4549199"/>
              <a:ext cx="2286000" cy="317418"/>
            </a:xfrm>
            <a:prstGeom prst="straightConnector1">
              <a:avLst/>
            </a:prstGeom>
            <a:ln w="57150">
              <a:solidFill>
                <a:schemeClr val="accent2">
                  <a:lumMod val="50000"/>
                </a:schemeClr>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36322EBF-B343-D24C-81B6-9B7F8388AE48}"/>
                </a:ext>
              </a:extLst>
            </p:cNvPr>
            <p:cNvCxnSpPr>
              <a:cxnSpLocks/>
            </p:cNvCxnSpPr>
            <p:nvPr/>
          </p:nvCxnSpPr>
          <p:spPr>
            <a:xfrm>
              <a:off x="3426844" y="4546576"/>
              <a:ext cx="2286000" cy="320040"/>
            </a:xfrm>
            <a:prstGeom prst="straightConnector1">
              <a:avLst/>
            </a:prstGeom>
            <a:ln w="57150">
              <a:solidFill>
                <a:schemeClr val="accent2">
                  <a:lumMod val="50000"/>
                </a:schemeClr>
              </a:solidFill>
              <a:headEnd type="none"/>
              <a:tailEnd type="oval"/>
            </a:ln>
          </p:spPr>
          <p:style>
            <a:lnRef idx="1">
              <a:schemeClr val="accent1"/>
            </a:lnRef>
            <a:fillRef idx="0">
              <a:schemeClr val="accent1"/>
            </a:fillRef>
            <a:effectRef idx="0">
              <a:schemeClr val="accent1"/>
            </a:effectRef>
            <a:fontRef idx="minor">
              <a:schemeClr val="tx1"/>
            </a:fontRef>
          </p:style>
        </p:cxnSp>
      </p:grpSp>
      <p:sp>
        <p:nvSpPr>
          <p:cNvPr id="2" name="Footer Placeholder 1">
            <a:extLst>
              <a:ext uri="{FF2B5EF4-FFF2-40B4-BE49-F238E27FC236}">
                <a16:creationId xmlns:a16="http://schemas.microsoft.com/office/drawing/2014/main" id="{7F39B0A5-9020-4455-A731-B8C1AFF0C037}"/>
              </a:ext>
            </a:extLst>
          </p:cNvPr>
          <p:cNvSpPr>
            <a:spLocks noGrp="1"/>
          </p:cNvSpPr>
          <p:nvPr>
            <p:ph type="ftr" sz="quarter" idx="11"/>
          </p:nvPr>
        </p:nvSpPr>
        <p:spPr/>
        <p:txBody>
          <a:bodyPr/>
          <a:lstStyle/>
          <a:p>
            <a:r>
              <a:rPr lang="en-US"/>
              <a:t>YinzOR 2023</a:t>
            </a:r>
            <a:endParaRPr lang="en-US" dirty="0"/>
          </a:p>
        </p:txBody>
      </p:sp>
      <p:sp>
        <p:nvSpPr>
          <p:cNvPr id="4" name="Slide Number Placeholder 3">
            <a:extLst>
              <a:ext uri="{FF2B5EF4-FFF2-40B4-BE49-F238E27FC236}">
                <a16:creationId xmlns:a16="http://schemas.microsoft.com/office/drawing/2014/main" id="{0FA38867-1A0E-40FC-8B0C-D8BDE781039D}"/>
              </a:ext>
            </a:extLst>
          </p:cNvPr>
          <p:cNvSpPr>
            <a:spLocks noGrp="1"/>
          </p:cNvSpPr>
          <p:nvPr>
            <p:ph type="sldNum" sz="quarter" idx="12"/>
          </p:nvPr>
        </p:nvSpPr>
        <p:spPr/>
        <p:txBody>
          <a:bodyPr/>
          <a:lstStyle/>
          <a:p>
            <a:fld id="{8A7A6979-0714-4377-B894-6BE4C2D6E202}" type="slidenum">
              <a:rPr lang="en-US" smtClean="0"/>
              <a:pPr/>
              <a:t>8</a:t>
            </a:fld>
            <a:endParaRPr lang="en-US" dirty="0"/>
          </a:p>
        </p:txBody>
      </p:sp>
    </p:spTree>
    <p:extLst>
      <p:ext uri="{BB962C8B-B14F-4D97-AF65-F5344CB8AC3E}">
        <p14:creationId xmlns:p14="http://schemas.microsoft.com/office/powerpoint/2010/main" val="407781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18" grpId="0" animBg="1"/>
      <p:bldP spid="19"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cxnSp>
        <p:nvCxnSpPr>
          <p:cNvPr id="20" name="Straight Arrow Connector 19">
            <a:extLst>
              <a:ext uri="{FF2B5EF4-FFF2-40B4-BE49-F238E27FC236}">
                <a16:creationId xmlns:a16="http://schemas.microsoft.com/office/drawing/2014/main" id="{CA706F03-8F15-059B-0832-559BC5F1B74B}"/>
              </a:ext>
            </a:extLst>
          </p:cNvPr>
          <p:cNvCxnSpPr>
            <a:cxnSpLocks/>
            <a:stCxn id="5" idx="3"/>
            <a:endCxn id="3" idx="1"/>
          </p:cNvCxnSpPr>
          <p:nvPr/>
        </p:nvCxnSpPr>
        <p:spPr>
          <a:xfrm>
            <a:off x="3102214" y="3429375"/>
            <a:ext cx="2076342" cy="153584"/>
          </a:xfrm>
          <a:prstGeom prst="straightConnector1">
            <a:avLst/>
          </a:prstGeom>
          <a:ln w="57150">
            <a:solidFill>
              <a:schemeClr val="accent2">
                <a:lumMod val="50000"/>
              </a:schemeClr>
            </a:solidFill>
            <a:tailEnd type="triangle" w="med" len="sm"/>
          </a:ln>
        </p:spPr>
        <p:style>
          <a:lnRef idx="3">
            <a:schemeClr val="accent4"/>
          </a:lnRef>
          <a:fillRef idx="0">
            <a:schemeClr val="accent4"/>
          </a:fillRef>
          <a:effectRef idx="2">
            <a:schemeClr val="accent4"/>
          </a:effectRef>
          <a:fontRef idx="minor">
            <a:schemeClr val="tx1"/>
          </a:fontRef>
        </p:style>
      </p:cxnSp>
      <p:cxnSp>
        <p:nvCxnSpPr>
          <p:cNvPr id="21" name="Straight Arrow Connector 20">
            <a:extLst>
              <a:ext uri="{FF2B5EF4-FFF2-40B4-BE49-F238E27FC236}">
                <a16:creationId xmlns:a16="http://schemas.microsoft.com/office/drawing/2014/main" id="{5082B37F-FDAC-AEC7-9771-BD21A7F03B47}"/>
              </a:ext>
            </a:extLst>
          </p:cNvPr>
          <p:cNvCxnSpPr>
            <a:cxnSpLocks/>
            <a:stCxn id="3" idx="3"/>
            <a:endCxn id="2" idx="1"/>
          </p:cNvCxnSpPr>
          <p:nvPr/>
        </p:nvCxnSpPr>
        <p:spPr>
          <a:xfrm flipV="1">
            <a:off x="7013443" y="3429000"/>
            <a:ext cx="2076342" cy="153959"/>
          </a:xfrm>
          <a:prstGeom prst="straightConnector1">
            <a:avLst/>
          </a:prstGeom>
          <a:ln w="57150">
            <a:solidFill>
              <a:schemeClr val="accent2">
                <a:lumMod val="50000"/>
              </a:schemeClr>
            </a:solidFill>
            <a:tailEnd type="triangle" w="med" len="sm"/>
          </a:ln>
        </p:spPr>
        <p:style>
          <a:lnRef idx="3">
            <a:schemeClr val="accent4"/>
          </a:lnRef>
          <a:fillRef idx="0">
            <a:schemeClr val="accent4"/>
          </a:fillRef>
          <a:effectRef idx="2">
            <a:schemeClr val="accent4"/>
          </a:effectRef>
          <a:fontRef idx="minor">
            <a:schemeClr val="tx1"/>
          </a:fontRef>
        </p:style>
      </p:cxnSp>
      <p:cxnSp>
        <p:nvCxnSpPr>
          <p:cNvPr id="14" name="Straight Connector 13">
            <a:extLst>
              <a:ext uri="{FF2B5EF4-FFF2-40B4-BE49-F238E27FC236}">
                <a16:creationId xmlns:a16="http://schemas.microsoft.com/office/drawing/2014/main" id="{17277D46-7D76-F44B-A09E-B9910EBCD56F}"/>
              </a:ext>
            </a:extLst>
          </p:cNvPr>
          <p:cNvCxnSpPr>
            <a:cxnSpLocks/>
          </p:cNvCxnSpPr>
          <p:nvPr/>
        </p:nvCxnSpPr>
        <p:spPr>
          <a:xfrm>
            <a:off x="11728606" y="228600"/>
            <a:ext cx="0" cy="640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3DE43DC-FE87-B449-98CE-234D7B333E53}"/>
              </a:ext>
            </a:extLst>
          </p:cNvPr>
          <p:cNvCxnSpPr>
            <a:cxnSpLocks/>
          </p:cNvCxnSpPr>
          <p:nvPr/>
        </p:nvCxnSpPr>
        <p:spPr>
          <a:xfrm flipH="1">
            <a:off x="231371" y="6403571"/>
            <a:ext cx="1172925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0D05B0A-64C7-7141-855E-0640852DF730}"/>
              </a:ext>
            </a:extLst>
          </p:cNvPr>
          <p:cNvSpPr txBox="1"/>
          <p:nvPr/>
        </p:nvSpPr>
        <p:spPr>
          <a:xfrm>
            <a:off x="463393" y="454428"/>
            <a:ext cx="11198007" cy="461665"/>
          </a:xfrm>
          <a:prstGeom prst="rect">
            <a:avLst/>
          </a:prstGeom>
          <a:noFill/>
        </p:spPr>
        <p:txBody>
          <a:bodyPr wrap="square" rtlCol="0" anchor="ctr">
            <a:spAutoFit/>
          </a:bodyPr>
          <a:lstStyle/>
          <a:p>
            <a:r>
              <a:rPr lang="en-US" sz="2400" dirty="0">
                <a:latin typeface="Baskerville" panose="02020502070401020303" pitchFamily="18" charset="0"/>
                <a:ea typeface="Baskerville" panose="02020502070401020303" pitchFamily="18" charset="0"/>
              </a:rPr>
              <a:t>412Connect Platform Flow</a:t>
            </a:r>
          </a:p>
        </p:txBody>
      </p:sp>
      <p:grpSp>
        <p:nvGrpSpPr>
          <p:cNvPr id="12" name="Group 11">
            <a:extLst>
              <a:ext uri="{FF2B5EF4-FFF2-40B4-BE49-F238E27FC236}">
                <a16:creationId xmlns:a16="http://schemas.microsoft.com/office/drawing/2014/main" id="{643325C5-B562-5CB5-0075-B3D1CDB83492}"/>
              </a:ext>
            </a:extLst>
          </p:cNvPr>
          <p:cNvGrpSpPr/>
          <p:nvPr/>
        </p:nvGrpSpPr>
        <p:grpSpPr>
          <a:xfrm>
            <a:off x="1485754" y="1649692"/>
            <a:ext cx="1616460" cy="3559366"/>
            <a:chOff x="1828360" y="2105542"/>
            <a:chExt cx="1616460" cy="3559366"/>
          </a:xfrm>
        </p:grpSpPr>
        <p:pic>
          <p:nvPicPr>
            <p:cNvPr id="5" name="Picture 4">
              <a:extLst>
                <a:ext uri="{FF2B5EF4-FFF2-40B4-BE49-F238E27FC236}">
                  <a16:creationId xmlns:a16="http://schemas.microsoft.com/office/drawing/2014/main" id="{8A3A9783-F4BF-C749-B1EF-3A4CD8A0FB2F}"/>
                </a:ext>
              </a:extLst>
            </p:cNvPr>
            <p:cNvPicPr>
              <a:picLocks noChangeAspect="1"/>
            </p:cNvPicPr>
            <p:nvPr/>
          </p:nvPicPr>
          <p:blipFill rotWithShape="1">
            <a:blip r:embed="rId3"/>
            <a:srcRect l="-2" r="-780" b="82116"/>
            <a:stretch/>
          </p:blipFill>
          <p:spPr>
            <a:xfrm>
              <a:off x="1828360" y="2105542"/>
              <a:ext cx="1616460" cy="3559366"/>
            </a:xfrm>
            <a:prstGeom prst="rect">
              <a:avLst/>
            </a:prstGeom>
            <a:effectLst>
              <a:softEdge rad="12700"/>
            </a:effectLst>
          </p:spPr>
        </p:pic>
        <p:sp>
          <p:nvSpPr>
            <p:cNvPr id="8" name="Rectangle 7">
              <a:extLst>
                <a:ext uri="{FF2B5EF4-FFF2-40B4-BE49-F238E27FC236}">
                  <a16:creationId xmlns:a16="http://schemas.microsoft.com/office/drawing/2014/main" id="{1D4BA509-77B5-5AD8-80BE-4795BDA77AAD}"/>
                </a:ext>
              </a:extLst>
            </p:cNvPr>
            <p:cNvSpPr/>
            <p:nvPr/>
          </p:nvSpPr>
          <p:spPr>
            <a:xfrm>
              <a:off x="1828360" y="5001167"/>
              <a:ext cx="1616459" cy="663741"/>
            </a:xfrm>
            <a:prstGeom prst="rect">
              <a:avLst/>
            </a:prstGeom>
            <a:gradFill>
              <a:gsLst>
                <a:gs pos="60000">
                  <a:srgbClr val="F2F2F2">
                    <a:alpha val="85000"/>
                  </a:srgbClr>
                </a:gs>
                <a:gs pos="0">
                  <a:srgbClr val="F2F2F2">
                    <a:alpha val="0"/>
                  </a:srgbClr>
                </a:gs>
                <a:gs pos="100000">
                  <a:srgbClr val="F2F2F2"/>
                </a:gs>
                <a:gs pos="80000">
                  <a:srgbClr val="F2F2F2">
                    <a:alpha val="9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ED871280-0AFB-D273-255F-6DF1764F500A}"/>
              </a:ext>
            </a:extLst>
          </p:cNvPr>
          <p:cNvGrpSpPr/>
          <p:nvPr/>
        </p:nvGrpSpPr>
        <p:grpSpPr>
          <a:xfrm>
            <a:off x="9089785" y="1462550"/>
            <a:ext cx="1581067" cy="3932900"/>
            <a:chOff x="6339915" y="2327743"/>
            <a:chExt cx="1581067" cy="3932900"/>
          </a:xfrm>
        </p:grpSpPr>
        <p:pic>
          <p:nvPicPr>
            <p:cNvPr id="2" name="Picture 1" descr="Graphical user interface&#10;&#10;Description automatically generated with low confidence">
              <a:extLst>
                <a:ext uri="{FF2B5EF4-FFF2-40B4-BE49-F238E27FC236}">
                  <a16:creationId xmlns:a16="http://schemas.microsoft.com/office/drawing/2014/main" id="{C17C154F-F337-B001-0D13-032C0DB34818}"/>
                </a:ext>
              </a:extLst>
            </p:cNvPr>
            <p:cNvPicPr>
              <a:picLocks noChangeAspect="1"/>
            </p:cNvPicPr>
            <p:nvPr/>
          </p:nvPicPr>
          <p:blipFill rotWithShape="1">
            <a:blip r:embed="rId4"/>
            <a:srcRect b="14499"/>
            <a:stretch/>
          </p:blipFill>
          <p:spPr>
            <a:xfrm>
              <a:off x="6339915" y="2327743"/>
              <a:ext cx="1581066" cy="3932900"/>
            </a:xfrm>
            <a:prstGeom prst="rect">
              <a:avLst/>
            </a:prstGeom>
            <a:ln>
              <a:noFill/>
            </a:ln>
            <a:effectLst>
              <a:softEdge rad="12700"/>
            </a:effectLst>
          </p:spPr>
        </p:pic>
        <p:sp>
          <p:nvSpPr>
            <p:cNvPr id="11" name="Rectangle 10">
              <a:extLst>
                <a:ext uri="{FF2B5EF4-FFF2-40B4-BE49-F238E27FC236}">
                  <a16:creationId xmlns:a16="http://schemas.microsoft.com/office/drawing/2014/main" id="{327DE041-9635-8F07-362F-A891C4517670}"/>
                </a:ext>
              </a:extLst>
            </p:cNvPr>
            <p:cNvSpPr/>
            <p:nvPr/>
          </p:nvSpPr>
          <p:spPr>
            <a:xfrm>
              <a:off x="6339916" y="5329938"/>
              <a:ext cx="1581066" cy="930705"/>
            </a:xfrm>
            <a:prstGeom prst="rect">
              <a:avLst/>
            </a:prstGeom>
            <a:gradFill>
              <a:gsLst>
                <a:gs pos="60000">
                  <a:srgbClr val="F2F2F2">
                    <a:alpha val="85000"/>
                  </a:srgbClr>
                </a:gs>
                <a:gs pos="0">
                  <a:srgbClr val="F2F2F2">
                    <a:alpha val="0"/>
                  </a:srgbClr>
                </a:gs>
                <a:gs pos="100000">
                  <a:srgbClr val="F2F2F2"/>
                </a:gs>
                <a:gs pos="80000">
                  <a:srgbClr val="F2F2F2">
                    <a:alpha val="9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5E0E539A-62C7-10CC-811F-A2F4CBBF56E2}"/>
              </a:ext>
            </a:extLst>
          </p:cNvPr>
          <p:cNvGrpSpPr/>
          <p:nvPr/>
        </p:nvGrpSpPr>
        <p:grpSpPr>
          <a:xfrm>
            <a:off x="5178556" y="916093"/>
            <a:ext cx="1834887" cy="5335309"/>
            <a:chOff x="5144952" y="916093"/>
            <a:chExt cx="1834887" cy="5335309"/>
          </a:xfrm>
        </p:grpSpPr>
        <p:pic>
          <p:nvPicPr>
            <p:cNvPr id="3" name="Picture 2" descr="Graphical user interface, application, Teams&#10;&#10;Description automatically generated">
              <a:extLst>
                <a:ext uri="{FF2B5EF4-FFF2-40B4-BE49-F238E27FC236}">
                  <a16:creationId xmlns:a16="http://schemas.microsoft.com/office/drawing/2014/main" id="{077CFEA4-DF9A-F440-BBF1-DEF9735A464A}"/>
                </a:ext>
              </a:extLst>
            </p:cNvPr>
            <p:cNvPicPr>
              <a:picLocks noChangeAspect="1"/>
            </p:cNvPicPr>
            <p:nvPr/>
          </p:nvPicPr>
          <p:blipFill rotWithShape="1">
            <a:blip r:embed="rId5"/>
            <a:srcRect b="12445"/>
            <a:stretch/>
          </p:blipFill>
          <p:spPr>
            <a:xfrm>
              <a:off x="5144952" y="916093"/>
              <a:ext cx="1834887" cy="5333731"/>
            </a:xfrm>
            <a:prstGeom prst="rect">
              <a:avLst/>
            </a:prstGeom>
            <a:effectLst>
              <a:softEdge rad="12700"/>
            </a:effectLst>
          </p:spPr>
        </p:pic>
        <p:sp>
          <p:nvSpPr>
            <p:cNvPr id="13" name="Rectangle 12">
              <a:extLst>
                <a:ext uri="{FF2B5EF4-FFF2-40B4-BE49-F238E27FC236}">
                  <a16:creationId xmlns:a16="http://schemas.microsoft.com/office/drawing/2014/main" id="{38D528B6-F805-6B56-7BF1-94D6F5F86876}"/>
                </a:ext>
              </a:extLst>
            </p:cNvPr>
            <p:cNvSpPr/>
            <p:nvPr/>
          </p:nvSpPr>
          <p:spPr>
            <a:xfrm>
              <a:off x="5148301" y="5194933"/>
              <a:ext cx="1831538" cy="1056469"/>
            </a:xfrm>
            <a:prstGeom prst="rect">
              <a:avLst/>
            </a:prstGeom>
            <a:gradFill>
              <a:gsLst>
                <a:gs pos="60000">
                  <a:srgbClr val="F2F2F2">
                    <a:alpha val="85000"/>
                  </a:srgbClr>
                </a:gs>
                <a:gs pos="0">
                  <a:srgbClr val="F2F2F2">
                    <a:alpha val="0"/>
                  </a:srgbClr>
                </a:gs>
                <a:gs pos="100000">
                  <a:srgbClr val="F2F2F2"/>
                </a:gs>
                <a:gs pos="80000">
                  <a:srgbClr val="F2F2F2">
                    <a:alpha val="9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Footer Placeholder 3">
            <a:extLst>
              <a:ext uri="{FF2B5EF4-FFF2-40B4-BE49-F238E27FC236}">
                <a16:creationId xmlns:a16="http://schemas.microsoft.com/office/drawing/2014/main" id="{CC06E202-CE21-4FC3-8E66-F0F6971C1B35}"/>
              </a:ext>
            </a:extLst>
          </p:cNvPr>
          <p:cNvSpPr>
            <a:spLocks noGrp="1"/>
          </p:cNvSpPr>
          <p:nvPr>
            <p:ph type="ftr" sz="quarter" idx="11"/>
          </p:nvPr>
        </p:nvSpPr>
        <p:spPr/>
        <p:txBody>
          <a:bodyPr/>
          <a:lstStyle/>
          <a:p>
            <a:r>
              <a:rPr lang="en-US"/>
              <a:t>YinzOR 2023</a:t>
            </a:r>
            <a:endParaRPr lang="en-US" dirty="0"/>
          </a:p>
        </p:txBody>
      </p:sp>
      <p:sp>
        <p:nvSpPr>
          <p:cNvPr id="7" name="Slide Number Placeholder 6">
            <a:extLst>
              <a:ext uri="{FF2B5EF4-FFF2-40B4-BE49-F238E27FC236}">
                <a16:creationId xmlns:a16="http://schemas.microsoft.com/office/drawing/2014/main" id="{EE587D5B-3C94-4E80-8EC1-E01EE1A48AEB}"/>
              </a:ext>
            </a:extLst>
          </p:cNvPr>
          <p:cNvSpPr>
            <a:spLocks noGrp="1"/>
          </p:cNvSpPr>
          <p:nvPr>
            <p:ph type="sldNum" sz="quarter" idx="12"/>
          </p:nvPr>
        </p:nvSpPr>
        <p:spPr/>
        <p:txBody>
          <a:bodyPr/>
          <a:lstStyle/>
          <a:p>
            <a:fld id="{8A7A6979-0714-4377-B894-6BE4C2D6E202}" type="slidenum">
              <a:rPr lang="en-US" smtClean="0"/>
              <a:pPr/>
              <a:t>9</a:t>
            </a:fld>
            <a:endParaRPr lang="en-US" dirty="0"/>
          </a:p>
        </p:txBody>
      </p:sp>
    </p:spTree>
    <p:extLst>
      <p:ext uri="{BB962C8B-B14F-4D97-AF65-F5344CB8AC3E}">
        <p14:creationId xmlns:p14="http://schemas.microsoft.com/office/powerpoint/2010/main" val="420718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6.3"/>
</p:tagLst>
</file>

<file path=ppt/tags/tag2.xml><?xml version="1.0" encoding="utf-8"?>
<p:tagLst xmlns:a="http://schemas.openxmlformats.org/drawingml/2006/main" xmlns:r="http://schemas.openxmlformats.org/officeDocument/2006/relationships" xmlns:p="http://schemas.openxmlformats.org/presentationml/2006/main">
  <p:tag name="TIMING" val="|56.3"/>
</p:tagLst>
</file>

<file path=ppt/tags/tag3.xml><?xml version="1.0" encoding="utf-8"?>
<p:tagLst xmlns:a="http://schemas.openxmlformats.org/drawingml/2006/main" xmlns:r="http://schemas.openxmlformats.org/officeDocument/2006/relationships" xmlns:p="http://schemas.openxmlformats.org/presentationml/2006/main">
  <p:tag name="TIMING" val="|56.3"/>
</p:tagLst>
</file>

<file path=ppt/tags/tag4.xml><?xml version="1.0" encoding="utf-8"?>
<p:tagLst xmlns:a="http://schemas.openxmlformats.org/drawingml/2006/main" xmlns:r="http://schemas.openxmlformats.org/officeDocument/2006/relationships" xmlns:p="http://schemas.openxmlformats.org/presentationml/2006/main">
  <p:tag name="TIMING" val="|56.3"/>
</p:tagLst>
</file>

<file path=ppt/tags/tag5.xml><?xml version="1.0" encoding="utf-8"?>
<p:tagLst xmlns:a="http://schemas.openxmlformats.org/drawingml/2006/main" xmlns:r="http://schemas.openxmlformats.org/officeDocument/2006/relationships" xmlns:p="http://schemas.openxmlformats.org/presentationml/2006/main">
  <p:tag name="TIMING" val="|56.3"/>
</p:tagLst>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15087</TotalTime>
  <Words>4837</Words>
  <Application>Microsoft Macintosh PowerPoint</Application>
  <PresentationFormat>Widescreen</PresentationFormat>
  <Paragraphs>749</Paragraphs>
  <Slides>30</Slides>
  <Notes>30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Baskerville</vt:lpstr>
      <vt:lpstr>Calibri</vt:lpstr>
      <vt:lpstr>Cambria Math</vt:lpstr>
      <vt:lpstr>Gill Sans MT</vt:lpstr>
      <vt:lpstr>Parcel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DiChristofano, Alex</dc:creator>
  <cp:lastModifiedBy>Hamilton, Michael</cp:lastModifiedBy>
  <cp:revision>535</cp:revision>
  <dcterms:created xsi:type="dcterms:W3CDTF">2021-04-14T00:50:46Z</dcterms:created>
  <dcterms:modified xsi:type="dcterms:W3CDTF">2023-08-25T20:10:46Z</dcterms:modified>
</cp:coreProperties>
</file>